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Default Extension="vml" ContentType="application/vnd.openxmlformats-officedocument.vmlDrawing"/>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9" r:id="rId2"/>
    <p:sldId id="270" r:id="rId3"/>
    <p:sldId id="274" r:id="rId4"/>
    <p:sldId id="275" r:id="rId5"/>
    <p:sldId id="276" r:id="rId6"/>
    <p:sldId id="277" r:id="rId7"/>
    <p:sldId id="278" r:id="rId8"/>
    <p:sldId id="297" r:id="rId9"/>
    <p:sldId id="311" r:id="rId10"/>
    <p:sldId id="298" r:id="rId11"/>
    <p:sldId id="299" r:id="rId12"/>
    <p:sldId id="281" r:id="rId13"/>
    <p:sldId id="280" r:id="rId14"/>
    <p:sldId id="294" r:id="rId15"/>
    <p:sldId id="284" r:id="rId16"/>
    <p:sldId id="287" r:id="rId17"/>
    <p:sldId id="288" r:id="rId18"/>
    <p:sldId id="315" r:id="rId19"/>
    <p:sldId id="300" r:id="rId20"/>
    <p:sldId id="301" r:id="rId21"/>
    <p:sldId id="286" r:id="rId22"/>
    <p:sldId id="312" r:id="rId23"/>
    <p:sldId id="305" r:id="rId24"/>
    <p:sldId id="303" r:id="rId25"/>
    <p:sldId id="304" r:id="rId26"/>
    <p:sldId id="291" r:id="rId27"/>
    <p:sldId id="295" r:id="rId28"/>
    <p:sldId id="314" r:id="rId29"/>
    <p:sldId id="293" r:id="rId30"/>
    <p:sldId id="310" r:id="rId31"/>
  </p:sldIdLst>
  <p:sldSz cx="9144000" cy="6858000" type="screen4x3"/>
  <p:notesSz cx="6858000" cy="9296400"/>
  <p:custDataLst>
    <p:tags r:id="rId34"/>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DDDDDD"/>
    <a:srgbClr val="FF9999"/>
    <a:srgbClr val="FFCC99"/>
    <a:srgbClr val="FF0000"/>
    <a:srgbClr val="FF0066"/>
    <a:srgbClr val="FFFFFF"/>
    <a:srgbClr val="F8F8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67" autoAdjust="0"/>
    <p:restoredTop sz="70408" autoAdjust="0"/>
  </p:normalViewPr>
  <p:slideViewPr>
    <p:cSldViewPr>
      <p:cViewPr>
        <p:scale>
          <a:sx n="40" d="100"/>
          <a:sy n="40" d="100"/>
        </p:scale>
        <p:origin x="-2964" y="-8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48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72707" name="Rectangle 3"/>
          <p:cNvSpPr>
            <a:spLocks noGrp="1" noChangeArrowheads="1"/>
          </p:cNvSpPr>
          <p:nvPr>
            <p:ph type="dt" sz="quarter"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72708" name="Rectangle 4"/>
          <p:cNvSpPr>
            <a:spLocks noGrp="1" noChangeArrowheads="1"/>
          </p:cNvSpPr>
          <p:nvPr>
            <p:ph type="ftr" sz="quarter" idx="2"/>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72709" name="Rectangle 5"/>
          <p:cNvSpPr>
            <a:spLocks noGrp="1" noChangeArrowheads="1"/>
          </p:cNvSpPr>
          <p:nvPr>
            <p:ph type="sldNum" sz="quarter" idx="3"/>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F1E8F13-90B9-490D-8C1E-2EBD7672A5F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4339" name="Rectangle 3"/>
          <p:cNvSpPr>
            <a:spLocks noGrp="1" noChangeArrowheads="1"/>
          </p:cNvSpPr>
          <p:nvPr>
            <p:ph type="dt"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914400" y="4415790"/>
            <a:ext cx="50292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4343"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E745476E-89D8-469A-B83D-82220A061C7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FE5151F0-9A14-4F3B-B58D-ADDAB3EB8134}" type="slidenum">
              <a:rPr lang="en-US"/>
              <a:pPr/>
              <a:t>1</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64D33716-A6A5-459D-AEF2-355E8ADEEA60}" type="slidenum">
              <a:rPr lang="en-US"/>
              <a:pPr/>
              <a:t>12</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DC209472-D235-4290-BDF7-9FA3B5407E82}" type="slidenum">
              <a:rPr lang="en-US"/>
              <a:pPr/>
              <a:t>13</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19ED61B6-E72C-4DCC-92C6-CA4D8CD494C6}" type="slidenum">
              <a:rPr lang="en-US"/>
              <a:pPr/>
              <a:t>14</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6CA8094-D7F8-4D34-AE76-F7F53D2BFAA9}" type="slidenum">
              <a:rPr lang="en-US"/>
              <a:pPr/>
              <a:t>15</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9372FF7-798A-466F-97CE-C2A0F96772A5}" type="slidenum">
              <a:rPr lang="en-US"/>
              <a:pPr/>
              <a:t>16</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DBE0467B-A747-4AA8-80D7-A25CBA83087F}" type="slidenum">
              <a:rPr lang="en-US"/>
              <a:pPr/>
              <a:t>17</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745476E-89D8-469A-B83D-82220A061C7D}" type="slidenum">
              <a:rPr lang="en-US" smtClean="0"/>
              <a:pPr>
                <a:defRPr/>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7D4FC674-3113-4807-8D54-8136092FCB79}" type="slidenum">
              <a:rPr lang="en-US"/>
              <a:pPr/>
              <a:t>19</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1D1C16E-1324-4EA7-AE20-67C26E9A7E3B}" type="slidenum">
              <a:rPr lang="en-US"/>
              <a:pPr/>
              <a:t>20</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FCFDF021-A86C-4E91-9332-D2BE3363AC09}" type="slidenum">
              <a:rPr lang="en-US"/>
              <a:pPr/>
              <a:t>21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25E6317-DF08-41FB-92C8-237C0B3824B2}" type="slidenum">
              <a:rPr lang="en-US"/>
              <a:pPr/>
              <a:t>3</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527C305-AAB8-49DE-AF81-DAAD76448D1E}" type="slidenum">
              <a:rPr lang="en-US"/>
              <a:pPr/>
              <a:t>22</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A0C49423-8E66-4021-BF4F-1818BDC1ABE9}" type="slidenum">
              <a:rPr lang="en-US"/>
              <a:pPr/>
              <a:t>23</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41DC8B9D-38CE-4EDC-B601-EE64C32F055B}" type="slidenum">
              <a:rPr lang="en-US"/>
              <a:pPr/>
              <a:t>24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73F3010-5E0A-498B-ACEB-4C26E6930A3E}" type="slidenum">
              <a:rPr lang="en-US"/>
              <a:pPr/>
              <a:t>25</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3A47332F-3FFE-44AE-A602-18381AC2487A}" type="slidenum">
              <a:rPr lang="en-US"/>
              <a:pPr/>
              <a:t>27</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50DA7131-D189-44F4-9209-F08C493FACD9}" type="slidenum">
              <a:rPr lang="en-US"/>
              <a:pPr/>
              <a:t>28</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A2ED1674-656B-4840-A99A-B6C5359FAF08}" type="slidenum">
              <a:rPr lang="en-US"/>
              <a:pPr/>
              <a:t>29</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7A86A36E-BEA2-467D-8047-57925E3DC20E}" type="slidenum">
              <a:rPr lang="en-US"/>
              <a:pPr/>
              <a:t>30</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a:spcBef>
                <a:spcPct val="0"/>
              </a:spcBef>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2024718-7E0E-4065-A422-C691A242EC4A}" type="slidenum">
              <a:rPr lang="en-US"/>
              <a:pPr/>
              <a:t>4</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B1CC94D-C50C-48B6-B227-24742F358AED}" type="slidenum">
              <a:rPr lang="en-US"/>
              <a:pPr/>
              <a:t>6</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34D86A8-4B66-4743-8A31-B9D342877B43}" type="slidenum">
              <a:rPr lang="en-US"/>
              <a:pPr/>
              <a:t>7</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marL="228600" indent="-228600"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D955810-96FE-40C3-81AD-85790E361AF7}" type="slidenum">
              <a:rPr lang="en-US"/>
              <a:pPr/>
              <a:t>8</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7E24F9D-8C92-40BB-85BF-37E8BE9D3478}" type="slidenum">
              <a:rPr lang="en-US"/>
              <a:pPr/>
              <a:t>9</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242BFA2F-7A5C-4E8E-8FBB-97488C69DA75}" type="slidenum">
              <a:rPr lang="en-US"/>
              <a:pPr/>
              <a:t>10</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B4DE4A78-B471-4CFF-BD7D-D0B176107A9E}" type="slidenum">
              <a:rPr lang="en-US"/>
              <a:pPr/>
              <a:t>11</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11188"/>
            <a:ext cx="2057400" cy="5514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11188"/>
            <a:ext cx="6019800" cy="5514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84213" y="611188"/>
            <a:ext cx="7769225" cy="1143000"/>
          </a:xfrm>
          <a:prstGeom prst="rect">
            <a:avLst/>
          </a:prstGeom>
          <a:noFill/>
          <a:ln w="15875">
            <a:solidFill>
              <a:schemeClr val="tx1"/>
            </a:solid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2000">
          <a:solidFill>
            <a:schemeClr val="tx2"/>
          </a:solidFill>
          <a:latin typeface="+mj-lt"/>
          <a:ea typeface="+mj-ea"/>
          <a:cs typeface="+mj-cs"/>
        </a:defRPr>
      </a:lvl1pPr>
      <a:lvl2pPr algn="ctr" rtl="0" eaLnBrk="0" fontAlgn="base" hangingPunct="0">
        <a:spcBef>
          <a:spcPct val="0"/>
        </a:spcBef>
        <a:spcAft>
          <a:spcPct val="0"/>
        </a:spcAft>
        <a:defRPr sz="2000">
          <a:solidFill>
            <a:schemeClr val="tx2"/>
          </a:solidFill>
          <a:latin typeface="Arial" charset="0"/>
        </a:defRPr>
      </a:lvl2pPr>
      <a:lvl3pPr algn="ctr" rtl="0" eaLnBrk="0" fontAlgn="base" hangingPunct="0">
        <a:spcBef>
          <a:spcPct val="0"/>
        </a:spcBef>
        <a:spcAft>
          <a:spcPct val="0"/>
        </a:spcAft>
        <a:defRPr sz="2000">
          <a:solidFill>
            <a:schemeClr val="tx2"/>
          </a:solidFill>
          <a:latin typeface="Arial" charset="0"/>
        </a:defRPr>
      </a:lvl3pPr>
      <a:lvl4pPr algn="ctr" rtl="0" eaLnBrk="0" fontAlgn="base" hangingPunct="0">
        <a:spcBef>
          <a:spcPct val="0"/>
        </a:spcBef>
        <a:spcAft>
          <a:spcPct val="0"/>
        </a:spcAft>
        <a:defRPr sz="2000">
          <a:solidFill>
            <a:schemeClr val="tx2"/>
          </a:solidFill>
          <a:latin typeface="Arial" charset="0"/>
        </a:defRPr>
      </a:lvl4pPr>
      <a:lvl5pPr algn="ctr" rtl="0" eaLnBrk="0" fontAlgn="base" hangingPunct="0">
        <a:spcBef>
          <a:spcPct val="0"/>
        </a:spcBef>
        <a:spcAft>
          <a:spcPct val="0"/>
        </a:spcAft>
        <a:defRPr sz="2000">
          <a:solidFill>
            <a:schemeClr val="tx2"/>
          </a:solidFill>
          <a:latin typeface="Arial" charset="0"/>
        </a:defRPr>
      </a:lvl5pPr>
      <a:lvl6pPr marL="457200" algn="ctr" rtl="0" fontAlgn="base">
        <a:spcBef>
          <a:spcPct val="0"/>
        </a:spcBef>
        <a:spcAft>
          <a:spcPct val="0"/>
        </a:spcAft>
        <a:defRPr sz="2000">
          <a:solidFill>
            <a:schemeClr val="tx2"/>
          </a:solidFill>
          <a:latin typeface="Arial" charset="0"/>
        </a:defRPr>
      </a:lvl6pPr>
      <a:lvl7pPr marL="914400" algn="ctr" rtl="0" fontAlgn="base">
        <a:spcBef>
          <a:spcPct val="0"/>
        </a:spcBef>
        <a:spcAft>
          <a:spcPct val="0"/>
        </a:spcAft>
        <a:defRPr sz="2000">
          <a:solidFill>
            <a:schemeClr val="tx2"/>
          </a:solidFill>
          <a:latin typeface="Arial" charset="0"/>
        </a:defRPr>
      </a:lvl7pPr>
      <a:lvl8pPr marL="1371600" algn="ctr" rtl="0" fontAlgn="base">
        <a:spcBef>
          <a:spcPct val="0"/>
        </a:spcBef>
        <a:spcAft>
          <a:spcPct val="0"/>
        </a:spcAft>
        <a:defRPr sz="2000">
          <a:solidFill>
            <a:schemeClr val="tx2"/>
          </a:solidFill>
          <a:latin typeface="Arial" charset="0"/>
        </a:defRPr>
      </a:lvl8pPr>
      <a:lvl9pPr marL="1828800" algn="ctr" rtl="0" fontAlgn="base">
        <a:spcBef>
          <a:spcPct val="0"/>
        </a:spcBef>
        <a:spcAft>
          <a:spcPct val="0"/>
        </a:spcAft>
        <a:defRPr sz="20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3.xml"/><Relationship Id="rId5" Type="http://schemas.openxmlformats.org/officeDocument/2006/relationships/image" Target="../media/image2.jpe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20.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21.xml"/><Relationship Id="rId5" Type="http://schemas.openxmlformats.org/officeDocument/2006/relationships/image" Target="http://www.uptodateonline.com/utd/content/images/card_pix/Sinus_rhythm.jpg" TargetMode="Externa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752600" y="914400"/>
            <a:ext cx="5562600" cy="22860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20000"/>
              </a:lnSpc>
            </a:pPr>
            <a:r>
              <a:rPr lang="en-US" sz="1700" b="1">
                <a:latin typeface="Arial" charset="0"/>
              </a:rPr>
              <a:t>Information contained in the ECG</a:t>
            </a:r>
          </a:p>
          <a:p>
            <a:pPr lvl="1" algn="just" eaLnBrk="0" hangingPunct="0">
              <a:lnSpc>
                <a:spcPct val="120000"/>
              </a:lnSpc>
            </a:pPr>
            <a:r>
              <a:rPr lang="en-US" sz="1700">
                <a:latin typeface="Arial" charset="0"/>
              </a:rPr>
              <a:t>Disturbances of rhythm and conduction.</a:t>
            </a:r>
          </a:p>
          <a:p>
            <a:pPr lvl="1" algn="just" eaLnBrk="0" hangingPunct="0">
              <a:lnSpc>
                <a:spcPct val="120000"/>
              </a:lnSpc>
            </a:pPr>
            <a:r>
              <a:rPr lang="en-US" sz="1700">
                <a:latin typeface="Arial" charset="0"/>
              </a:rPr>
              <a:t>Ischemic damage to the myocardium.</a:t>
            </a:r>
          </a:p>
          <a:p>
            <a:pPr lvl="1" algn="just" eaLnBrk="0" hangingPunct="0">
              <a:lnSpc>
                <a:spcPct val="120000"/>
              </a:lnSpc>
            </a:pPr>
            <a:r>
              <a:rPr lang="en-US" sz="1700">
                <a:latin typeface="Arial" charset="0"/>
              </a:rPr>
              <a:t>The anatomical orientation of the heart.</a:t>
            </a:r>
          </a:p>
          <a:p>
            <a:pPr lvl="1" algn="just" eaLnBrk="0" hangingPunct="0">
              <a:lnSpc>
                <a:spcPct val="120000"/>
              </a:lnSpc>
            </a:pPr>
            <a:r>
              <a:rPr lang="en-US" sz="1700">
                <a:latin typeface="Arial" charset="0"/>
              </a:rPr>
              <a:t>Relative size of the heart chambers.</a:t>
            </a:r>
          </a:p>
          <a:p>
            <a:pPr lvl="1" algn="just" eaLnBrk="0" hangingPunct="0">
              <a:lnSpc>
                <a:spcPct val="120000"/>
              </a:lnSpc>
            </a:pPr>
            <a:r>
              <a:rPr lang="en-US" sz="1700">
                <a:latin typeface="Arial" charset="0"/>
              </a:rPr>
              <a:t>The influence of some drugs and electrolyte disturbances (for example, hypokalemia).</a:t>
            </a:r>
          </a:p>
        </p:txBody>
      </p:sp>
      <p:sp>
        <p:nvSpPr>
          <p:cNvPr id="5123" name="Rectangle 3"/>
          <p:cNvSpPr>
            <a:spLocks noGrp="1" noChangeArrowheads="1"/>
          </p:cNvSpPr>
          <p:nvPr>
            <p:ph type="title"/>
          </p:nvPr>
        </p:nvSpPr>
        <p:spPr>
          <a:xfrm>
            <a:off x="2693988" y="234950"/>
            <a:ext cx="3754437" cy="382588"/>
          </a:xfrm>
          <a:solidFill>
            <a:schemeClr val="bg1"/>
          </a:solidFill>
          <a:ln cap="flat" algn="ctr"/>
        </p:spPr>
        <p:txBody>
          <a:bodyPr>
            <a:spAutoFit/>
          </a:bodyPr>
          <a:lstStyle/>
          <a:p>
            <a:pPr eaLnBrk="1" hangingPunct="1"/>
            <a:r>
              <a:rPr lang="en-US" sz="1800" smtClean="0"/>
              <a:t>Introduction to Electrocardiography</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685800" y="76200"/>
            <a:ext cx="7696200" cy="381000"/>
          </a:xfrm>
          <a:solidFill>
            <a:schemeClr val="bg1"/>
          </a:solidFill>
          <a:ln cap="flat" algn="ctr"/>
        </p:spPr>
        <p:txBody>
          <a:bodyPr>
            <a:spAutoFit/>
          </a:bodyPr>
          <a:lstStyle/>
          <a:p>
            <a:pPr eaLnBrk="1" hangingPunct="1"/>
            <a:r>
              <a:rPr lang="en-US" sz="1800" smtClean="0"/>
              <a:t>Correspondence between a ventricular action potential &amp; the ECG</a:t>
            </a:r>
          </a:p>
        </p:txBody>
      </p:sp>
      <p:grpSp>
        <p:nvGrpSpPr>
          <p:cNvPr id="14339" name="Group 46"/>
          <p:cNvGrpSpPr>
            <a:grpSpLocks/>
          </p:cNvGrpSpPr>
          <p:nvPr/>
        </p:nvGrpSpPr>
        <p:grpSpPr bwMode="auto">
          <a:xfrm>
            <a:off x="2057400" y="658813"/>
            <a:ext cx="5418138" cy="4675187"/>
            <a:chOff x="1296" y="415"/>
            <a:chExt cx="3413" cy="2945"/>
          </a:xfrm>
        </p:grpSpPr>
        <p:grpSp>
          <p:nvGrpSpPr>
            <p:cNvPr id="14341" name="Group 6"/>
            <p:cNvGrpSpPr>
              <a:grpSpLocks/>
            </p:cNvGrpSpPr>
            <p:nvPr/>
          </p:nvGrpSpPr>
          <p:grpSpPr bwMode="auto">
            <a:xfrm>
              <a:off x="1296" y="415"/>
              <a:ext cx="2832" cy="1843"/>
              <a:chOff x="1056" y="2168"/>
              <a:chExt cx="1668" cy="1533"/>
            </a:xfrm>
          </p:grpSpPr>
          <p:cxnSp>
            <p:nvCxnSpPr>
              <p:cNvPr id="14356" name="AutoShape 7"/>
              <p:cNvCxnSpPr>
                <a:cxnSpLocks noChangeShapeType="1"/>
              </p:cNvCxnSpPr>
              <p:nvPr/>
            </p:nvCxnSpPr>
            <p:spPr bwMode="auto">
              <a:xfrm>
                <a:off x="1056" y="3498"/>
                <a:ext cx="192" cy="1"/>
              </a:xfrm>
              <a:prstGeom prst="straightConnector1">
                <a:avLst/>
              </a:prstGeom>
              <a:noFill/>
              <a:ln w="38100">
                <a:solidFill>
                  <a:srgbClr val="006600"/>
                </a:solidFill>
                <a:round/>
                <a:headEnd/>
                <a:tailEnd/>
              </a:ln>
            </p:spPr>
          </p:cxnSp>
          <p:sp>
            <p:nvSpPr>
              <p:cNvPr id="14357" name="Freeform 8"/>
              <p:cNvSpPr>
                <a:spLocks/>
              </p:cNvSpPr>
              <p:nvPr/>
            </p:nvSpPr>
            <p:spPr bwMode="auto">
              <a:xfrm>
                <a:off x="1248" y="3408"/>
                <a:ext cx="240" cy="96"/>
              </a:xfrm>
              <a:custGeom>
                <a:avLst/>
                <a:gdLst>
                  <a:gd name="T0" fmla="*/ 0 w 768"/>
                  <a:gd name="T1" fmla="*/ 440 h 440"/>
                  <a:gd name="T2" fmla="*/ 96 w 768"/>
                  <a:gd name="T3" fmla="*/ 152 h 440"/>
                  <a:gd name="T4" fmla="*/ 384 w 768"/>
                  <a:gd name="T5" fmla="*/ 8 h 440"/>
                  <a:gd name="T6" fmla="*/ 672 w 768"/>
                  <a:gd name="T7" fmla="*/ 104 h 440"/>
                  <a:gd name="T8" fmla="*/ 768 w 768"/>
                  <a:gd name="T9" fmla="*/ 440 h 440"/>
                  <a:gd name="T10" fmla="*/ 0 60000 65536"/>
                  <a:gd name="T11" fmla="*/ 0 60000 65536"/>
                  <a:gd name="T12" fmla="*/ 0 60000 65536"/>
                  <a:gd name="T13" fmla="*/ 0 60000 65536"/>
                  <a:gd name="T14" fmla="*/ 0 60000 65536"/>
                  <a:gd name="T15" fmla="*/ 0 w 768"/>
                  <a:gd name="T16" fmla="*/ 0 h 440"/>
                  <a:gd name="T17" fmla="*/ 768 w 768"/>
                  <a:gd name="T18" fmla="*/ 440 h 440"/>
                </a:gdLst>
                <a:ahLst/>
                <a:cxnLst>
                  <a:cxn ang="T10">
                    <a:pos x="T0" y="T1"/>
                  </a:cxn>
                  <a:cxn ang="T11">
                    <a:pos x="T2" y="T3"/>
                  </a:cxn>
                  <a:cxn ang="T12">
                    <a:pos x="T4" y="T5"/>
                  </a:cxn>
                  <a:cxn ang="T13">
                    <a:pos x="T6" y="T7"/>
                  </a:cxn>
                  <a:cxn ang="T14">
                    <a:pos x="T8" y="T9"/>
                  </a:cxn>
                </a:cxnLst>
                <a:rect l="T15" t="T16" r="T17" b="T18"/>
                <a:pathLst>
                  <a:path w="768" h="440">
                    <a:moveTo>
                      <a:pt x="0" y="440"/>
                    </a:moveTo>
                    <a:cubicBezTo>
                      <a:pt x="16" y="332"/>
                      <a:pt x="32" y="224"/>
                      <a:pt x="96" y="152"/>
                    </a:cubicBezTo>
                    <a:cubicBezTo>
                      <a:pt x="160" y="80"/>
                      <a:pt x="288" y="16"/>
                      <a:pt x="384" y="8"/>
                    </a:cubicBezTo>
                    <a:cubicBezTo>
                      <a:pt x="480" y="0"/>
                      <a:pt x="608" y="32"/>
                      <a:pt x="672" y="104"/>
                    </a:cubicBezTo>
                    <a:cubicBezTo>
                      <a:pt x="736" y="176"/>
                      <a:pt x="752" y="384"/>
                      <a:pt x="768" y="440"/>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4358" name="Freeform 9"/>
              <p:cNvSpPr>
                <a:spLocks/>
              </p:cNvSpPr>
              <p:nvPr/>
            </p:nvSpPr>
            <p:spPr bwMode="auto">
              <a:xfrm>
                <a:off x="1678" y="2168"/>
                <a:ext cx="386" cy="1533"/>
              </a:xfrm>
              <a:custGeom>
                <a:avLst/>
                <a:gdLst>
                  <a:gd name="T0" fmla="*/ 0 w 482"/>
                  <a:gd name="T1" fmla="*/ 1338 h 1533"/>
                  <a:gd name="T2" fmla="*/ 64 w 482"/>
                  <a:gd name="T3" fmla="*/ 1258 h 1533"/>
                  <a:gd name="T4" fmla="*/ 237 w 482"/>
                  <a:gd name="T5" fmla="*/ 0 h 1533"/>
                  <a:gd name="T6" fmla="*/ 410 w 482"/>
                  <a:gd name="T7" fmla="*/ 1312 h 1533"/>
                  <a:gd name="T8" fmla="*/ 482 w 482"/>
                  <a:gd name="T9" fmla="*/ 1324 h 1533"/>
                  <a:gd name="T10" fmla="*/ 0 60000 65536"/>
                  <a:gd name="T11" fmla="*/ 0 60000 65536"/>
                  <a:gd name="T12" fmla="*/ 0 60000 65536"/>
                  <a:gd name="T13" fmla="*/ 0 60000 65536"/>
                  <a:gd name="T14" fmla="*/ 0 60000 65536"/>
                  <a:gd name="T15" fmla="*/ 0 w 482"/>
                  <a:gd name="T16" fmla="*/ 0 h 1533"/>
                  <a:gd name="T17" fmla="*/ 482 w 482"/>
                  <a:gd name="T18" fmla="*/ 1533 h 1533"/>
                </a:gdLst>
                <a:ahLst/>
                <a:cxnLst>
                  <a:cxn ang="T10">
                    <a:pos x="T0" y="T1"/>
                  </a:cxn>
                  <a:cxn ang="T11">
                    <a:pos x="T2" y="T3"/>
                  </a:cxn>
                  <a:cxn ang="T12">
                    <a:pos x="T4" y="T5"/>
                  </a:cxn>
                  <a:cxn ang="T13">
                    <a:pos x="T6" y="T7"/>
                  </a:cxn>
                  <a:cxn ang="T14">
                    <a:pos x="T8" y="T9"/>
                  </a:cxn>
                </a:cxnLst>
                <a:rect l="T15" t="T16" r="T17" b="T18"/>
                <a:pathLst>
                  <a:path w="482" h="1533">
                    <a:moveTo>
                      <a:pt x="0" y="1338"/>
                    </a:moveTo>
                    <a:cubicBezTo>
                      <a:pt x="11" y="1325"/>
                      <a:pt x="25" y="1481"/>
                      <a:pt x="64" y="1258"/>
                    </a:cubicBezTo>
                    <a:lnTo>
                      <a:pt x="237" y="0"/>
                    </a:lnTo>
                    <a:lnTo>
                      <a:pt x="410" y="1312"/>
                    </a:lnTo>
                    <a:cubicBezTo>
                      <a:pt x="451" y="1533"/>
                      <a:pt x="467" y="1322"/>
                      <a:pt x="482" y="1324"/>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4359" name="Freeform 10"/>
              <p:cNvSpPr>
                <a:spLocks/>
              </p:cNvSpPr>
              <p:nvPr/>
            </p:nvSpPr>
            <p:spPr bwMode="auto">
              <a:xfrm>
                <a:off x="2340" y="3354"/>
                <a:ext cx="384" cy="144"/>
              </a:xfrm>
              <a:custGeom>
                <a:avLst/>
                <a:gdLst>
                  <a:gd name="T0" fmla="*/ 0 w 768"/>
                  <a:gd name="T1" fmla="*/ 405 h 405"/>
                  <a:gd name="T2" fmla="*/ 369 w 768"/>
                  <a:gd name="T3" fmla="*/ 8 h 405"/>
                  <a:gd name="T4" fmla="*/ 768 w 768"/>
                  <a:gd name="T5" fmla="*/ 357 h 405"/>
                  <a:gd name="T6" fmla="*/ 0 60000 65536"/>
                  <a:gd name="T7" fmla="*/ 0 60000 65536"/>
                  <a:gd name="T8" fmla="*/ 0 60000 65536"/>
                  <a:gd name="T9" fmla="*/ 0 w 768"/>
                  <a:gd name="T10" fmla="*/ 0 h 405"/>
                  <a:gd name="T11" fmla="*/ 768 w 768"/>
                  <a:gd name="T12" fmla="*/ 405 h 405"/>
                </a:gdLst>
                <a:ahLst/>
                <a:cxnLst>
                  <a:cxn ang="T6">
                    <a:pos x="T0" y="T1"/>
                  </a:cxn>
                  <a:cxn ang="T7">
                    <a:pos x="T2" y="T3"/>
                  </a:cxn>
                  <a:cxn ang="T8">
                    <a:pos x="T4" y="T5"/>
                  </a:cxn>
                </a:cxnLst>
                <a:rect l="T9" t="T10" r="T11" b="T12"/>
                <a:pathLst>
                  <a:path w="768" h="405">
                    <a:moveTo>
                      <a:pt x="0" y="405"/>
                    </a:moveTo>
                    <a:cubicBezTo>
                      <a:pt x="62" y="339"/>
                      <a:pt x="241" y="16"/>
                      <a:pt x="369" y="8"/>
                    </a:cubicBezTo>
                    <a:cubicBezTo>
                      <a:pt x="497" y="0"/>
                      <a:pt x="685" y="284"/>
                      <a:pt x="768" y="357"/>
                    </a:cubicBezTo>
                  </a:path>
                </a:pathLst>
              </a:custGeom>
              <a:noFill/>
              <a:ln w="38100" cap="flat" cmpd="sng">
                <a:solidFill>
                  <a:srgbClr val="006600"/>
                </a:solidFill>
                <a:prstDash val="solid"/>
                <a:round/>
                <a:headEnd/>
                <a:tailEnd/>
              </a:ln>
            </p:spPr>
            <p:txBody>
              <a:bodyPr anchor="ctr">
                <a:spAutoFit/>
              </a:bodyPr>
              <a:lstStyle/>
              <a:p>
                <a:endParaRPr lang="en-US"/>
              </a:p>
            </p:txBody>
          </p:sp>
          <p:cxnSp>
            <p:nvCxnSpPr>
              <p:cNvPr id="14360" name="AutoShape 11"/>
              <p:cNvCxnSpPr>
                <a:cxnSpLocks noChangeShapeType="1"/>
              </p:cNvCxnSpPr>
              <p:nvPr/>
            </p:nvCxnSpPr>
            <p:spPr bwMode="auto">
              <a:xfrm>
                <a:off x="1488" y="3498"/>
                <a:ext cx="192" cy="1"/>
              </a:xfrm>
              <a:prstGeom prst="straightConnector1">
                <a:avLst/>
              </a:prstGeom>
              <a:noFill/>
              <a:ln w="38100">
                <a:solidFill>
                  <a:srgbClr val="006600"/>
                </a:solidFill>
                <a:round/>
                <a:headEnd/>
                <a:tailEnd/>
              </a:ln>
            </p:spPr>
          </p:cxnSp>
          <p:cxnSp>
            <p:nvCxnSpPr>
              <p:cNvPr id="14361" name="AutoShape 12"/>
              <p:cNvCxnSpPr>
                <a:cxnSpLocks noChangeShapeType="1"/>
              </p:cNvCxnSpPr>
              <p:nvPr/>
            </p:nvCxnSpPr>
            <p:spPr bwMode="auto">
              <a:xfrm>
                <a:off x="2064" y="3498"/>
                <a:ext cx="288" cy="0"/>
              </a:xfrm>
              <a:prstGeom prst="straightConnector1">
                <a:avLst/>
              </a:prstGeom>
              <a:noFill/>
              <a:ln w="38100">
                <a:solidFill>
                  <a:srgbClr val="006600"/>
                </a:solidFill>
                <a:round/>
                <a:headEnd/>
                <a:tailEnd/>
              </a:ln>
            </p:spPr>
          </p:cxnSp>
        </p:grpSp>
        <p:sp>
          <p:nvSpPr>
            <p:cNvPr id="14342" name="Line 17"/>
            <p:cNvSpPr>
              <a:spLocks noChangeShapeType="1"/>
            </p:cNvSpPr>
            <p:nvPr/>
          </p:nvSpPr>
          <p:spPr bwMode="auto">
            <a:xfrm>
              <a:off x="2356" y="1698"/>
              <a:ext cx="0" cy="1632"/>
            </a:xfrm>
            <a:prstGeom prst="line">
              <a:avLst/>
            </a:prstGeom>
            <a:noFill/>
            <a:ln w="28575">
              <a:solidFill>
                <a:schemeClr val="tx1"/>
              </a:solidFill>
              <a:prstDash val="dash"/>
              <a:round/>
              <a:headEnd/>
              <a:tailEnd/>
            </a:ln>
          </p:spPr>
          <p:txBody>
            <a:bodyPr anchor="ctr">
              <a:spAutoFit/>
            </a:bodyPr>
            <a:lstStyle/>
            <a:p>
              <a:endParaRPr lang="en-US"/>
            </a:p>
          </p:txBody>
        </p:sp>
        <p:sp>
          <p:nvSpPr>
            <p:cNvPr id="14343" name="Text Box 19"/>
            <p:cNvSpPr txBox="1">
              <a:spLocks noChangeArrowheads="1"/>
            </p:cNvSpPr>
            <p:nvPr/>
          </p:nvSpPr>
          <p:spPr bwMode="auto">
            <a:xfrm>
              <a:off x="1728" y="1554"/>
              <a:ext cx="207" cy="221"/>
            </a:xfrm>
            <a:prstGeom prst="rect">
              <a:avLst/>
            </a:prstGeom>
            <a:solidFill>
              <a:schemeClr val="bg1"/>
            </a:solidFill>
            <a:ln w="15875" algn="ctr">
              <a:solidFill>
                <a:schemeClr val="tx1"/>
              </a:solidFill>
              <a:miter lim="800000"/>
              <a:headEnd/>
              <a:tailEnd/>
            </a:ln>
          </p:spPr>
          <p:txBody>
            <a:bodyPr>
              <a:spAutoFit/>
            </a:bodyPr>
            <a:lstStyle/>
            <a:p>
              <a:pPr algn="ctr" eaLnBrk="0" hangingPunct="0"/>
              <a:r>
                <a:rPr lang="en-US" sz="1600">
                  <a:latin typeface="Arial" charset="0"/>
                </a:rPr>
                <a:t>P</a:t>
              </a:r>
            </a:p>
          </p:txBody>
        </p:sp>
        <p:sp>
          <p:nvSpPr>
            <p:cNvPr id="14344" name="Text Box 22"/>
            <p:cNvSpPr txBox="1">
              <a:spLocks noChangeArrowheads="1"/>
            </p:cNvSpPr>
            <p:nvPr/>
          </p:nvSpPr>
          <p:spPr bwMode="auto">
            <a:xfrm>
              <a:off x="3710" y="1554"/>
              <a:ext cx="199" cy="221"/>
            </a:xfrm>
            <a:prstGeom prst="rect">
              <a:avLst/>
            </a:prstGeom>
            <a:solidFill>
              <a:schemeClr val="bg1"/>
            </a:solidFill>
            <a:ln w="15875" algn="ctr">
              <a:solidFill>
                <a:schemeClr val="tx1"/>
              </a:solidFill>
              <a:miter lim="800000"/>
              <a:headEnd/>
              <a:tailEnd/>
            </a:ln>
          </p:spPr>
          <p:txBody>
            <a:bodyPr>
              <a:spAutoFit/>
            </a:bodyPr>
            <a:lstStyle/>
            <a:p>
              <a:pPr algn="ctr" eaLnBrk="0" hangingPunct="0"/>
              <a:r>
                <a:rPr lang="en-US" sz="1600">
                  <a:latin typeface="Arial" charset="0"/>
                </a:rPr>
                <a:t>T</a:t>
              </a:r>
            </a:p>
          </p:txBody>
        </p:sp>
        <p:sp>
          <p:nvSpPr>
            <p:cNvPr id="14345" name="Text Box 26"/>
            <p:cNvSpPr txBox="1">
              <a:spLocks noChangeArrowheads="1"/>
            </p:cNvSpPr>
            <p:nvPr/>
          </p:nvSpPr>
          <p:spPr bwMode="auto">
            <a:xfrm>
              <a:off x="2475" y="1554"/>
              <a:ext cx="411" cy="221"/>
            </a:xfrm>
            <a:prstGeom prst="rect">
              <a:avLst/>
            </a:prstGeom>
            <a:solidFill>
              <a:schemeClr val="bg1"/>
            </a:solidFill>
            <a:ln w="15875" algn="ctr">
              <a:solidFill>
                <a:schemeClr val="tx1"/>
              </a:solidFill>
              <a:miter lim="800000"/>
              <a:headEnd/>
              <a:tailEnd/>
            </a:ln>
          </p:spPr>
          <p:txBody>
            <a:bodyPr>
              <a:spAutoFit/>
            </a:bodyPr>
            <a:lstStyle/>
            <a:p>
              <a:pPr algn="ctr" eaLnBrk="0" hangingPunct="0"/>
              <a:r>
                <a:rPr lang="en-US" sz="1600">
                  <a:latin typeface="Arial" charset="0"/>
                </a:rPr>
                <a:t>QRS</a:t>
              </a:r>
            </a:p>
          </p:txBody>
        </p:sp>
        <p:sp>
          <p:nvSpPr>
            <p:cNvPr id="14346" name="Line 33"/>
            <p:cNvSpPr>
              <a:spLocks noChangeShapeType="1"/>
            </p:cNvSpPr>
            <p:nvPr/>
          </p:nvSpPr>
          <p:spPr bwMode="auto">
            <a:xfrm>
              <a:off x="1949" y="3238"/>
              <a:ext cx="424" cy="0"/>
            </a:xfrm>
            <a:prstGeom prst="line">
              <a:avLst/>
            </a:prstGeom>
            <a:noFill/>
            <a:ln w="38100">
              <a:solidFill>
                <a:srgbClr val="006600"/>
              </a:solidFill>
              <a:round/>
              <a:headEnd/>
              <a:tailEnd type="none" w="med" len="lg"/>
            </a:ln>
          </p:spPr>
          <p:txBody>
            <a:bodyPr wrap="none" anchor="ctr" anchorCtr="1">
              <a:spAutoFit/>
            </a:bodyPr>
            <a:lstStyle/>
            <a:p>
              <a:endParaRPr lang="en-US"/>
            </a:p>
          </p:txBody>
        </p:sp>
        <p:sp>
          <p:nvSpPr>
            <p:cNvPr id="14347" name="Freeform 34"/>
            <p:cNvSpPr>
              <a:spLocks/>
            </p:cNvSpPr>
            <p:nvPr/>
          </p:nvSpPr>
          <p:spPr bwMode="auto">
            <a:xfrm>
              <a:off x="2363" y="2324"/>
              <a:ext cx="10" cy="914"/>
            </a:xfrm>
            <a:custGeom>
              <a:avLst/>
              <a:gdLst>
                <a:gd name="T0" fmla="*/ 0 w 5"/>
                <a:gd name="T1" fmla="*/ 725 h 725"/>
                <a:gd name="T2" fmla="*/ 2 w 5"/>
                <a:gd name="T3" fmla="*/ 396 h 725"/>
                <a:gd name="T4" fmla="*/ 5 w 5"/>
                <a:gd name="T5" fmla="*/ 0 h 725"/>
                <a:gd name="T6" fmla="*/ 0 60000 65536"/>
                <a:gd name="T7" fmla="*/ 0 60000 65536"/>
                <a:gd name="T8" fmla="*/ 0 60000 65536"/>
                <a:gd name="T9" fmla="*/ 0 w 5"/>
                <a:gd name="T10" fmla="*/ 0 h 725"/>
                <a:gd name="T11" fmla="*/ 5 w 5"/>
                <a:gd name="T12" fmla="*/ 725 h 725"/>
              </a:gdLst>
              <a:ahLst/>
              <a:cxnLst>
                <a:cxn ang="T6">
                  <a:pos x="T0" y="T1"/>
                </a:cxn>
                <a:cxn ang="T7">
                  <a:pos x="T2" y="T3"/>
                </a:cxn>
                <a:cxn ang="T8">
                  <a:pos x="T4" y="T5"/>
                </a:cxn>
              </a:cxnLst>
              <a:rect l="T9" t="T10" r="T11" b="T12"/>
              <a:pathLst>
                <a:path w="5" h="725">
                  <a:moveTo>
                    <a:pt x="0" y="725"/>
                  </a:moveTo>
                  <a:lnTo>
                    <a:pt x="2" y="396"/>
                  </a:lnTo>
                  <a:lnTo>
                    <a:pt x="5" y="0"/>
                  </a:lnTo>
                </a:path>
              </a:pathLst>
            </a:custGeom>
            <a:noFill/>
            <a:ln w="38100" cap="flat" cmpd="sng">
              <a:solidFill>
                <a:srgbClr val="006600"/>
              </a:solidFill>
              <a:prstDash val="solid"/>
              <a:round/>
              <a:headEnd type="none" w="med" len="med"/>
              <a:tailEnd type="none" w="med" len="lg"/>
            </a:ln>
          </p:spPr>
          <p:txBody>
            <a:bodyPr wrap="none" anchor="ctr" anchorCtr="1">
              <a:spAutoFit/>
            </a:bodyPr>
            <a:lstStyle/>
            <a:p>
              <a:endParaRPr lang="en-US"/>
            </a:p>
          </p:txBody>
        </p:sp>
        <p:sp>
          <p:nvSpPr>
            <p:cNvPr id="14348" name="Freeform 35"/>
            <p:cNvSpPr>
              <a:spLocks/>
            </p:cNvSpPr>
            <p:nvPr/>
          </p:nvSpPr>
          <p:spPr bwMode="auto">
            <a:xfrm>
              <a:off x="2375" y="2328"/>
              <a:ext cx="2065" cy="952"/>
            </a:xfrm>
            <a:custGeom>
              <a:avLst/>
              <a:gdLst>
                <a:gd name="T0" fmla="*/ 0 w 2065"/>
                <a:gd name="T1" fmla="*/ 0 h 952"/>
                <a:gd name="T2" fmla="*/ 156 w 2065"/>
                <a:gd name="T3" fmla="*/ 141 h 952"/>
                <a:gd name="T4" fmla="*/ 590 w 2065"/>
                <a:gd name="T5" fmla="*/ 156 h 952"/>
                <a:gd name="T6" fmla="*/ 1146 w 2065"/>
                <a:gd name="T7" fmla="*/ 221 h 952"/>
                <a:gd name="T8" fmla="*/ 1489 w 2065"/>
                <a:gd name="T9" fmla="*/ 514 h 952"/>
                <a:gd name="T10" fmla="*/ 1753 w 2065"/>
                <a:gd name="T11" fmla="*/ 882 h 952"/>
                <a:gd name="T12" fmla="*/ 1877 w 2065"/>
                <a:gd name="T13" fmla="*/ 934 h 952"/>
                <a:gd name="T14" fmla="*/ 2065 w 2065"/>
                <a:gd name="T15" fmla="*/ 938 h 952"/>
                <a:gd name="T16" fmla="*/ 0 60000 65536"/>
                <a:gd name="T17" fmla="*/ 0 60000 65536"/>
                <a:gd name="T18" fmla="*/ 0 60000 65536"/>
                <a:gd name="T19" fmla="*/ 0 60000 65536"/>
                <a:gd name="T20" fmla="*/ 0 60000 65536"/>
                <a:gd name="T21" fmla="*/ 0 60000 65536"/>
                <a:gd name="T22" fmla="*/ 0 60000 65536"/>
                <a:gd name="T23" fmla="*/ 0 60000 65536"/>
                <a:gd name="T24" fmla="*/ 0 w 2065"/>
                <a:gd name="T25" fmla="*/ 0 h 952"/>
                <a:gd name="T26" fmla="*/ 2065 w 2065"/>
                <a:gd name="T27" fmla="*/ 952 h 9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65" h="952">
                  <a:moveTo>
                    <a:pt x="0" y="0"/>
                  </a:moveTo>
                  <a:cubicBezTo>
                    <a:pt x="25" y="24"/>
                    <a:pt x="58" y="116"/>
                    <a:pt x="156" y="141"/>
                  </a:cubicBezTo>
                  <a:cubicBezTo>
                    <a:pt x="255" y="167"/>
                    <a:pt x="425" y="143"/>
                    <a:pt x="590" y="156"/>
                  </a:cubicBezTo>
                  <a:cubicBezTo>
                    <a:pt x="756" y="169"/>
                    <a:pt x="996" y="161"/>
                    <a:pt x="1146" y="221"/>
                  </a:cubicBezTo>
                  <a:cubicBezTo>
                    <a:pt x="1296" y="281"/>
                    <a:pt x="1388" y="404"/>
                    <a:pt x="1489" y="514"/>
                  </a:cubicBezTo>
                  <a:cubicBezTo>
                    <a:pt x="1590" y="624"/>
                    <a:pt x="1688" y="812"/>
                    <a:pt x="1753" y="882"/>
                  </a:cubicBezTo>
                  <a:cubicBezTo>
                    <a:pt x="1818" y="952"/>
                    <a:pt x="1825" y="925"/>
                    <a:pt x="1877" y="934"/>
                  </a:cubicBezTo>
                  <a:lnTo>
                    <a:pt x="2065" y="938"/>
                  </a:lnTo>
                </a:path>
              </a:pathLst>
            </a:custGeom>
            <a:noFill/>
            <a:ln w="38100" cap="flat" cmpd="sng">
              <a:solidFill>
                <a:srgbClr val="006600"/>
              </a:solidFill>
              <a:prstDash val="solid"/>
              <a:round/>
              <a:headEnd type="none" w="med" len="med"/>
              <a:tailEnd type="none" w="med" len="lg"/>
            </a:ln>
          </p:spPr>
          <p:txBody>
            <a:bodyPr wrap="none" anchor="ctr" anchorCtr="1">
              <a:spAutoFit/>
            </a:bodyPr>
            <a:lstStyle/>
            <a:p>
              <a:endParaRPr lang="en-US"/>
            </a:p>
          </p:txBody>
        </p:sp>
        <p:sp>
          <p:nvSpPr>
            <p:cNvPr id="14349" name="Text Box 37"/>
            <p:cNvSpPr txBox="1">
              <a:spLocks noChangeArrowheads="1"/>
            </p:cNvSpPr>
            <p:nvPr/>
          </p:nvSpPr>
          <p:spPr bwMode="auto">
            <a:xfrm>
              <a:off x="2067" y="2764"/>
              <a:ext cx="245" cy="236"/>
            </a:xfrm>
            <a:prstGeom prst="rect">
              <a:avLst/>
            </a:prstGeom>
            <a:solidFill>
              <a:schemeClr val="bg1"/>
            </a:solidFill>
            <a:ln w="38100">
              <a:solidFill>
                <a:schemeClr val="tx1"/>
              </a:solidFill>
              <a:miter lim="800000"/>
              <a:headEnd/>
              <a:tailEnd/>
            </a:ln>
          </p:spPr>
          <p:txBody>
            <a:bodyPr>
              <a:spAutoFit/>
            </a:bodyPr>
            <a:lstStyle/>
            <a:p>
              <a:pPr algn="ctr" eaLnBrk="0" hangingPunct="0"/>
              <a:r>
                <a:rPr lang="en-US" sz="1600">
                  <a:latin typeface="Arial" charset="0"/>
                </a:rPr>
                <a:t>0</a:t>
              </a:r>
            </a:p>
          </p:txBody>
        </p:sp>
        <p:sp>
          <p:nvSpPr>
            <p:cNvPr id="14350" name="Text Box 38"/>
            <p:cNvSpPr txBox="1">
              <a:spLocks noChangeArrowheads="1"/>
            </p:cNvSpPr>
            <p:nvPr/>
          </p:nvSpPr>
          <p:spPr bwMode="auto">
            <a:xfrm>
              <a:off x="2976" y="2178"/>
              <a:ext cx="244" cy="221"/>
            </a:xfrm>
            <a:prstGeom prst="rect">
              <a:avLst/>
            </a:prstGeom>
            <a:solidFill>
              <a:schemeClr val="bg1"/>
            </a:solidFill>
            <a:ln w="15875">
              <a:solidFill>
                <a:schemeClr val="tx1"/>
              </a:solidFill>
              <a:miter lim="800000"/>
              <a:headEnd/>
              <a:tailEnd/>
            </a:ln>
          </p:spPr>
          <p:txBody>
            <a:bodyPr>
              <a:spAutoFit/>
            </a:bodyPr>
            <a:lstStyle/>
            <a:p>
              <a:pPr algn="ctr" eaLnBrk="0" hangingPunct="0"/>
              <a:r>
                <a:rPr lang="en-US" sz="1600">
                  <a:latin typeface="Arial" charset="0"/>
                </a:rPr>
                <a:t>2</a:t>
              </a:r>
            </a:p>
          </p:txBody>
        </p:sp>
        <p:sp>
          <p:nvSpPr>
            <p:cNvPr id="14351" name="Text Box 39"/>
            <p:cNvSpPr txBox="1">
              <a:spLocks noChangeArrowheads="1"/>
            </p:cNvSpPr>
            <p:nvPr/>
          </p:nvSpPr>
          <p:spPr bwMode="auto">
            <a:xfrm>
              <a:off x="3696" y="2658"/>
              <a:ext cx="244" cy="222"/>
            </a:xfrm>
            <a:prstGeom prst="rect">
              <a:avLst/>
            </a:prstGeom>
            <a:solidFill>
              <a:schemeClr val="bg1"/>
            </a:solidFill>
            <a:ln w="15875">
              <a:solidFill>
                <a:schemeClr val="tx1"/>
              </a:solidFill>
              <a:miter lim="800000"/>
              <a:headEnd/>
              <a:tailEnd/>
            </a:ln>
          </p:spPr>
          <p:txBody>
            <a:bodyPr>
              <a:spAutoFit/>
            </a:bodyPr>
            <a:lstStyle/>
            <a:p>
              <a:pPr algn="ctr" eaLnBrk="0" hangingPunct="0"/>
              <a:r>
                <a:rPr lang="en-US" sz="1600">
                  <a:latin typeface="Arial" charset="0"/>
                </a:rPr>
                <a:t>3</a:t>
              </a:r>
            </a:p>
          </p:txBody>
        </p:sp>
        <p:sp>
          <p:nvSpPr>
            <p:cNvPr id="14352" name="Text Box 40"/>
            <p:cNvSpPr txBox="1">
              <a:spLocks noChangeArrowheads="1"/>
            </p:cNvSpPr>
            <p:nvPr/>
          </p:nvSpPr>
          <p:spPr bwMode="auto">
            <a:xfrm>
              <a:off x="4464" y="3138"/>
              <a:ext cx="245" cy="222"/>
            </a:xfrm>
            <a:prstGeom prst="rect">
              <a:avLst/>
            </a:prstGeom>
            <a:solidFill>
              <a:schemeClr val="bg1"/>
            </a:solidFill>
            <a:ln w="15875">
              <a:solidFill>
                <a:schemeClr val="tx1"/>
              </a:solidFill>
              <a:miter lim="800000"/>
              <a:headEnd/>
              <a:tailEnd/>
            </a:ln>
          </p:spPr>
          <p:txBody>
            <a:bodyPr>
              <a:spAutoFit/>
            </a:bodyPr>
            <a:lstStyle/>
            <a:p>
              <a:pPr algn="ctr" eaLnBrk="0" hangingPunct="0"/>
              <a:r>
                <a:rPr lang="en-US" sz="1600">
                  <a:latin typeface="Arial" charset="0"/>
                </a:rPr>
                <a:t>4</a:t>
              </a:r>
            </a:p>
          </p:txBody>
        </p:sp>
        <p:sp>
          <p:nvSpPr>
            <p:cNvPr id="14353" name="Text Box 41"/>
            <p:cNvSpPr txBox="1">
              <a:spLocks noChangeArrowheads="1"/>
            </p:cNvSpPr>
            <p:nvPr/>
          </p:nvSpPr>
          <p:spPr bwMode="auto">
            <a:xfrm>
              <a:off x="2488" y="2178"/>
              <a:ext cx="244" cy="222"/>
            </a:xfrm>
            <a:prstGeom prst="rect">
              <a:avLst/>
            </a:prstGeom>
            <a:solidFill>
              <a:schemeClr val="bg1"/>
            </a:solidFill>
            <a:ln w="15875">
              <a:solidFill>
                <a:schemeClr val="tx1"/>
              </a:solidFill>
              <a:miter lim="800000"/>
              <a:headEnd/>
              <a:tailEnd/>
            </a:ln>
          </p:spPr>
          <p:txBody>
            <a:bodyPr>
              <a:spAutoFit/>
            </a:bodyPr>
            <a:lstStyle/>
            <a:p>
              <a:pPr algn="ctr" eaLnBrk="0" hangingPunct="0"/>
              <a:r>
                <a:rPr lang="en-US" sz="1600">
                  <a:latin typeface="Arial" charset="0"/>
                </a:rPr>
                <a:t>1</a:t>
              </a:r>
            </a:p>
          </p:txBody>
        </p:sp>
        <p:sp>
          <p:nvSpPr>
            <p:cNvPr id="14354" name="Line 42"/>
            <p:cNvSpPr>
              <a:spLocks noChangeShapeType="1"/>
            </p:cNvSpPr>
            <p:nvPr/>
          </p:nvSpPr>
          <p:spPr bwMode="auto">
            <a:xfrm>
              <a:off x="3493" y="1698"/>
              <a:ext cx="0" cy="1632"/>
            </a:xfrm>
            <a:prstGeom prst="line">
              <a:avLst/>
            </a:prstGeom>
            <a:noFill/>
            <a:ln w="28575">
              <a:solidFill>
                <a:schemeClr val="tx1"/>
              </a:solidFill>
              <a:prstDash val="dash"/>
              <a:round/>
              <a:headEnd/>
              <a:tailEnd/>
            </a:ln>
          </p:spPr>
          <p:txBody>
            <a:bodyPr anchor="ctr">
              <a:spAutoFit/>
            </a:bodyPr>
            <a:lstStyle/>
            <a:p>
              <a:endParaRPr lang="en-US"/>
            </a:p>
          </p:txBody>
        </p:sp>
        <p:sp>
          <p:nvSpPr>
            <p:cNvPr id="14355" name="Line 43"/>
            <p:cNvSpPr>
              <a:spLocks noChangeShapeType="1"/>
            </p:cNvSpPr>
            <p:nvPr/>
          </p:nvSpPr>
          <p:spPr bwMode="auto">
            <a:xfrm>
              <a:off x="4139" y="1698"/>
              <a:ext cx="0" cy="1632"/>
            </a:xfrm>
            <a:prstGeom prst="line">
              <a:avLst/>
            </a:prstGeom>
            <a:noFill/>
            <a:ln w="28575">
              <a:solidFill>
                <a:schemeClr val="tx1"/>
              </a:solidFill>
              <a:prstDash val="dash"/>
              <a:round/>
              <a:headEnd/>
              <a:tailEnd/>
            </a:ln>
          </p:spPr>
          <p:txBody>
            <a:bodyPr anchor="ctr">
              <a:spAutoFit/>
            </a:bodyPr>
            <a:lstStyle/>
            <a:p>
              <a:endParaRPr lang="en-US"/>
            </a:p>
          </p:txBody>
        </p:sp>
      </p:grpSp>
      <p:sp>
        <p:nvSpPr>
          <p:cNvPr id="14340" name="Text Box 44"/>
          <p:cNvSpPr txBox="1">
            <a:spLocks noChangeArrowheads="1"/>
          </p:cNvSpPr>
          <p:nvPr/>
        </p:nvSpPr>
        <p:spPr bwMode="auto">
          <a:xfrm>
            <a:off x="304800" y="5486400"/>
            <a:ext cx="8458200" cy="11430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a:latin typeface="Arial" charset="0"/>
              </a:rPr>
              <a:t>The QRS complex is produced by the summed upstrokes (phase 0) of the ventricular myocyte action potentials.</a:t>
            </a:r>
          </a:p>
          <a:p>
            <a:pPr algn="just" eaLnBrk="0" hangingPunct="0"/>
            <a:r>
              <a:rPr lang="en-US" sz="1700">
                <a:latin typeface="Arial" charset="0"/>
              </a:rPr>
              <a:t>The S-T segment corresponds to the plateaus of the action potentials.</a:t>
            </a:r>
          </a:p>
          <a:p>
            <a:pPr algn="just" eaLnBrk="0" hangingPunct="0"/>
            <a:r>
              <a:rPr lang="en-US" sz="1700">
                <a:latin typeface="Arial" charset="0"/>
              </a:rPr>
              <a:t>The T wave is produced by ventricular repolarization.</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p:cNvGrpSpPr>
            <a:grpSpLocks/>
          </p:cNvGrpSpPr>
          <p:nvPr/>
        </p:nvGrpSpPr>
        <p:grpSpPr bwMode="auto">
          <a:xfrm>
            <a:off x="5638800" y="228600"/>
            <a:ext cx="2286000" cy="1676400"/>
            <a:chOff x="1056" y="2168"/>
            <a:chExt cx="1668" cy="1533"/>
          </a:xfrm>
        </p:grpSpPr>
        <p:cxnSp>
          <p:nvCxnSpPr>
            <p:cNvPr id="15398" name="AutoShape 3"/>
            <p:cNvCxnSpPr>
              <a:cxnSpLocks noChangeShapeType="1"/>
            </p:cNvCxnSpPr>
            <p:nvPr/>
          </p:nvCxnSpPr>
          <p:spPr bwMode="auto">
            <a:xfrm>
              <a:off x="1056" y="3498"/>
              <a:ext cx="192" cy="1"/>
            </a:xfrm>
            <a:prstGeom prst="straightConnector1">
              <a:avLst/>
            </a:prstGeom>
            <a:noFill/>
            <a:ln w="38100">
              <a:solidFill>
                <a:srgbClr val="006600"/>
              </a:solidFill>
              <a:round/>
              <a:headEnd/>
              <a:tailEnd/>
            </a:ln>
          </p:spPr>
        </p:cxnSp>
        <p:sp>
          <p:nvSpPr>
            <p:cNvPr id="15399" name="Freeform 4"/>
            <p:cNvSpPr>
              <a:spLocks/>
            </p:cNvSpPr>
            <p:nvPr/>
          </p:nvSpPr>
          <p:spPr bwMode="auto">
            <a:xfrm>
              <a:off x="1248" y="3408"/>
              <a:ext cx="240" cy="96"/>
            </a:xfrm>
            <a:custGeom>
              <a:avLst/>
              <a:gdLst>
                <a:gd name="T0" fmla="*/ 0 w 768"/>
                <a:gd name="T1" fmla="*/ 440 h 440"/>
                <a:gd name="T2" fmla="*/ 96 w 768"/>
                <a:gd name="T3" fmla="*/ 152 h 440"/>
                <a:gd name="T4" fmla="*/ 384 w 768"/>
                <a:gd name="T5" fmla="*/ 8 h 440"/>
                <a:gd name="T6" fmla="*/ 672 w 768"/>
                <a:gd name="T7" fmla="*/ 104 h 440"/>
                <a:gd name="T8" fmla="*/ 768 w 768"/>
                <a:gd name="T9" fmla="*/ 440 h 440"/>
                <a:gd name="T10" fmla="*/ 0 60000 65536"/>
                <a:gd name="T11" fmla="*/ 0 60000 65536"/>
                <a:gd name="T12" fmla="*/ 0 60000 65536"/>
                <a:gd name="T13" fmla="*/ 0 60000 65536"/>
                <a:gd name="T14" fmla="*/ 0 60000 65536"/>
                <a:gd name="T15" fmla="*/ 0 w 768"/>
                <a:gd name="T16" fmla="*/ 0 h 440"/>
                <a:gd name="T17" fmla="*/ 768 w 768"/>
                <a:gd name="T18" fmla="*/ 440 h 440"/>
              </a:gdLst>
              <a:ahLst/>
              <a:cxnLst>
                <a:cxn ang="T10">
                  <a:pos x="T0" y="T1"/>
                </a:cxn>
                <a:cxn ang="T11">
                  <a:pos x="T2" y="T3"/>
                </a:cxn>
                <a:cxn ang="T12">
                  <a:pos x="T4" y="T5"/>
                </a:cxn>
                <a:cxn ang="T13">
                  <a:pos x="T6" y="T7"/>
                </a:cxn>
                <a:cxn ang="T14">
                  <a:pos x="T8" y="T9"/>
                </a:cxn>
              </a:cxnLst>
              <a:rect l="T15" t="T16" r="T17" b="T18"/>
              <a:pathLst>
                <a:path w="768" h="440">
                  <a:moveTo>
                    <a:pt x="0" y="440"/>
                  </a:moveTo>
                  <a:cubicBezTo>
                    <a:pt x="16" y="332"/>
                    <a:pt x="32" y="224"/>
                    <a:pt x="96" y="152"/>
                  </a:cubicBezTo>
                  <a:cubicBezTo>
                    <a:pt x="160" y="80"/>
                    <a:pt x="288" y="16"/>
                    <a:pt x="384" y="8"/>
                  </a:cubicBezTo>
                  <a:cubicBezTo>
                    <a:pt x="480" y="0"/>
                    <a:pt x="608" y="32"/>
                    <a:pt x="672" y="104"/>
                  </a:cubicBezTo>
                  <a:cubicBezTo>
                    <a:pt x="736" y="176"/>
                    <a:pt x="752" y="384"/>
                    <a:pt x="768" y="440"/>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5400" name="Freeform 5"/>
            <p:cNvSpPr>
              <a:spLocks/>
            </p:cNvSpPr>
            <p:nvPr/>
          </p:nvSpPr>
          <p:spPr bwMode="auto">
            <a:xfrm>
              <a:off x="1678" y="2168"/>
              <a:ext cx="386" cy="1533"/>
            </a:xfrm>
            <a:custGeom>
              <a:avLst/>
              <a:gdLst>
                <a:gd name="T0" fmla="*/ 0 w 482"/>
                <a:gd name="T1" fmla="*/ 1338 h 1533"/>
                <a:gd name="T2" fmla="*/ 64 w 482"/>
                <a:gd name="T3" fmla="*/ 1258 h 1533"/>
                <a:gd name="T4" fmla="*/ 237 w 482"/>
                <a:gd name="T5" fmla="*/ 0 h 1533"/>
                <a:gd name="T6" fmla="*/ 410 w 482"/>
                <a:gd name="T7" fmla="*/ 1312 h 1533"/>
                <a:gd name="T8" fmla="*/ 482 w 482"/>
                <a:gd name="T9" fmla="*/ 1324 h 1533"/>
                <a:gd name="T10" fmla="*/ 0 60000 65536"/>
                <a:gd name="T11" fmla="*/ 0 60000 65536"/>
                <a:gd name="T12" fmla="*/ 0 60000 65536"/>
                <a:gd name="T13" fmla="*/ 0 60000 65536"/>
                <a:gd name="T14" fmla="*/ 0 60000 65536"/>
                <a:gd name="T15" fmla="*/ 0 w 482"/>
                <a:gd name="T16" fmla="*/ 0 h 1533"/>
                <a:gd name="T17" fmla="*/ 482 w 482"/>
                <a:gd name="T18" fmla="*/ 1533 h 1533"/>
              </a:gdLst>
              <a:ahLst/>
              <a:cxnLst>
                <a:cxn ang="T10">
                  <a:pos x="T0" y="T1"/>
                </a:cxn>
                <a:cxn ang="T11">
                  <a:pos x="T2" y="T3"/>
                </a:cxn>
                <a:cxn ang="T12">
                  <a:pos x="T4" y="T5"/>
                </a:cxn>
                <a:cxn ang="T13">
                  <a:pos x="T6" y="T7"/>
                </a:cxn>
                <a:cxn ang="T14">
                  <a:pos x="T8" y="T9"/>
                </a:cxn>
              </a:cxnLst>
              <a:rect l="T15" t="T16" r="T17" b="T18"/>
              <a:pathLst>
                <a:path w="482" h="1533">
                  <a:moveTo>
                    <a:pt x="0" y="1338"/>
                  </a:moveTo>
                  <a:cubicBezTo>
                    <a:pt x="11" y="1325"/>
                    <a:pt x="25" y="1481"/>
                    <a:pt x="64" y="1258"/>
                  </a:cubicBezTo>
                  <a:lnTo>
                    <a:pt x="237" y="0"/>
                  </a:lnTo>
                  <a:lnTo>
                    <a:pt x="410" y="1312"/>
                  </a:lnTo>
                  <a:cubicBezTo>
                    <a:pt x="451" y="1533"/>
                    <a:pt x="467" y="1322"/>
                    <a:pt x="482" y="1324"/>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5401" name="Freeform 6"/>
            <p:cNvSpPr>
              <a:spLocks/>
            </p:cNvSpPr>
            <p:nvPr/>
          </p:nvSpPr>
          <p:spPr bwMode="auto">
            <a:xfrm>
              <a:off x="2340" y="3354"/>
              <a:ext cx="384" cy="144"/>
            </a:xfrm>
            <a:custGeom>
              <a:avLst/>
              <a:gdLst>
                <a:gd name="T0" fmla="*/ 0 w 768"/>
                <a:gd name="T1" fmla="*/ 405 h 405"/>
                <a:gd name="T2" fmla="*/ 369 w 768"/>
                <a:gd name="T3" fmla="*/ 8 h 405"/>
                <a:gd name="T4" fmla="*/ 768 w 768"/>
                <a:gd name="T5" fmla="*/ 357 h 405"/>
                <a:gd name="T6" fmla="*/ 0 60000 65536"/>
                <a:gd name="T7" fmla="*/ 0 60000 65536"/>
                <a:gd name="T8" fmla="*/ 0 60000 65536"/>
                <a:gd name="T9" fmla="*/ 0 w 768"/>
                <a:gd name="T10" fmla="*/ 0 h 405"/>
                <a:gd name="T11" fmla="*/ 768 w 768"/>
                <a:gd name="T12" fmla="*/ 405 h 405"/>
              </a:gdLst>
              <a:ahLst/>
              <a:cxnLst>
                <a:cxn ang="T6">
                  <a:pos x="T0" y="T1"/>
                </a:cxn>
                <a:cxn ang="T7">
                  <a:pos x="T2" y="T3"/>
                </a:cxn>
                <a:cxn ang="T8">
                  <a:pos x="T4" y="T5"/>
                </a:cxn>
              </a:cxnLst>
              <a:rect l="T9" t="T10" r="T11" b="T12"/>
              <a:pathLst>
                <a:path w="768" h="405">
                  <a:moveTo>
                    <a:pt x="0" y="405"/>
                  </a:moveTo>
                  <a:cubicBezTo>
                    <a:pt x="62" y="339"/>
                    <a:pt x="241" y="16"/>
                    <a:pt x="369" y="8"/>
                  </a:cubicBezTo>
                  <a:cubicBezTo>
                    <a:pt x="497" y="0"/>
                    <a:pt x="685" y="284"/>
                    <a:pt x="768" y="357"/>
                  </a:cubicBezTo>
                </a:path>
              </a:pathLst>
            </a:custGeom>
            <a:noFill/>
            <a:ln w="38100" cap="flat" cmpd="sng">
              <a:solidFill>
                <a:srgbClr val="006600"/>
              </a:solidFill>
              <a:prstDash val="solid"/>
              <a:round/>
              <a:headEnd/>
              <a:tailEnd/>
            </a:ln>
          </p:spPr>
          <p:txBody>
            <a:bodyPr anchor="ctr">
              <a:spAutoFit/>
            </a:bodyPr>
            <a:lstStyle/>
            <a:p>
              <a:endParaRPr lang="en-US"/>
            </a:p>
          </p:txBody>
        </p:sp>
        <p:cxnSp>
          <p:nvCxnSpPr>
            <p:cNvPr id="15402" name="AutoShape 7"/>
            <p:cNvCxnSpPr>
              <a:cxnSpLocks noChangeShapeType="1"/>
            </p:cNvCxnSpPr>
            <p:nvPr/>
          </p:nvCxnSpPr>
          <p:spPr bwMode="auto">
            <a:xfrm>
              <a:off x="1488" y="3498"/>
              <a:ext cx="192" cy="1"/>
            </a:xfrm>
            <a:prstGeom prst="straightConnector1">
              <a:avLst/>
            </a:prstGeom>
            <a:noFill/>
            <a:ln w="38100">
              <a:solidFill>
                <a:srgbClr val="006600"/>
              </a:solidFill>
              <a:round/>
              <a:headEnd/>
              <a:tailEnd/>
            </a:ln>
          </p:spPr>
        </p:cxnSp>
        <p:cxnSp>
          <p:nvCxnSpPr>
            <p:cNvPr id="15403" name="AutoShape 8"/>
            <p:cNvCxnSpPr>
              <a:cxnSpLocks noChangeShapeType="1"/>
            </p:cNvCxnSpPr>
            <p:nvPr/>
          </p:nvCxnSpPr>
          <p:spPr bwMode="auto">
            <a:xfrm>
              <a:off x="2064" y="3498"/>
              <a:ext cx="288" cy="0"/>
            </a:xfrm>
            <a:prstGeom prst="straightConnector1">
              <a:avLst/>
            </a:prstGeom>
            <a:noFill/>
            <a:ln w="38100">
              <a:solidFill>
                <a:srgbClr val="006600"/>
              </a:solidFill>
              <a:round/>
              <a:headEnd/>
              <a:tailEnd/>
            </a:ln>
          </p:spPr>
        </p:cxnSp>
      </p:grpSp>
      <p:graphicFrame>
        <p:nvGraphicFramePr>
          <p:cNvPr id="93193" name="Group 9"/>
          <p:cNvGraphicFramePr>
            <a:graphicFrameLocks noGrp="1"/>
          </p:cNvGraphicFramePr>
          <p:nvPr/>
        </p:nvGraphicFramePr>
        <p:xfrm>
          <a:off x="533400" y="1981200"/>
          <a:ext cx="8077200" cy="3098800"/>
        </p:xfrm>
        <a:graphic>
          <a:graphicData uri="http://schemas.openxmlformats.org/drawingml/2006/table">
            <a:tbl>
              <a:tblPr/>
              <a:tblGrid>
                <a:gridCol w="1905000"/>
                <a:gridCol w="1066800"/>
                <a:gridCol w="1600200"/>
                <a:gridCol w="3505200"/>
              </a:tblGrid>
              <a:tr h="660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tx1"/>
                          </a:solidFill>
                          <a:effectLst/>
                          <a:latin typeface="Arial" charset="0"/>
                        </a:rPr>
                        <a:t>ECG intervals (seconds)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tx1"/>
                          </a:solidFill>
                          <a:effectLst/>
                          <a:latin typeface="Arial" charset="0"/>
                        </a:rPr>
                        <a:t>average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tx1"/>
                          </a:solidFill>
                          <a:effectLst/>
                          <a:latin typeface="Arial" charset="0"/>
                        </a:rPr>
                        <a:t>range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tx1"/>
                          </a:solidFill>
                          <a:effectLst/>
                          <a:latin typeface="Arial" charset="0"/>
                        </a:rPr>
                        <a:t>Events in heart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PR interval*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0.18**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0.12 to 0.20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Atrial depolarization &amp; conduction through AV node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QRS duration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0.08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0.06 to 0.10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Ventricular depolarization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QT interval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0.40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Varies with HR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Ventricular depolarization &amp; repolarization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ST interval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0.32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Arial" charset="0"/>
                        </a:rPr>
                        <a:t>Ventricles depolarized; ST interval normally lies on isoelectric line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5395" name="Rectangle 41"/>
          <p:cNvSpPr>
            <a:spLocks noChangeArrowheads="1"/>
          </p:cNvSpPr>
          <p:nvPr/>
        </p:nvSpPr>
        <p:spPr bwMode="auto">
          <a:xfrm>
            <a:off x="457200" y="5257800"/>
            <a:ext cx="8305800" cy="461963"/>
          </a:xfrm>
          <a:prstGeom prst="rect">
            <a:avLst/>
          </a:prstGeom>
          <a:solidFill>
            <a:schemeClr val="bg1"/>
          </a:solidFill>
          <a:ln w="19050">
            <a:solidFill>
              <a:srgbClr val="000000"/>
            </a:solidFill>
            <a:miter lim="800000"/>
            <a:headEnd/>
            <a:tailEnd/>
          </a:ln>
        </p:spPr>
        <p:txBody>
          <a:bodyPr tIns="91440" bIns="91440">
            <a:spAutoFit/>
          </a:bodyPr>
          <a:lstStyle/>
          <a:p>
            <a:r>
              <a:rPr lang="en-US" sz="1700">
                <a:solidFill>
                  <a:srgbClr val="000000"/>
                </a:solidFill>
                <a:latin typeface="Arial" charset="0"/>
              </a:rPr>
              <a:t>* Measured from the beginning of the P wave to the beginning of the QRS complex</a:t>
            </a:r>
            <a:endParaRPr lang="en-US" sz="1700">
              <a:latin typeface="Arial" charset="0"/>
            </a:endParaRPr>
          </a:p>
        </p:txBody>
      </p:sp>
      <p:sp>
        <p:nvSpPr>
          <p:cNvPr id="15396" name="Rectangle 42"/>
          <p:cNvSpPr>
            <a:spLocks noChangeArrowheads="1"/>
          </p:cNvSpPr>
          <p:nvPr/>
        </p:nvSpPr>
        <p:spPr bwMode="auto">
          <a:xfrm>
            <a:off x="1062038" y="5943600"/>
            <a:ext cx="7167562" cy="720725"/>
          </a:xfrm>
          <a:prstGeom prst="rect">
            <a:avLst/>
          </a:prstGeom>
          <a:solidFill>
            <a:schemeClr val="bg1"/>
          </a:solidFill>
          <a:ln w="19050">
            <a:solidFill>
              <a:srgbClr val="000000"/>
            </a:solidFill>
            <a:miter lim="800000"/>
            <a:headEnd/>
            <a:tailEnd/>
          </a:ln>
        </p:spPr>
        <p:txBody>
          <a:bodyPr tIns="91440" bIns="91440">
            <a:spAutoFit/>
          </a:bodyPr>
          <a:lstStyle/>
          <a:p>
            <a:r>
              <a:rPr lang="en-US" sz="1700">
                <a:solidFill>
                  <a:srgbClr val="000000"/>
                </a:solidFill>
                <a:latin typeface="Arial" charset="0"/>
              </a:rPr>
              <a:t>** Shortens as heart rate increases from average of 0.18 at a HR of 70</a:t>
            </a:r>
          </a:p>
          <a:p>
            <a:r>
              <a:rPr lang="en-US" sz="1700">
                <a:solidFill>
                  <a:srgbClr val="000000"/>
                </a:solidFill>
                <a:latin typeface="Arial" charset="0"/>
              </a:rPr>
              <a:t>    to 0.14 a t a HR of 130. </a:t>
            </a:r>
          </a:p>
        </p:txBody>
      </p:sp>
      <p:sp>
        <p:nvSpPr>
          <p:cNvPr id="15397" name="Rectangle 43"/>
          <p:cNvSpPr>
            <a:spLocks noGrp="1" noChangeArrowheads="1"/>
          </p:cNvSpPr>
          <p:nvPr>
            <p:ph type="title"/>
          </p:nvPr>
        </p:nvSpPr>
        <p:spPr>
          <a:xfrm>
            <a:off x="381000" y="304800"/>
            <a:ext cx="5562600" cy="931863"/>
          </a:xfrm>
          <a:solidFill>
            <a:schemeClr val="bg1"/>
          </a:solidFill>
          <a:ln cap="flat" algn="ctr"/>
        </p:spPr>
        <p:txBody>
          <a:bodyPr>
            <a:spAutoFit/>
          </a:bodyPr>
          <a:lstStyle/>
          <a:p>
            <a:pPr algn="l" eaLnBrk="1" hangingPunct="1"/>
            <a:r>
              <a:rPr lang="en-US" sz="1800" b="1" i="1" smtClean="0"/>
              <a:t>Normal ECG intervals: calculating the intervals in an ECG helps determine if the recording is normal or what kinds of abnormalities may exist.</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895600" y="228600"/>
            <a:ext cx="3175000" cy="382588"/>
          </a:xfrm>
          <a:solidFill>
            <a:schemeClr val="bg1"/>
          </a:solidFill>
          <a:ln cap="flat" algn="ctr"/>
        </p:spPr>
        <p:txBody>
          <a:bodyPr>
            <a:spAutoFit/>
          </a:bodyPr>
          <a:lstStyle/>
          <a:p>
            <a:pPr eaLnBrk="1" hangingPunct="1"/>
            <a:r>
              <a:rPr lang="en-US" sz="1800" smtClean="0"/>
              <a:t>Path of excitation in the heart</a:t>
            </a:r>
          </a:p>
        </p:txBody>
      </p:sp>
      <p:grpSp>
        <p:nvGrpSpPr>
          <p:cNvPr id="16387" name="Group 18"/>
          <p:cNvGrpSpPr>
            <a:grpSpLocks/>
          </p:cNvGrpSpPr>
          <p:nvPr/>
        </p:nvGrpSpPr>
        <p:grpSpPr bwMode="auto">
          <a:xfrm>
            <a:off x="3965575" y="846138"/>
            <a:ext cx="4340225" cy="5089525"/>
            <a:chOff x="2498" y="533"/>
            <a:chExt cx="2734" cy="3206"/>
          </a:xfrm>
        </p:grpSpPr>
        <p:sp>
          <p:nvSpPr>
            <p:cNvPr id="16389" name="Text Box 3"/>
            <p:cNvSpPr txBox="1">
              <a:spLocks noChangeArrowheads="1"/>
            </p:cNvSpPr>
            <p:nvPr/>
          </p:nvSpPr>
          <p:spPr bwMode="auto">
            <a:xfrm>
              <a:off x="2498" y="533"/>
              <a:ext cx="2734"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Sino-atrial node originates action potentials</a:t>
              </a:r>
            </a:p>
          </p:txBody>
        </p:sp>
        <p:sp>
          <p:nvSpPr>
            <p:cNvPr id="16390" name="Text Box 4"/>
            <p:cNvSpPr txBox="1">
              <a:spLocks noChangeArrowheads="1"/>
            </p:cNvSpPr>
            <p:nvPr/>
          </p:nvSpPr>
          <p:spPr bwMode="auto">
            <a:xfrm>
              <a:off x="3340" y="1028"/>
              <a:ext cx="1049"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Atrial myocytes</a:t>
              </a:r>
            </a:p>
          </p:txBody>
        </p:sp>
        <p:sp>
          <p:nvSpPr>
            <p:cNvPr id="16391" name="Text Box 5"/>
            <p:cNvSpPr txBox="1">
              <a:spLocks noChangeArrowheads="1"/>
            </p:cNvSpPr>
            <p:nvPr/>
          </p:nvSpPr>
          <p:spPr bwMode="auto">
            <a:xfrm>
              <a:off x="3177" y="1524"/>
              <a:ext cx="1376"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Atrioventricular node</a:t>
              </a:r>
            </a:p>
          </p:txBody>
        </p:sp>
        <p:sp>
          <p:nvSpPr>
            <p:cNvPr id="16392" name="Text Box 6"/>
            <p:cNvSpPr txBox="1">
              <a:spLocks noChangeArrowheads="1"/>
            </p:cNvSpPr>
            <p:nvPr/>
          </p:nvSpPr>
          <p:spPr bwMode="auto">
            <a:xfrm>
              <a:off x="3396" y="2020"/>
              <a:ext cx="937"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Bundle of His</a:t>
              </a:r>
            </a:p>
          </p:txBody>
        </p:sp>
        <p:sp>
          <p:nvSpPr>
            <p:cNvPr id="16393" name="Text Box 7"/>
            <p:cNvSpPr txBox="1">
              <a:spLocks noChangeArrowheads="1"/>
            </p:cNvSpPr>
            <p:nvPr/>
          </p:nvSpPr>
          <p:spPr bwMode="auto">
            <a:xfrm>
              <a:off x="2945" y="2516"/>
              <a:ext cx="1840"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Right &amp; left bundle branches</a:t>
              </a:r>
            </a:p>
          </p:txBody>
        </p:sp>
        <p:sp>
          <p:nvSpPr>
            <p:cNvPr id="16394" name="Text Box 8"/>
            <p:cNvSpPr txBox="1">
              <a:spLocks noChangeArrowheads="1"/>
            </p:cNvSpPr>
            <p:nvPr/>
          </p:nvSpPr>
          <p:spPr bwMode="auto">
            <a:xfrm>
              <a:off x="3170" y="3508"/>
              <a:ext cx="1390"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Ventricular myocytes</a:t>
              </a:r>
            </a:p>
          </p:txBody>
        </p:sp>
        <p:sp>
          <p:nvSpPr>
            <p:cNvPr id="16395" name="Text Box 9"/>
            <p:cNvSpPr txBox="1">
              <a:spLocks noChangeArrowheads="1"/>
            </p:cNvSpPr>
            <p:nvPr/>
          </p:nvSpPr>
          <p:spPr bwMode="auto">
            <a:xfrm>
              <a:off x="3370" y="3012"/>
              <a:ext cx="989"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Purkinje fibers</a:t>
              </a:r>
            </a:p>
          </p:txBody>
        </p:sp>
        <p:cxnSp>
          <p:nvCxnSpPr>
            <p:cNvPr id="16396" name="AutoShape 10"/>
            <p:cNvCxnSpPr>
              <a:cxnSpLocks noChangeShapeType="1"/>
              <a:stCxn id="16389" idx="2"/>
              <a:endCxn id="16390" idx="0"/>
            </p:cNvCxnSpPr>
            <p:nvPr/>
          </p:nvCxnSpPr>
          <p:spPr bwMode="auto">
            <a:xfrm>
              <a:off x="3865" y="769"/>
              <a:ext cx="0" cy="254"/>
            </a:xfrm>
            <a:prstGeom prst="straightConnector1">
              <a:avLst/>
            </a:prstGeom>
            <a:noFill/>
            <a:ln w="15875">
              <a:solidFill>
                <a:schemeClr val="tx1"/>
              </a:solidFill>
              <a:round/>
              <a:headEnd/>
              <a:tailEnd type="stealth" w="med" len="lg"/>
            </a:ln>
          </p:spPr>
        </p:cxnSp>
        <p:cxnSp>
          <p:nvCxnSpPr>
            <p:cNvPr id="16397" name="AutoShape 11"/>
            <p:cNvCxnSpPr>
              <a:cxnSpLocks noChangeShapeType="1"/>
              <a:stCxn id="16391" idx="2"/>
              <a:endCxn id="16392" idx="0"/>
            </p:cNvCxnSpPr>
            <p:nvPr/>
          </p:nvCxnSpPr>
          <p:spPr bwMode="auto">
            <a:xfrm>
              <a:off x="3865" y="1760"/>
              <a:ext cx="0" cy="255"/>
            </a:xfrm>
            <a:prstGeom prst="straightConnector1">
              <a:avLst/>
            </a:prstGeom>
            <a:noFill/>
            <a:ln w="15875">
              <a:solidFill>
                <a:schemeClr val="tx1"/>
              </a:solidFill>
              <a:round/>
              <a:headEnd/>
              <a:tailEnd type="stealth" w="med" len="lg"/>
            </a:ln>
          </p:spPr>
        </p:cxnSp>
        <p:cxnSp>
          <p:nvCxnSpPr>
            <p:cNvPr id="16398" name="AutoShape 12"/>
            <p:cNvCxnSpPr>
              <a:cxnSpLocks noChangeShapeType="1"/>
              <a:stCxn id="16392" idx="2"/>
              <a:endCxn id="16393" idx="0"/>
            </p:cNvCxnSpPr>
            <p:nvPr/>
          </p:nvCxnSpPr>
          <p:spPr bwMode="auto">
            <a:xfrm>
              <a:off x="3865" y="2256"/>
              <a:ext cx="0" cy="255"/>
            </a:xfrm>
            <a:prstGeom prst="straightConnector1">
              <a:avLst/>
            </a:prstGeom>
            <a:noFill/>
            <a:ln w="15875">
              <a:solidFill>
                <a:schemeClr val="tx1"/>
              </a:solidFill>
              <a:round/>
              <a:headEnd/>
              <a:tailEnd type="stealth" w="med" len="lg"/>
            </a:ln>
          </p:spPr>
        </p:cxnSp>
        <p:cxnSp>
          <p:nvCxnSpPr>
            <p:cNvPr id="16399" name="AutoShape 13"/>
            <p:cNvCxnSpPr>
              <a:cxnSpLocks noChangeShapeType="1"/>
              <a:stCxn id="16393" idx="2"/>
              <a:endCxn id="16395" idx="0"/>
            </p:cNvCxnSpPr>
            <p:nvPr/>
          </p:nvCxnSpPr>
          <p:spPr bwMode="auto">
            <a:xfrm>
              <a:off x="3865" y="2752"/>
              <a:ext cx="0" cy="255"/>
            </a:xfrm>
            <a:prstGeom prst="straightConnector1">
              <a:avLst/>
            </a:prstGeom>
            <a:noFill/>
            <a:ln w="15875">
              <a:solidFill>
                <a:schemeClr val="tx1"/>
              </a:solidFill>
              <a:round/>
              <a:headEnd/>
              <a:tailEnd type="stealth" w="med" len="lg"/>
            </a:ln>
          </p:spPr>
        </p:cxnSp>
        <p:cxnSp>
          <p:nvCxnSpPr>
            <p:cNvPr id="16400" name="AutoShape 14"/>
            <p:cNvCxnSpPr>
              <a:cxnSpLocks noChangeShapeType="1"/>
              <a:stCxn id="16395" idx="2"/>
              <a:endCxn id="16394" idx="0"/>
            </p:cNvCxnSpPr>
            <p:nvPr/>
          </p:nvCxnSpPr>
          <p:spPr bwMode="auto">
            <a:xfrm>
              <a:off x="3865" y="3248"/>
              <a:ext cx="0" cy="255"/>
            </a:xfrm>
            <a:prstGeom prst="straightConnector1">
              <a:avLst/>
            </a:prstGeom>
            <a:noFill/>
            <a:ln w="15875">
              <a:solidFill>
                <a:schemeClr val="tx1"/>
              </a:solidFill>
              <a:round/>
              <a:headEnd/>
              <a:tailEnd type="stealth" w="med" len="lg"/>
            </a:ln>
          </p:spPr>
        </p:cxnSp>
        <p:cxnSp>
          <p:nvCxnSpPr>
            <p:cNvPr id="16401" name="AutoShape 15"/>
            <p:cNvCxnSpPr>
              <a:cxnSpLocks noChangeShapeType="1"/>
              <a:stCxn id="16390" idx="2"/>
              <a:endCxn id="16391" idx="0"/>
            </p:cNvCxnSpPr>
            <p:nvPr/>
          </p:nvCxnSpPr>
          <p:spPr bwMode="auto">
            <a:xfrm>
              <a:off x="3865" y="1264"/>
              <a:ext cx="0" cy="255"/>
            </a:xfrm>
            <a:prstGeom prst="straightConnector1">
              <a:avLst/>
            </a:prstGeom>
            <a:noFill/>
            <a:ln w="15875">
              <a:solidFill>
                <a:schemeClr val="tx1"/>
              </a:solidFill>
              <a:round/>
              <a:headEnd/>
              <a:tailEnd type="stealth" w="med" len="lg"/>
            </a:ln>
          </p:spPr>
        </p:cxnSp>
      </p:grpSp>
      <p:sp>
        <p:nvSpPr>
          <p:cNvPr id="16388" name="Text Box 16"/>
          <p:cNvSpPr txBox="1">
            <a:spLocks noChangeArrowheads="1"/>
          </p:cNvSpPr>
          <p:nvPr/>
        </p:nvSpPr>
        <p:spPr bwMode="auto">
          <a:xfrm>
            <a:off x="381000" y="1600200"/>
            <a:ext cx="3886200" cy="2695575"/>
          </a:xfrm>
          <a:prstGeom prst="rect">
            <a:avLst/>
          </a:prstGeom>
          <a:solidFill>
            <a:srgbClr val="FFFFFF"/>
          </a:solidFill>
          <a:ln w="15875" algn="ctr">
            <a:solidFill>
              <a:srgbClr val="000000"/>
            </a:solidFill>
            <a:miter lim="800000"/>
            <a:headEnd/>
            <a:tailEnd type="none" w="med" len="lg"/>
          </a:ln>
        </p:spPr>
        <p:txBody>
          <a:bodyPr anchor="ctr">
            <a:spAutoFit/>
          </a:bodyPr>
          <a:lstStyle/>
          <a:p>
            <a:pPr eaLnBrk="0" hangingPunct="0"/>
            <a:r>
              <a:rPr lang="en-US" sz="1700" b="1" i="1">
                <a:latin typeface="Arial" charset="0"/>
              </a:rPr>
              <a:t>Conduction velocity for action potentials is greater in the Purkinje fibers than in myocytes so excitation spreads rapidly through the ventricles allowing coordinated contraction of the ventricular muscle.</a:t>
            </a:r>
          </a:p>
          <a:p>
            <a:pPr eaLnBrk="0" hangingPunct="0"/>
            <a:endParaRPr lang="en-US" sz="1700" b="1" i="1">
              <a:latin typeface="Arial" charset="0"/>
            </a:endParaRPr>
          </a:p>
          <a:p>
            <a:pPr eaLnBrk="0" hangingPunct="0"/>
            <a:r>
              <a:rPr lang="en-US" sz="1700" b="1" i="1">
                <a:latin typeface="Arial" charset="0"/>
              </a:rPr>
              <a:t>APs are propagated between myocytes via gap junctions.</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1"/>
          <p:cNvSpPr txBox="1">
            <a:spLocks noChangeArrowheads="1"/>
          </p:cNvSpPr>
          <p:nvPr/>
        </p:nvSpPr>
        <p:spPr bwMode="auto">
          <a:xfrm>
            <a:off x="457200" y="561975"/>
            <a:ext cx="8321675" cy="2071688"/>
          </a:xfrm>
          <a:prstGeom prst="rect">
            <a:avLst/>
          </a:prstGeom>
          <a:solidFill>
            <a:srgbClr val="FFFFFF"/>
          </a:solidFill>
          <a:ln w="15875" algn="ctr">
            <a:solidFill>
              <a:srgbClr val="000000"/>
            </a:solidFill>
            <a:miter lim="800000"/>
            <a:headEnd/>
            <a:tailEnd/>
          </a:ln>
        </p:spPr>
        <p:txBody>
          <a:bodyPr anchor="ctr">
            <a:spAutoFit/>
          </a:bodyPr>
          <a:lstStyle/>
          <a:p>
            <a:pPr eaLnBrk="0" hangingPunct="0">
              <a:spcAft>
                <a:spcPts val="400"/>
              </a:spcAft>
            </a:pPr>
            <a:r>
              <a:rPr lang="en-US" sz="1700">
                <a:latin typeface="Arial" charset="0"/>
              </a:rPr>
              <a:t>Ventricular endocardium is depolarized before epicardium.</a:t>
            </a:r>
          </a:p>
          <a:p>
            <a:pPr eaLnBrk="0" hangingPunct="0">
              <a:spcAft>
                <a:spcPts val="400"/>
              </a:spcAft>
            </a:pPr>
            <a:r>
              <a:rPr lang="en-US" sz="1700">
                <a:latin typeface="Arial" charset="0"/>
              </a:rPr>
              <a:t>The duration of action potentials in the endocardium is greater than the duration of APs in the epicardium.</a:t>
            </a:r>
          </a:p>
          <a:p>
            <a:pPr eaLnBrk="0" hangingPunct="0">
              <a:spcAft>
                <a:spcPts val="400"/>
              </a:spcAft>
            </a:pPr>
            <a:r>
              <a:rPr lang="en-US" sz="1700">
                <a:latin typeface="Arial" charset="0"/>
              </a:rPr>
              <a:t>Myocytes in the epicardium begin to repolarize before myocytes in the endocardium.</a:t>
            </a:r>
          </a:p>
          <a:p>
            <a:pPr eaLnBrk="0" hangingPunct="0">
              <a:spcAft>
                <a:spcPts val="400"/>
              </a:spcAft>
            </a:pPr>
            <a:r>
              <a:rPr lang="en-US" sz="1700" b="1" i="1">
                <a:latin typeface="Arial" charset="0"/>
              </a:rPr>
              <a:t>Therefore repolarization spreads through the ventricle in the opposite direction to depolarization, so in the ECG depolarization (QRS) and repolarization (T wave) are both positive deflections.</a:t>
            </a:r>
          </a:p>
        </p:txBody>
      </p:sp>
      <p:sp>
        <p:nvSpPr>
          <p:cNvPr id="17411" name="Rectangle 2"/>
          <p:cNvSpPr>
            <a:spLocks noGrp="1" noChangeArrowheads="1"/>
          </p:cNvSpPr>
          <p:nvPr>
            <p:ph type="title"/>
          </p:nvPr>
        </p:nvSpPr>
        <p:spPr>
          <a:xfrm>
            <a:off x="3276600" y="74613"/>
            <a:ext cx="2379663" cy="382587"/>
          </a:xfrm>
          <a:solidFill>
            <a:schemeClr val="bg1"/>
          </a:solidFill>
          <a:ln cap="flat" algn="ctr"/>
        </p:spPr>
        <p:txBody>
          <a:bodyPr>
            <a:spAutoFit/>
          </a:bodyPr>
          <a:lstStyle/>
          <a:p>
            <a:pPr eaLnBrk="1" hangingPunct="1"/>
            <a:r>
              <a:rPr lang="en-US" sz="1800" smtClean="0"/>
              <a:t>Path of repolarization</a:t>
            </a:r>
          </a:p>
        </p:txBody>
      </p:sp>
      <p:grpSp>
        <p:nvGrpSpPr>
          <p:cNvPr id="17412" name="Group 54"/>
          <p:cNvGrpSpPr>
            <a:grpSpLocks/>
          </p:cNvGrpSpPr>
          <p:nvPr/>
        </p:nvGrpSpPr>
        <p:grpSpPr bwMode="auto">
          <a:xfrm>
            <a:off x="4643438" y="2714625"/>
            <a:ext cx="3281362" cy="3076575"/>
            <a:chOff x="2592" y="1536"/>
            <a:chExt cx="2067" cy="1938"/>
          </a:xfrm>
        </p:grpSpPr>
        <p:pic>
          <p:nvPicPr>
            <p:cNvPr id="17442" name="Picture 26" descr="PHB Heart"/>
            <p:cNvPicPr>
              <a:picLocks noChangeAspect="1" noChangeArrowheads="1"/>
            </p:cNvPicPr>
            <p:nvPr/>
          </p:nvPicPr>
          <p:blipFill>
            <a:blip r:embed="rId4" cstate="print"/>
            <a:srcRect/>
            <a:stretch>
              <a:fillRect/>
            </a:stretch>
          </p:blipFill>
          <p:spPr bwMode="auto">
            <a:xfrm>
              <a:off x="2592" y="1536"/>
              <a:ext cx="752" cy="865"/>
            </a:xfrm>
            <a:prstGeom prst="rect">
              <a:avLst/>
            </a:prstGeom>
            <a:noFill/>
            <a:ln w="9525">
              <a:noFill/>
              <a:miter lim="800000"/>
              <a:headEnd/>
              <a:tailEnd/>
            </a:ln>
          </p:spPr>
        </p:pic>
        <p:pic>
          <p:nvPicPr>
            <p:cNvPr id="17443" name="Picture 27" descr="heart wall PHB drawing"/>
            <p:cNvPicPr>
              <a:picLocks noChangeAspect="1" noChangeArrowheads="1"/>
            </p:cNvPicPr>
            <p:nvPr/>
          </p:nvPicPr>
          <p:blipFill>
            <a:blip r:embed="rId5" cstate="print"/>
            <a:srcRect/>
            <a:stretch>
              <a:fillRect/>
            </a:stretch>
          </p:blipFill>
          <p:spPr bwMode="auto">
            <a:xfrm>
              <a:off x="3408" y="2112"/>
              <a:ext cx="1251" cy="983"/>
            </a:xfrm>
            <a:prstGeom prst="rect">
              <a:avLst/>
            </a:prstGeom>
            <a:noFill/>
            <a:ln w="15875">
              <a:solidFill>
                <a:srgbClr val="000000"/>
              </a:solidFill>
              <a:miter lim="800000"/>
              <a:headEnd/>
              <a:tailEnd/>
            </a:ln>
          </p:spPr>
        </p:pic>
        <p:sp>
          <p:nvSpPr>
            <p:cNvPr id="17444" name="Line 28"/>
            <p:cNvSpPr>
              <a:spLocks noChangeShapeType="1"/>
            </p:cNvSpPr>
            <p:nvPr/>
          </p:nvSpPr>
          <p:spPr bwMode="auto">
            <a:xfrm>
              <a:off x="3236" y="2221"/>
              <a:ext cx="152" cy="144"/>
            </a:xfrm>
            <a:prstGeom prst="line">
              <a:avLst/>
            </a:prstGeom>
            <a:noFill/>
            <a:ln w="15875">
              <a:solidFill>
                <a:schemeClr val="tx1"/>
              </a:solidFill>
              <a:round/>
              <a:headEnd/>
              <a:tailEnd type="triangle" w="med" len="med"/>
            </a:ln>
          </p:spPr>
          <p:txBody>
            <a:bodyPr anchor="ctr">
              <a:spAutoFit/>
            </a:bodyPr>
            <a:lstStyle/>
            <a:p>
              <a:endParaRPr lang="en-US"/>
            </a:p>
          </p:txBody>
        </p:sp>
        <p:sp>
          <p:nvSpPr>
            <p:cNvPr id="17445" name="Rectangle 29"/>
            <p:cNvSpPr>
              <a:spLocks noChangeArrowheads="1"/>
            </p:cNvSpPr>
            <p:nvPr/>
          </p:nvSpPr>
          <p:spPr bwMode="auto">
            <a:xfrm>
              <a:off x="3009" y="2077"/>
              <a:ext cx="227" cy="216"/>
            </a:xfrm>
            <a:prstGeom prst="rect">
              <a:avLst/>
            </a:prstGeom>
            <a:noFill/>
            <a:ln w="15875">
              <a:solidFill>
                <a:schemeClr val="tx1"/>
              </a:solidFill>
              <a:miter lim="800000"/>
              <a:headEnd/>
              <a:tailEnd/>
            </a:ln>
          </p:spPr>
          <p:txBody>
            <a:bodyPr wrap="none" anchor="ctr">
              <a:spAutoFit/>
            </a:bodyPr>
            <a:lstStyle/>
            <a:p>
              <a:endParaRPr lang="en-US"/>
            </a:p>
          </p:txBody>
        </p:sp>
        <p:grpSp>
          <p:nvGrpSpPr>
            <p:cNvPr id="17446" name="Group 37"/>
            <p:cNvGrpSpPr>
              <a:grpSpLocks/>
            </p:cNvGrpSpPr>
            <p:nvPr/>
          </p:nvGrpSpPr>
          <p:grpSpPr bwMode="auto">
            <a:xfrm>
              <a:off x="3609" y="2304"/>
              <a:ext cx="990" cy="1170"/>
              <a:chOff x="3609" y="2304"/>
              <a:chExt cx="990" cy="1170"/>
            </a:xfrm>
          </p:grpSpPr>
          <p:sp>
            <p:nvSpPr>
              <p:cNvPr id="17447" name="AutoShape 30"/>
              <p:cNvSpPr>
                <a:spLocks noChangeArrowheads="1"/>
              </p:cNvSpPr>
              <p:nvPr/>
            </p:nvSpPr>
            <p:spPr bwMode="auto">
              <a:xfrm rot="3427217">
                <a:off x="3600" y="2784"/>
                <a:ext cx="672" cy="192"/>
              </a:xfrm>
              <a:prstGeom prst="rightArrow">
                <a:avLst>
                  <a:gd name="adj1" fmla="val 50000"/>
                  <a:gd name="adj2" fmla="val 87500"/>
                </a:avLst>
              </a:prstGeom>
              <a:solidFill>
                <a:schemeClr val="bg1"/>
              </a:solidFill>
              <a:ln w="15875">
                <a:solidFill>
                  <a:schemeClr val="tx1"/>
                </a:solidFill>
                <a:miter lim="800000"/>
                <a:headEnd/>
                <a:tailEnd/>
              </a:ln>
            </p:spPr>
            <p:txBody>
              <a:bodyPr wrap="none" anchor="ctr"/>
              <a:lstStyle/>
              <a:p>
                <a:endParaRPr lang="en-US"/>
              </a:p>
            </p:txBody>
          </p:sp>
          <p:sp>
            <p:nvSpPr>
              <p:cNvPr id="17448" name="AutoShape 31"/>
              <p:cNvSpPr>
                <a:spLocks noChangeArrowheads="1"/>
              </p:cNvSpPr>
              <p:nvPr/>
            </p:nvSpPr>
            <p:spPr bwMode="auto">
              <a:xfrm rot="3427217" flipH="1" flipV="1">
                <a:off x="3795" y="2663"/>
                <a:ext cx="672" cy="192"/>
              </a:xfrm>
              <a:prstGeom prst="rightArrow">
                <a:avLst>
                  <a:gd name="adj1" fmla="val 50000"/>
                  <a:gd name="adj2" fmla="val 87500"/>
                </a:avLst>
              </a:prstGeom>
              <a:solidFill>
                <a:schemeClr val="bg1"/>
              </a:solidFill>
              <a:ln w="15875">
                <a:solidFill>
                  <a:schemeClr val="tx1"/>
                </a:solidFill>
                <a:miter lim="800000"/>
                <a:headEnd/>
                <a:tailEnd/>
              </a:ln>
            </p:spPr>
            <p:txBody>
              <a:bodyPr wrap="none" anchor="ctr"/>
              <a:lstStyle/>
              <a:p>
                <a:endParaRPr lang="en-US"/>
              </a:p>
            </p:txBody>
          </p:sp>
          <p:sp>
            <p:nvSpPr>
              <p:cNvPr id="17449" name="Text Box 33"/>
              <p:cNvSpPr txBox="1">
                <a:spLocks noChangeArrowheads="1"/>
              </p:cNvSpPr>
              <p:nvPr/>
            </p:nvSpPr>
            <p:spPr bwMode="auto">
              <a:xfrm rot="3497681">
                <a:off x="3234" y="2867"/>
                <a:ext cx="982"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b="1">
                    <a:latin typeface="Arial" charset="0"/>
                  </a:rPr>
                  <a:t>de</a:t>
                </a:r>
                <a:r>
                  <a:rPr lang="en-US" sz="1700">
                    <a:latin typeface="Arial" charset="0"/>
                  </a:rPr>
                  <a:t>polarization</a:t>
                </a:r>
              </a:p>
            </p:txBody>
          </p:sp>
          <p:sp>
            <p:nvSpPr>
              <p:cNvPr id="17450" name="Text Box 35"/>
              <p:cNvSpPr txBox="1">
                <a:spLocks noChangeArrowheads="1"/>
              </p:cNvSpPr>
              <p:nvPr/>
            </p:nvSpPr>
            <p:spPr bwMode="auto">
              <a:xfrm rot="3420703">
                <a:off x="4008" y="2664"/>
                <a:ext cx="952"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b="1">
                    <a:latin typeface="Arial" charset="0"/>
                  </a:rPr>
                  <a:t>re</a:t>
                </a:r>
                <a:r>
                  <a:rPr lang="en-US" sz="1700">
                    <a:latin typeface="Arial" charset="0"/>
                  </a:rPr>
                  <a:t>polarization</a:t>
                </a:r>
              </a:p>
            </p:txBody>
          </p:sp>
        </p:grpSp>
      </p:grpSp>
      <p:grpSp>
        <p:nvGrpSpPr>
          <p:cNvPr id="17413" name="Group 52"/>
          <p:cNvGrpSpPr>
            <a:grpSpLocks/>
          </p:cNvGrpSpPr>
          <p:nvPr/>
        </p:nvGrpSpPr>
        <p:grpSpPr bwMode="auto">
          <a:xfrm>
            <a:off x="457200" y="2971800"/>
            <a:ext cx="3903663" cy="3430588"/>
            <a:chOff x="288" y="1872"/>
            <a:chExt cx="2459" cy="2161"/>
          </a:xfrm>
        </p:grpSpPr>
        <p:sp>
          <p:nvSpPr>
            <p:cNvPr id="17425" name="Text Box 3"/>
            <p:cNvSpPr txBox="1">
              <a:spLocks noChangeArrowheads="1"/>
            </p:cNvSpPr>
            <p:nvPr/>
          </p:nvSpPr>
          <p:spPr bwMode="auto">
            <a:xfrm>
              <a:off x="288" y="1872"/>
              <a:ext cx="1840"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Right &amp; left bundle branches</a:t>
              </a:r>
            </a:p>
          </p:txBody>
        </p:sp>
        <p:sp>
          <p:nvSpPr>
            <p:cNvPr id="17426" name="Text Box 4"/>
            <p:cNvSpPr txBox="1">
              <a:spLocks noChangeArrowheads="1"/>
            </p:cNvSpPr>
            <p:nvPr/>
          </p:nvSpPr>
          <p:spPr bwMode="auto">
            <a:xfrm>
              <a:off x="751" y="2917"/>
              <a:ext cx="914"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endocardium</a:t>
              </a:r>
            </a:p>
          </p:txBody>
        </p:sp>
        <p:sp>
          <p:nvSpPr>
            <p:cNvPr id="17427" name="Text Box 5"/>
            <p:cNvSpPr txBox="1">
              <a:spLocks noChangeArrowheads="1"/>
            </p:cNvSpPr>
            <p:nvPr/>
          </p:nvSpPr>
          <p:spPr bwMode="auto">
            <a:xfrm>
              <a:off x="713" y="2394"/>
              <a:ext cx="989"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Purkinje fibers</a:t>
              </a:r>
            </a:p>
          </p:txBody>
        </p:sp>
        <p:cxnSp>
          <p:nvCxnSpPr>
            <p:cNvPr id="17428" name="AutoShape 6"/>
            <p:cNvCxnSpPr>
              <a:cxnSpLocks noChangeShapeType="1"/>
              <a:stCxn id="17425" idx="2"/>
              <a:endCxn id="17427" idx="0"/>
            </p:cNvCxnSpPr>
            <p:nvPr/>
          </p:nvCxnSpPr>
          <p:spPr bwMode="auto">
            <a:xfrm>
              <a:off x="1208" y="2108"/>
              <a:ext cx="0" cy="281"/>
            </a:xfrm>
            <a:prstGeom prst="straightConnector1">
              <a:avLst/>
            </a:prstGeom>
            <a:noFill/>
            <a:ln w="15875">
              <a:solidFill>
                <a:schemeClr val="tx1"/>
              </a:solidFill>
              <a:round/>
              <a:headEnd/>
              <a:tailEnd type="stealth" w="lg" len="lg"/>
            </a:ln>
          </p:spPr>
        </p:cxnSp>
        <p:cxnSp>
          <p:nvCxnSpPr>
            <p:cNvPr id="17429" name="AutoShape 7"/>
            <p:cNvCxnSpPr>
              <a:cxnSpLocks noChangeShapeType="1"/>
              <a:stCxn id="17427" idx="2"/>
              <a:endCxn id="17426" idx="0"/>
            </p:cNvCxnSpPr>
            <p:nvPr/>
          </p:nvCxnSpPr>
          <p:spPr bwMode="auto">
            <a:xfrm>
              <a:off x="1208" y="2630"/>
              <a:ext cx="0" cy="282"/>
            </a:xfrm>
            <a:prstGeom prst="straightConnector1">
              <a:avLst/>
            </a:prstGeom>
            <a:noFill/>
            <a:ln w="15875">
              <a:solidFill>
                <a:schemeClr val="tx1"/>
              </a:solidFill>
              <a:round/>
              <a:headEnd/>
              <a:tailEnd type="stealth" w="lg" len="lg"/>
            </a:ln>
          </p:spPr>
        </p:cxnSp>
        <p:sp>
          <p:nvSpPr>
            <p:cNvPr id="17430" name="Text Box 8"/>
            <p:cNvSpPr txBox="1">
              <a:spLocks noChangeArrowheads="1"/>
            </p:cNvSpPr>
            <p:nvPr/>
          </p:nvSpPr>
          <p:spPr bwMode="auto">
            <a:xfrm>
              <a:off x="812" y="3440"/>
              <a:ext cx="792" cy="231"/>
            </a:xfrm>
            <a:prstGeom prst="rect">
              <a:avLst/>
            </a:prstGeom>
            <a:solidFill>
              <a:schemeClr val="bg1"/>
            </a:solidFill>
            <a:ln w="15875">
              <a:solidFill>
                <a:schemeClr val="tx1"/>
              </a:solidFill>
              <a:miter lim="800000"/>
              <a:headEnd/>
              <a:tailEnd type="none" w="med" len="lg"/>
            </a:ln>
          </p:spPr>
          <p:txBody>
            <a:bodyPr wrap="none" anchor="ctr" anchorCtr="1">
              <a:spAutoFit/>
            </a:bodyPr>
            <a:lstStyle/>
            <a:p>
              <a:pPr eaLnBrk="0" hangingPunct="0"/>
              <a:r>
                <a:rPr lang="en-US" sz="1700">
                  <a:latin typeface="Arial" charset="0"/>
                </a:rPr>
                <a:t>epicardium</a:t>
              </a:r>
            </a:p>
          </p:txBody>
        </p:sp>
        <p:cxnSp>
          <p:nvCxnSpPr>
            <p:cNvPr id="17431" name="AutoShape 9"/>
            <p:cNvCxnSpPr>
              <a:cxnSpLocks noChangeShapeType="1"/>
              <a:stCxn id="17426" idx="2"/>
              <a:endCxn id="17430" idx="0"/>
            </p:cNvCxnSpPr>
            <p:nvPr/>
          </p:nvCxnSpPr>
          <p:spPr bwMode="auto">
            <a:xfrm>
              <a:off x="1208" y="3158"/>
              <a:ext cx="0" cy="272"/>
            </a:xfrm>
            <a:prstGeom prst="straightConnector1">
              <a:avLst/>
            </a:prstGeom>
            <a:noFill/>
            <a:ln w="15875">
              <a:solidFill>
                <a:schemeClr val="tx1"/>
              </a:solidFill>
              <a:round/>
              <a:headEnd/>
              <a:tailEnd type="stealth" w="lg" len="lg"/>
            </a:ln>
          </p:spPr>
        </p:cxnSp>
        <p:grpSp>
          <p:nvGrpSpPr>
            <p:cNvPr id="17432" name="Group 10"/>
            <p:cNvGrpSpPr>
              <a:grpSpLocks/>
            </p:cNvGrpSpPr>
            <p:nvPr/>
          </p:nvGrpSpPr>
          <p:grpSpPr bwMode="auto">
            <a:xfrm>
              <a:off x="2123" y="2733"/>
              <a:ext cx="624" cy="544"/>
              <a:chOff x="3950" y="1952"/>
              <a:chExt cx="1243" cy="736"/>
            </a:xfrm>
          </p:grpSpPr>
          <p:sp>
            <p:nvSpPr>
              <p:cNvPr id="17439" name="Line 11"/>
              <p:cNvSpPr>
                <a:spLocks noChangeShapeType="1"/>
              </p:cNvSpPr>
              <p:nvPr/>
            </p:nvSpPr>
            <p:spPr bwMode="auto">
              <a:xfrm>
                <a:off x="3950" y="2677"/>
                <a:ext cx="215" cy="0"/>
              </a:xfrm>
              <a:prstGeom prst="line">
                <a:avLst/>
              </a:prstGeom>
              <a:noFill/>
              <a:ln w="38100">
                <a:solidFill>
                  <a:srgbClr val="006600"/>
                </a:solidFill>
                <a:round/>
                <a:headEnd/>
                <a:tailEnd type="none" w="med" len="lg"/>
              </a:ln>
            </p:spPr>
            <p:txBody>
              <a:bodyPr wrap="none" anchor="ctr" anchorCtr="1">
                <a:spAutoFit/>
              </a:bodyPr>
              <a:lstStyle/>
              <a:p>
                <a:endParaRPr lang="en-US"/>
              </a:p>
            </p:txBody>
          </p:sp>
          <p:sp>
            <p:nvSpPr>
              <p:cNvPr id="17440" name="Freeform 12"/>
              <p:cNvSpPr>
                <a:spLocks/>
              </p:cNvSpPr>
              <p:nvPr/>
            </p:nvSpPr>
            <p:spPr bwMode="auto">
              <a:xfrm>
                <a:off x="4160" y="1952"/>
                <a:ext cx="5" cy="725"/>
              </a:xfrm>
              <a:custGeom>
                <a:avLst/>
                <a:gdLst>
                  <a:gd name="T0" fmla="*/ 0 w 5"/>
                  <a:gd name="T1" fmla="*/ 725 h 725"/>
                  <a:gd name="T2" fmla="*/ 2 w 5"/>
                  <a:gd name="T3" fmla="*/ 396 h 725"/>
                  <a:gd name="T4" fmla="*/ 5 w 5"/>
                  <a:gd name="T5" fmla="*/ 0 h 725"/>
                  <a:gd name="T6" fmla="*/ 0 60000 65536"/>
                  <a:gd name="T7" fmla="*/ 0 60000 65536"/>
                  <a:gd name="T8" fmla="*/ 0 60000 65536"/>
                  <a:gd name="T9" fmla="*/ 0 w 5"/>
                  <a:gd name="T10" fmla="*/ 0 h 725"/>
                  <a:gd name="T11" fmla="*/ 5 w 5"/>
                  <a:gd name="T12" fmla="*/ 725 h 725"/>
                </a:gdLst>
                <a:ahLst/>
                <a:cxnLst>
                  <a:cxn ang="T6">
                    <a:pos x="T0" y="T1"/>
                  </a:cxn>
                  <a:cxn ang="T7">
                    <a:pos x="T2" y="T3"/>
                  </a:cxn>
                  <a:cxn ang="T8">
                    <a:pos x="T4" y="T5"/>
                  </a:cxn>
                </a:cxnLst>
                <a:rect l="T9" t="T10" r="T11" b="T12"/>
                <a:pathLst>
                  <a:path w="5" h="725">
                    <a:moveTo>
                      <a:pt x="0" y="725"/>
                    </a:moveTo>
                    <a:lnTo>
                      <a:pt x="2" y="396"/>
                    </a:lnTo>
                    <a:lnTo>
                      <a:pt x="5" y="0"/>
                    </a:lnTo>
                  </a:path>
                </a:pathLst>
              </a:custGeom>
              <a:noFill/>
              <a:ln w="38100" cap="flat" cmpd="sng">
                <a:solidFill>
                  <a:srgbClr val="006600"/>
                </a:solidFill>
                <a:prstDash val="solid"/>
                <a:round/>
                <a:headEnd type="none" w="med" len="med"/>
                <a:tailEnd type="none" w="med" len="lg"/>
              </a:ln>
            </p:spPr>
            <p:txBody>
              <a:bodyPr wrap="none" anchor="ctr" anchorCtr="1">
                <a:spAutoFit/>
              </a:bodyPr>
              <a:lstStyle/>
              <a:p>
                <a:endParaRPr lang="en-US"/>
              </a:p>
            </p:txBody>
          </p:sp>
          <p:sp>
            <p:nvSpPr>
              <p:cNvPr id="17441" name="Freeform 13"/>
              <p:cNvSpPr>
                <a:spLocks/>
              </p:cNvSpPr>
              <p:nvPr/>
            </p:nvSpPr>
            <p:spPr bwMode="auto">
              <a:xfrm>
                <a:off x="4166" y="1955"/>
                <a:ext cx="1027" cy="733"/>
              </a:xfrm>
              <a:custGeom>
                <a:avLst/>
                <a:gdLst>
                  <a:gd name="T0" fmla="*/ 0 w 2290"/>
                  <a:gd name="T1" fmla="*/ 0 h 1757"/>
                  <a:gd name="T2" fmla="*/ 177 w 2290"/>
                  <a:gd name="T3" fmla="*/ 269 h 1757"/>
                  <a:gd name="T4" fmla="*/ 668 w 2290"/>
                  <a:gd name="T5" fmla="*/ 296 h 1757"/>
                  <a:gd name="T6" fmla="*/ 1297 w 2290"/>
                  <a:gd name="T7" fmla="*/ 420 h 1757"/>
                  <a:gd name="T8" fmla="*/ 1544 w 2290"/>
                  <a:gd name="T9" fmla="*/ 966 h 1757"/>
                  <a:gd name="T10" fmla="*/ 1732 w 2290"/>
                  <a:gd name="T11" fmla="*/ 1608 h 1757"/>
                  <a:gd name="T12" fmla="*/ 1769 w 2290"/>
                  <a:gd name="T13" fmla="*/ 1698 h 1757"/>
                  <a:gd name="T14" fmla="*/ 1809 w 2290"/>
                  <a:gd name="T15" fmla="*/ 1731 h 1757"/>
                  <a:gd name="T16" fmla="*/ 1939 w 2290"/>
                  <a:gd name="T17" fmla="*/ 1753 h 1757"/>
                  <a:gd name="T18" fmla="*/ 2290 w 2290"/>
                  <a:gd name="T19" fmla="*/ 1756 h 17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90"/>
                  <a:gd name="T31" fmla="*/ 0 h 1757"/>
                  <a:gd name="T32" fmla="*/ 2290 w 2290"/>
                  <a:gd name="T33" fmla="*/ 1757 h 17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90" h="1757">
                    <a:moveTo>
                      <a:pt x="0" y="0"/>
                    </a:moveTo>
                    <a:cubicBezTo>
                      <a:pt x="28" y="45"/>
                      <a:pt x="66" y="220"/>
                      <a:pt x="177" y="269"/>
                    </a:cubicBezTo>
                    <a:cubicBezTo>
                      <a:pt x="288" y="318"/>
                      <a:pt x="481" y="271"/>
                      <a:pt x="668" y="296"/>
                    </a:cubicBezTo>
                    <a:cubicBezTo>
                      <a:pt x="855" y="321"/>
                      <a:pt x="1151" y="308"/>
                      <a:pt x="1297" y="420"/>
                    </a:cubicBezTo>
                    <a:cubicBezTo>
                      <a:pt x="1443" y="532"/>
                      <a:pt x="1472" y="768"/>
                      <a:pt x="1544" y="966"/>
                    </a:cubicBezTo>
                    <a:cubicBezTo>
                      <a:pt x="1616" y="1164"/>
                      <a:pt x="1694" y="1486"/>
                      <a:pt x="1732" y="1608"/>
                    </a:cubicBezTo>
                    <a:cubicBezTo>
                      <a:pt x="1770" y="1730"/>
                      <a:pt x="1756" y="1677"/>
                      <a:pt x="1769" y="1698"/>
                    </a:cubicBezTo>
                    <a:cubicBezTo>
                      <a:pt x="1782" y="1719"/>
                      <a:pt x="1781" y="1722"/>
                      <a:pt x="1809" y="1731"/>
                    </a:cubicBezTo>
                    <a:cubicBezTo>
                      <a:pt x="1837" y="1740"/>
                      <a:pt x="1859" y="1749"/>
                      <a:pt x="1939" y="1753"/>
                    </a:cubicBezTo>
                    <a:cubicBezTo>
                      <a:pt x="2019" y="1757"/>
                      <a:pt x="2217" y="1755"/>
                      <a:pt x="2290" y="1756"/>
                    </a:cubicBezTo>
                  </a:path>
                </a:pathLst>
              </a:custGeom>
              <a:noFill/>
              <a:ln w="38100" cap="flat" cmpd="sng">
                <a:solidFill>
                  <a:srgbClr val="006600"/>
                </a:solidFill>
                <a:prstDash val="solid"/>
                <a:round/>
                <a:headEnd type="none" w="med" len="med"/>
                <a:tailEnd type="none" w="med" len="lg"/>
              </a:ln>
            </p:spPr>
            <p:txBody>
              <a:bodyPr wrap="none" anchor="ctr" anchorCtr="1">
                <a:spAutoFit/>
              </a:bodyPr>
              <a:lstStyle/>
              <a:p>
                <a:endParaRPr lang="en-US"/>
              </a:p>
            </p:txBody>
          </p:sp>
        </p:grpSp>
        <p:grpSp>
          <p:nvGrpSpPr>
            <p:cNvPr id="17433" name="Group 14"/>
            <p:cNvGrpSpPr>
              <a:grpSpLocks/>
            </p:cNvGrpSpPr>
            <p:nvPr/>
          </p:nvGrpSpPr>
          <p:grpSpPr bwMode="auto">
            <a:xfrm>
              <a:off x="2138" y="3441"/>
              <a:ext cx="384" cy="592"/>
              <a:chOff x="3950" y="1952"/>
              <a:chExt cx="1243" cy="736"/>
            </a:xfrm>
          </p:grpSpPr>
          <p:sp>
            <p:nvSpPr>
              <p:cNvPr id="17436" name="Line 15"/>
              <p:cNvSpPr>
                <a:spLocks noChangeShapeType="1"/>
              </p:cNvSpPr>
              <p:nvPr/>
            </p:nvSpPr>
            <p:spPr bwMode="auto">
              <a:xfrm>
                <a:off x="3950" y="2677"/>
                <a:ext cx="215" cy="0"/>
              </a:xfrm>
              <a:prstGeom prst="line">
                <a:avLst/>
              </a:prstGeom>
              <a:noFill/>
              <a:ln w="38100">
                <a:solidFill>
                  <a:srgbClr val="006600"/>
                </a:solidFill>
                <a:round/>
                <a:headEnd/>
                <a:tailEnd type="none" w="med" len="lg"/>
              </a:ln>
            </p:spPr>
            <p:txBody>
              <a:bodyPr wrap="none" anchor="ctr" anchorCtr="1">
                <a:spAutoFit/>
              </a:bodyPr>
              <a:lstStyle/>
              <a:p>
                <a:endParaRPr lang="en-US"/>
              </a:p>
            </p:txBody>
          </p:sp>
          <p:sp>
            <p:nvSpPr>
              <p:cNvPr id="17437" name="Freeform 16"/>
              <p:cNvSpPr>
                <a:spLocks/>
              </p:cNvSpPr>
              <p:nvPr/>
            </p:nvSpPr>
            <p:spPr bwMode="auto">
              <a:xfrm>
                <a:off x="4160" y="1952"/>
                <a:ext cx="5" cy="725"/>
              </a:xfrm>
              <a:custGeom>
                <a:avLst/>
                <a:gdLst>
                  <a:gd name="T0" fmla="*/ 0 w 5"/>
                  <a:gd name="T1" fmla="*/ 725 h 725"/>
                  <a:gd name="T2" fmla="*/ 2 w 5"/>
                  <a:gd name="T3" fmla="*/ 396 h 725"/>
                  <a:gd name="T4" fmla="*/ 5 w 5"/>
                  <a:gd name="T5" fmla="*/ 0 h 725"/>
                  <a:gd name="T6" fmla="*/ 0 60000 65536"/>
                  <a:gd name="T7" fmla="*/ 0 60000 65536"/>
                  <a:gd name="T8" fmla="*/ 0 60000 65536"/>
                  <a:gd name="T9" fmla="*/ 0 w 5"/>
                  <a:gd name="T10" fmla="*/ 0 h 725"/>
                  <a:gd name="T11" fmla="*/ 5 w 5"/>
                  <a:gd name="T12" fmla="*/ 725 h 725"/>
                </a:gdLst>
                <a:ahLst/>
                <a:cxnLst>
                  <a:cxn ang="T6">
                    <a:pos x="T0" y="T1"/>
                  </a:cxn>
                  <a:cxn ang="T7">
                    <a:pos x="T2" y="T3"/>
                  </a:cxn>
                  <a:cxn ang="T8">
                    <a:pos x="T4" y="T5"/>
                  </a:cxn>
                </a:cxnLst>
                <a:rect l="T9" t="T10" r="T11" b="T12"/>
                <a:pathLst>
                  <a:path w="5" h="725">
                    <a:moveTo>
                      <a:pt x="0" y="725"/>
                    </a:moveTo>
                    <a:lnTo>
                      <a:pt x="2" y="396"/>
                    </a:lnTo>
                    <a:lnTo>
                      <a:pt x="5" y="0"/>
                    </a:lnTo>
                  </a:path>
                </a:pathLst>
              </a:custGeom>
              <a:noFill/>
              <a:ln w="38100" cap="flat" cmpd="sng">
                <a:solidFill>
                  <a:srgbClr val="006600"/>
                </a:solidFill>
                <a:prstDash val="solid"/>
                <a:round/>
                <a:headEnd type="none" w="med" len="med"/>
                <a:tailEnd type="none" w="med" len="lg"/>
              </a:ln>
            </p:spPr>
            <p:txBody>
              <a:bodyPr wrap="none" anchor="ctr" anchorCtr="1">
                <a:spAutoFit/>
              </a:bodyPr>
              <a:lstStyle/>
              <a:p>
                <a:endParaRPr lang="en-US"/>
              </a:p>
            </p:txBody>
          </p:sp>
          <p:sp>
            <p:nvSpPr>
              <p:cNvPr id="17438" name="Freeform 17"/>
              <p:cNvSpPr>
                <a:spLocks/>
              </p:cNvSpPr>
              <p:nvPr/>
            </p:nvSpPr>
            <p:spPr bwMode="auto">
              <a:xfrm>
                <a:off x="4166" y="1955"/>
                <a:ext cx="1027" cy="733"/>
              </a:xfrm>
              <a:custGeom>
                <a:avLst/>
                <a:gdLst>
                  <a:gd name="T0" fmla="*/ 0 w 2290"/>
                  <a:gd name="T1" fmla="*/ 0 h 1757"/>
                  <a:gd name="T2" fmla="*/ 177 w 2290"/>
                  <a:gd name="T3" fmla="*/ 269 h 1757"/>
                  <a:gd name="T4" fmla="*/ 668 w 2290"/>
                  <a:gd name="T5" fmla="*/ 296 h 1757"/>
                  <a:gd name="T6" fmla="*/ 1297 w 2290"/>
                  <a:gd name="T7" fmla="*/ 420 h 1757"/>
                  <a:gd name="T8" fmla="*/ 1544 w 2290"/>
                  <a:gd name="T9" fmla="*/ 966 h 1757"/>
                  <a:gd name="T10" fmla="*/ 1732 w 2290"/>
                  <a:gd name="T11" fmla="*/ 1608 h 1757"/>
                  <a:gd name="T12" fmla="*/ 1769 w 2290"/>
                  <a:gd name="T13" fmla="*/ 1698 h 1757"/>
                  <a:gd name="T14" fmla="*/ 1809 w 2290"/>
                  <a:gd name="T15" fmla="*/ 1731 h 1757"/>
                  <a:gd name="T16" fmla="*/ 1939 w 2290"/>
                  <a:gd name="T17" fmla="*/ 1753 h 1757"/>
                  <a:gd name="T18" fmla="*/ 2290 w 2290"/>
                  <a:gd name="T19" fmla="*/ 1756 h 17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90"/>
                  <a:gd name="T31" fmla="*/ 0 h 1757"/>
                  <a:gd name="T32" fmla="*/ 2290 w 2290"/>
                  <a:gd name="T33" fmla="*/ 1757 h 17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90" h="1757">
                    <a:moveTo>
                      <a:pt x="0" y="0"/>
                    </a:moveTo>
                    <a:cubicBezTo>
                      <a:pt x="28" y="45"/>
                      <a:pt x="66" y="220"/>
                      <a:pt x="177" y="269"/>
                    </a:cubicBezTo>
                    <a:cubicBezTo>
                      <a:pt x="288" y="318"/>
                      <a:pt x="481" y="271"/>
                      <a:pt x="668" y="296"/>
                    </a:cubicBezTo>
                    <a:cubicBezTo>
                      <a:pt x="855" y="321"/>
                      <a:pt x="1151" y="308"/>
                      <a:pt x="1297" y="420"/>
                    </a:cubicBezTo>
                    <a:cubicBezTo>
                      <a:pt x="1443" y="532"/>
                      <a:pt x="1472" y="768"/>
                      <a:pt x="1544" y="966"/>
                    </a:cubicBezTo>
                    <a:cubicBezTo>
                      <a:pt x="1616" y="1164"/>
                      <a:pt x="1694" y="1486"/>
                      <a:pt x="1732" y="1608"/>
                    </a:cubicBezTo>
                    <a:cubicBezTo>
                      <a:pt x="1770" y="1730"/>
                      <a:pt x="1756" y="1677"/>
                      <a:pt x="1769" y="1698"/>
                    </a:cubicBezTo>
                    <a:cubicBezTo>
                      <a:pt x="1782" y="1719"/>
                      <a:pt x="1781" y="1722"/>
                      <a:pt x="1809" y="1731"/>
                    </a:cubicBezTo>
                    <a:cubicBezTo>
                      <a:pt x="1837" y="1740"/>
                      <a:pt x="1859" y="1749"/>
                      <a:pt x="1939" y="1753"/>
                    </a:cubicBezTo>
                    <a:cubicBezTo>
                      <a:pt x="2019" y="1757"/>
                      <a:pt x="2217" y="1755"/>
                      <a:pt x="2290" y="1756"/>
                    </a:cubicBezTo>
                  </a:path>
                </a:pathLst>
              </a:custGeom>
              <a:noFill/>
              <a:ln w="38100" cap="flat" cmpd="sng">
                <a:solidFill>
                  <a:srgbClr val="006600"/>
                </a:solidFill>
                <a:prstDash val="solid"/>
                <a:round/>
                <a:headEnd type="none" w="med" len="med"/>
                <a:tailEnd type="none" w="med" len="lg"/>
              </a:ln>
            </p:spPr>
            <p:txBody>
              <a:bodyPr wrap="none" anchor="ctr" anchorCtr="1">
                <a:spAutoFit/>
              </a:bodyPr>
              <a:lstStyle/>
              <a:p>
                <a:endParaRPr lang="en-US"/>
              </a:p>
            </p:txBody>
          </p:sp>
        </p:grpSp>
        <p:cxnSp>
          <p:nvCxnSpPr>
            <p:cNvPr id="17434" name="AutoShape 19"/>
            <p:cNvCxnSpPr>
              <a:cxnSpLocks noChangeShapeType="1"/>
              <a:stCxn id="17426" idx="3"/>
              <a:endCxn id="17440" idx="1"/>
            </p:cNvCxnSpPr>
            <p:nvPr/>
          </p:nvCxnSpPr>
          <p:spPr bwMode="auto">
            <a:xfrm>
              <a:off x="1670" y="3033"/>
              <a:ext cx="559" cy="5"/>
            </a:xfrm>
            <a:prstGeom prst="straightConnector1">
              <a:avLst/>
            </a:prstGeom>
            <a:noFill/>
            <a:ln w="15875">
              <a:solidFill>
                <a:schemeClr val="tx1"/>
              </a:solidFill>
              <a:round/>
              <a:headEnd type="stealth" w="lg" len="lg"/>
              <a:tailEnd type="stealth" w="lg" len="lg"/>
            </a:ln>
          </p:spPr>
        </p:cxnSp>
        <p:cxnSp>
          <p:nvCxnSpPr>
            <p:cNvPr id="17435" name="AutoShape 20"/>
            <p:cNvCxnSpPr>
              <a:cxnSpLocks noChangeShapeType="1"/>
              <a:stCxn id="17430" idx="3"/>
              <a:endCxn id="17437" idx="1"/>
            </p:cNvCxnSpPr>
            <p:nvPr/>
          </p:nvCxnSpPr>
          <p:spPr bwMode="auto">
            <a:xfrm>
              <a:off x="1609" y="3556"/>
              <a:ext cx="594" cy="215"/>
            </a:xfrm>
            <a:prstGeom prst="straightConnector1">
              <a:avLst/>
            </a:prstGeom>
            <a:noFill/>
            <a:ln w="15875">
              <a:solidFill>
                <a:schemeClr val="tx1"/>
              </a:solidFill>
              <a:round/>
              <a:headEnd type="stealth" w="lg" len="lg"/>
              <a:tailEnd type="stealth" w="lg" len="lg"/>
            </a:ln>
          </p:spPr>
        </p:cxnSp>
      </p:grpSp>
      <p:grpSp>
        <p:nvGrpSpPr>
          <p:cNvPr id="17414" name="Group 58"/>
          <p:cNvGrpSpPr>
            <a:grpSpLocks/>
          </p:cNvGrpSpPr>
          <p:nvPr/>
        </p:nvGrpSpPr>
        <p:grpSpPr bwMode="auto">
          <a:xfrm>
            <a:off x="4572000" y="4953000"/>
            <a:ext cx="1600200" cy="1524000"/>
            <a:chOff x="2880" y="3120"/>
            <a:chExt cx="1008" cy="960"/>
          </a:xfrm>
        </p:grpSpPr>
        <p:grpSp>
          <p:nvGrpSpPr>
            <p:cNvPr id="17415" name="Group 45"/>
            <p:cNvGrpSpPr>
              <a:grpSpLocks/>
            </p:cNvGrpSpPr>
            <p:nvPr/>
          </p:nvGrpSpPr>
          <p:grpSpPr bwMode="auto">
            <a:xfrm>
              <a:off x="2880" y="3312"/>
              <a:ext cx="1008" cy="768"/>
              <a:chOff x="1056" y="2168"/>
              <a:chExt cx="1668" cy="1533"/>
            </a:xfrm>
          </p:grpSpPr>
          <p:cxnSp>
            <p:nvCxnSpPr>
              <p:cNvPr id="17419" name="AutoShape 46"/>
              <p:cNvCxnSpPr>
                <a:cxnSpLocks noChangeShapeType="1"/>
              </p:cNvCxnSpPr>
              <p:nvPr/>
            </p:nvCxnSpPr>
            <p:spPr bwMode="auto">
              <a:xfrm>
                <a:off x="1056" y="3498"/>
                <a:ext cx="192" cy="1"/>
              </a:xfrm>
              <a:prstGeom prst="straightConnector1">
                <a:avLst/>
              </a:prstGeom>
              <a:noFill/>
              <a:ln w="38100">
                <a:solidFill>
                  <a:srgbClr val="006600"/>
                </a:solidFill>
                <a:round/>
                <a:headEnd/>
                <a:tailEnd/>
              </a:ln>
            </p:spPr>
          </p:cxnSp>
          <p:sp>
            <p:nvSpPr>
              <p:cNvPr id="17420" name="Freeform 47"/>
              <p:cNvSpPr>
                <a:spLocks/>
              </p:cNvSpPr>
              <p:nvPr/>
            </p:nvSpPr>
            <p:spPr bwMode="auto">
              <a:xfrm>
                <a:off x="1248" y="3408"/>
                <a:ext cx="240" cy="96"/>
              </a:xfrm>
              <a:custGeom>
                <a:avLst/>
                <a:gdLst>
                  <a:gd name="T0" fmla="*/ 0 w 768"/>
                  <a:gd name="T1" fmla="*/ 440 h 440"/>
                  <a:gd name="T2" fmla="*/ 96 w 768"/>
                  <a:gd name="T3" fmla="*/ 152 h 440"/>
                  <a:gd name="T4" fmla="*/ 384 w 768"/>
                  <a:gd name="T5" fmla="*/ 8 h 440"/>
                  <a:gd name="T6" fmla="*/ 672 w 768"/>
                  <a:gd name="T7" fmla="*/ 104 h 440"/>
                  <a:gd name="T8" fmla="*/ 768 w 768"/>
                  <a:gd name="T9" fmla="*/ 440 h 440"/>
                  <a:gd name="T10" fmla="*/ 0 60000 65536"/>
                  <a:gd name="T11" fmla="*/ 0 60000 65536"/>
                  <a:gd name="T12" fmla="*/ 0 60000 65536"/>
                  <a:gd name="T13" fmla="*/ 0 60000 65536"/>
                  <a:gd name="T14" fmla="*/ 0 60000 65536"/>
                  <a:gd name="T15" fmla="*/ 0 w 768"/>
                  <a:gd name="T16" fmla="*/ 0 h 440"/>
                  <a:gd name="T17" fmla="*/ 768 w 768"/>
                  <a:gd name="T18" fmla="*/ 440 h 440"/>
                </a:gdLst>
                <a:ahLst/>
                <a:cxnLst>
                  <a:cxn ang="T10">
                    <a:pos x="T0" y="T1"/>
                  </a:cxn>
                  <a:cxn ang="T11">
                    <a:pos x="T2" y="T3"/>
                  </a:cxn>
                  <a:cxn ang="T12">
                    <a:pos x="T4" y="T5"/>
                  </a:cxn>
                  <a:cxn ang="T13">
                    <a:pos x="T6" y="T7"/>
                  </a:cxn>
                  <a:cxn ang="T14">
                    <a:pos x="T8" y="T9"/>
                  </a:cxn>
                </a:cxnLst>
                <a:rect l="T15" t="T16" r="T17" b="T18"/>
                <a:pathLst>
                  <a:path w="768" h="440">
                    <a:moveTo>
                      <a:pt x="0" y="440"/>
                    </a:moveTo>
                    <a:cubicBezTo>
                      <a:pt x="16" y="332"/>
                      <a:pt x="32" y="224"/>
                      <a:pt x="96" y="152"/>
                    </a:cubicBezTo>
                    <a:cubicBezTo>
                      <a:pt x="160" y="80"/>
                      <a:pt x="288" y="16"/>
                      <a:pt x="384" y="8"/>
                    </a:cubicBezTo>
                    <a:cubicBezTo>
                      <a:pt x="480" y="0"/>
                      <a:pt x="608" y="32"/>
                      <a:pt x="672" y="104"/>
                    </a:cubicBezTo>
                    <a:cubicBezTo>
                      <a:pt x="736" y="176"/>
                      <a:pt x="752" y="384"/>
                      <a:pt x="768" y="440"/>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7421" name="Freeform 48"/>
              <p:cNvSpPr>
                <a:spLocks/>
              </p:cNvSpPr>
              <p:nvPr/>
            </p:nvSpPr>
            <p:spPr bwMode="auto">
              <a:xfrm>
                <a:off x="1678" y="2168"/>
                <a:ext cx="386" cy="1533"/>
              </a:xfrm>
              <a:custGeom>
                <a:avLst/>
                <a:gdLst>
                  <a:gd name="T0" fmla="*/ 0 w 482"/>
                  <a:gd name="T1" fmla="*/ 1338 h 1533"/>
                  <a:gd name="T2" fmla="*/ 64 w 482"/>
                  <a:gd name="T3" fmla="*/ 1258 h 1533"/>
                  <a:gd name="T4" fmla="*/ 237 w 482"/>
                  <a:gd name="T5" fmla="*/ 0 h 1533"/>
                  <a:gd name="T6" fmla="*/ 410 w 482"/>
                  <a:gd name="T7" fmla="*/ 1312 h 1533"/>
                  <a:gd name="T8" fmla="*/ 482 w 482"/>
                  <a:gd name="T9" fmla="*/ 1324 h 1533"/>
                  <a:gd name="T10" fmla="*/ 0 60000 65536"/>
                  <a:gd name="T11" fmla="*/ 0 60000 65536"/>
                  <a:gd name="T12" fmla="*/ 0 60000 65536"/>
                  <a:gd name="T13" fmla="*/ 0 60000 65536"/>
                  <a:gd name="T14" fmla="*/ 0 60000 65536"/>
                  <a:gd name="T15" fmla="*/ 0 w 482"/>
                  <a:gd name="T16" fmla="*/ 0 h 1533"/>
                  <a:gd name="T17" fmla="*/ 482 w 482"/>
                  <a:gd name="T18" fmla="*/ 1533 h 1533"/>
                </a:gdLst>
                <a:ahLst/>
                <a:cxnLst>
                  <a:cxn ang="T10">
                    <a:pos x="T0" y="T1"/>
                  </a:cxn>
                  <a:cxn ang="T11">
                    <a:pos x="T2" y="T3"/>
                  </a:cxn>
                  <a:cxn ang="T12">
                    <a:pos x="T4" y="T5"/>
                  </a:cxn>
                  <a:cxn ang="T13">
                    <a:pos x="T6" y="T7"/>
                  </a:cxn>
                  <a:cxn ang="T14">
                    <a:pos x="T8" y="T9"/>
                  </a:cxn>
                </a:cxnLst>
                <a:rect l="T15" t="T16" r="T17" b="T18"/>
                <a:pathLst>
                  <a:path w="482" h="1533">
                    <a:moveTo>
                      <a:pt x="0" y="1338"/>
                    </a:moveTo>
                    <a:cubicBezTo>
                      <a:pt x="11" y="1325"/>
                      <a:pt x="25" y="1481"/>
                      <a:pt x="64" y="1258"/>
                    </a:cubicBezTo>
                    <a:lnTo>
                      <a:pt x="237" y="0"/>
                    </a:lnTo>
                    <a:lnTo>
                      <a:pt x="410" y="1312"/>
                    </a:lnTo>
                    <a:cubicBezTo>
                      <a:pt x="451" y="1533"/>
                      <a:pt x="467" y="1322"/>
                      <a:pt x="482" y="1324"/>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7422" name="Freeform 49"/>
              <p:cNvSpPr>
                <a:spLocks/>
              </p:cNvSpPr>
              <p:nvPr/>
            </p:nvSpPr>
            <p:spPr bwMode="auto">
              <a:xfrm>
                <a:off x="2340" y="3354"/>
                <a:ext cx="384" cy="144"/>
              </a:xfrm>
              <a:custGeom>
                <a:avLst/>
                <a:gdLst>
                  <a:gd name="T0" fmla="*/ 0 w 768"/>
                  <a:gd name="T1" fmla="*/ 405 h 405"/>
                  <a:gd name="T2" fmla="*/ 369 w 768"/>
                  <a:gd name="T3" fmla="*/ 8 h 405"/>
                  <a:gd name="T4" fmla="*/ 768 w 768"/>
                  <a:gd name="T5" fmla="*/ 357 h 405"/>
                  <a:gd name="T6" fmla="*/ 0 60000 65536"/>
                  <a:gd name="T7" fmla="*/ 0 60000 65536"/>
                  <a:gd name="T8" fmla="*/ 0 60000 65536"/>
                  <a:gd name="T9" fmla="*/ 0 w 768"/>
                  <a:gd name="T10" fmla="*/ 0 h 405"/>
                  <a:gd name="T11" fmla="*/ 768 w 768"/>
                  <a:gd name="T12" fmla="*/ 405 h 405"/>
                </a:gdLst>
                <a:ahLst/>
                <a:cxnLst>
                  <a:cxn ang="T6">
                    <a:pos x="T0" y="T1"/>
                  </a:cxn>
                  <a:cxn ang="T7">
                    <a:pos x="T2" y="T3"/>
                  </a:cxn>
                  <a:cxn ang="T8">
                    <a:pos x="T4" y="T5"/>
                  </a:cxn>
                </a:cxnLst>
                <a:rect l="T9" t="T10" r="T11" b="T12"/>
                <a:pathLst>
                  <a:path w="768" h="405">
                    <a:moveTo>
                      <a:pt x="0" y="405"/>
                    </a:moveTo>
                    <a:cubicBezTo>
                      <a:pt x="62" y="339"/>
                      <a:pt x="241" y="16"/>
                      <a:pt x="369" y="8"/>
                    </a:cubicBezTo>
                    <a:cubicBezTo>
                      <a:pt x="497" y="0"/>
                      <a:pt x="685" y="284"/>
                      <a:pt x="768" y="357"/>
                    </a:cubicBezTo>
                  </a:path>
                </a:pathLst>
              </a:custGeom>
              <a:noFill/>
              <a:ln w="38100" cap="flat" cmpd="sng">
                <a:solidFill>
                  <a:srgbClr val="006600"/>
                </a:solidFill>
                <a:prstDash val="solid"/>
                <a:round/>
                <a:headEnd/>
                <a:tailEnd/>
              </a:ln>
            </p:spPr>
            <p:txBody>
              <a:bodyPr anchor="ctr">
                <a:spAutoFit/>
              </a:bodyPr>
              <a:lstStyle/>
              <a:p>
                <a:endParaRPr lang="en-US"/>
              </a:p>
            </p:txBody>
          </p:sp>
          <p:cxnSp>
            <p:nvCxnSpPr>
              <p:cNvPr id="17423" name="AutoShape 50"/>
              <p:cNvCxnSpPr>
                <a:cxnSpLocks noChangeShapeType="1"/>
              </p:cNvCxnSpPr>
              <p:nvPr/>
            </p:nvCxnSpPr>
            <p:spPr bwMode="auto">
              <a:xfrm>
                <a:off x="1488" y="3498"/>
                <a:ext cx="192" cy="1"/>
              </a:xfrm>
              <a:prstGeom prst="straightConnector1">
                <a:avLst/>
              </a:prstGeom>
              <a:noFill/>
              <a:ln w="38100">
                <a:solidFill>
                  <a:srgbClr val="006600"/>
                </a:solidFill>
                <a:round/>
                <a:headEnd/>
                <a:tailEnd/>
              </a:ln>
            </p:spPr>
          </p:cxnSp>
          <p:cxnSp>
            <p:nvCxnSpPr>
              <p:cNvPr id="17424" name="AutoShape 51"/>
              <p:cNvCxnSpPr>
                <a:cxnSpLocks noChangeShapeType="1"/>
              </p:cNvCxnSpPr>
              <p:nvPr/>
            </p:nvCxnSpPr>
            <p:spPr bwMode="auto">
              <a:xfrm>
                <a:off x="2064" y="3498"/>
                <a:ext cx="288" cy="0"/>
              </a:xfrm>
              <a:prstGeom prst="straightConnector1">
                <a:avLst/>
              </a:prstGeom>
              <a:noFill/>
              <a:ln w="38100">
                <a:solidFill>
                  <a:srgbClr val="006600"/>
                </a:solidFill>
                <a:round/>
                <a:headEnd/>
                <a:tailEnd/>
              </a:ln>
            </p:spPr>
          </p:cxnSp>
        </p:grpSp>
        <p:sp>
          <p:nvSpPr>
            <p:cNvPr id="17416" name="Text Box 55"/>
            <p:cNvSpPr txBox="1">
              <a:spLocks noChangeArrowheads="1"/>
            </p:cNvSpPr>
            <p:nvPr/>
          </p:nvSpPr>
          <p:spPr bwMode="auto">
            <a:xfrm>
              <a:off x="3216" y="3120"/>
              <a:ext cx="334" cy="192"/>
            </a:xfrm>
            <a:prstGeom prst="rect">
              <a:avLst/>
            </a:prstGeom>
            <a:noFill/>
            <a:ln w="15875">
              <a:noFill/>
              <a:miter lim="800000"/>
              <a:headEnd/>
              <a:tailEnd type="none" w="lg" len="lg"/>
            </a:ln>
          </p:spPr>
          <p:txBody>
            <a:bodyPr wrap="none">
              <a:spAutoFit/>
            </a:bodyPr>
            <a:lstStyle/>
            <a:p>
              <a:r>
                <a:rPr lang="en-US" sz="1400"/>
                <a:t>QRS</a:t>
              </a:r>
            </a:p>
          </p:txBody>
        </p:sp>
        <p:sp>
          <p:nvSpPr>
            <p:cNvPr id="17417" name="Text Box 56"/>
            <p:cNvSpPr txBox="1">
              <a:spLocks noChangeArrowheads="1"/>
            </p:cNvSpPr>
            <p:nvPr/>
          </p:nvSpPr>
          <p:spPr bwMode="auto">
            <a:xfrm>
              <a:off x="2976" y="3744"/>
              <a:ext cx="178" cy="192"/>
            </a:xfrm>
            <a:prstGeom prst="rect">
              <a:avLst/>
            </a:prstGeom>
            <a:noFill/>
            <a:ln w="15875">
              <a:noFill/>
              <a:miter lim="800000"/>
              <a:headEnd/>
              <a:tailEnd type="none" w="lg" len="lg"/>
            </a:ln>
          </p:spPr>
          <p:txBody>
            <a:bodyPr wrap="none">
              <a:spAutoFit/>
            </a:bodyPr>
            <a:lstStyle/>
            <a:p>
              <a:r>
                <a:rPr lang="en-US" sz="1400"/>
                <a:t>P</a:t>
              </a:r>
            </a:p>
          </p:txBody>
        </p:sp>
        <p:sp>
          <p:nvSpPr>
            <p:cNvPr id="17418" name="Text Box 57"/>
            <p:cNvSpPr txBox="1">
              <a:spLocks noChangeArrowheads="1"/>
            </p:cNvSpPr>
            <p:nvPr/>
          </p:nvSpPr>
          <p:spPr bwMode="auto">
            <a:xfrm>
              <a:off x="3648" y="3744"/>
              <a:ext cx="184" cy="192"/>
            </a:xfrm>
            <a:prstGeom prst="rect">
              <a:avLst/>
            </a:prstGeom>
            <a:noFill/>
            <a:ln w="15875">
              <a:noFill/>
              <a:miter lim="800000"/>
              <a:headEnd/>
              <a:tailEnd type="none" w="lg" len="lg"/>
            </a:ln>
          </p:spPr>
          <p:txBody>
            <a:bodyPr wrap="none">
              <a:spAutoFit/>
            </a:bodyPr>
            <a:lstStyle/>
            <a:p>
              <a:r>
                <a:rPr lang="en-US" sz="1400"/>
                <a:t>T</a:t>
              </a:r>
            </a:p>
          </p:txBody>
        </p:sp>
      </p:gr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65"/>
          <p:cNvGrpSpPr>
            <a:grpSpLocks/>
          </p:cNvGrpSpPr>
          <p:nvPr/>
        </p:nvGrpSpPr>
        <p:grpSpPr bwMode="auto">
          <a:xfrm>
            <a:off x="304800" y="811213"/>
            <a:ext cx="5334000" cy="5208587"/>
            <a:chOff x="1152" y="613"/>
            <a:chExt cx="3360" cy="3281"/>
          </a:xfrm>
        </p:grpSpPr>
        <p:sp>
          <p:nvSpPr>
            <p:cNvPr id="19476" name="Freeform 66"/>
            <p:cNvSpPr>
              <a:spLocks/>
            </p:cNvSpPr>
            <p:nvPr/>
          </p:nvSpPr>
          <p:spPr bwMode="auto">
            <a:xfrm>
              <a:off x="1254" y="613"/>
              <a:ext cx="1919" cy="927"/>
            </a:xfrm>
            <a:custGeom>
              <a:avLst/>
              <a:gdLst>
                <a:gd name="T0" fmla="*/ 0 w 1919"/>
                <a:gd name="T1" fmla="*/ 923 h 927"/>
                <a:gd name="T2" fmla="*/ 124 w 1919"/>
                <a:gd name="T3" fmla="*/ 855 h 927"/>
                <a:gd name="T4" fmla="*/ 282 w 1919"/>
                <a:gd name="T5" fmla="*/ 720 h 927"/>
                <a:gd name="T6" fmla="*/ 384 w 1919"/>
                <a:gd name="T7" fmla="*/ 595 h 927"/>
                <a:gd name="T8" fmla="*/ 474 w 1919"/>
                <a:gd name="T9" fmla="*/ 471 h 927"/>
                <a:gd name="T10" fmla="*/ 542 w 1919"/>
                <a:gd name="T11" fmla="*/ 415 h 927"/>
                <a:gd name="T12" fmla="*/ 610 w 1919"/>
                <a:gd name="T13" fmla="*/ 381 h 927"/>
                <a:gd name="T14" fmla="*/ 677 w 1919"/>
                <a:gd name="T15" fmla="*/ 358 h 927"/>
                <a:gd name="T16" fmla="*/ 847 w 1919"/>
                <a:gd name="T17" fmla="*/ 392 h 927"/>
                <a:gd name="T18" fmla="*/ 892 w 1919"/>
                <a:gd name="T19" fmla="*/ 403 h 927"/>
                <a:gd name="T20" fmla="*/ 960 w 1919"/>
                <a:gd name="T21" fmla="*/ 426 h 927"/>
                <a:gd name="T22" fmla="*/ 1253 w 1919"/>
                <a:gd name="T23" fmla="*/ 381 h 927"/>
                <a:gd name="T24" fmla="*/ 1332 w 1919"/>
                <a:gd name="T25" fmla="*/ 189 h 927"/>
                <a:gd name="T26" fmla="*/ 1366 w 1919"/>
                <a:gd name="T27" fmla="*/ 53 h 927"/>
                <a:gd name="T28" fmla="*/ 1830 w 1919"/>
                <a:gd name="T29" fmla="*/ 47 h 927"/>
                <a:gd name="T30" fmla="*/ 1902 w 1919"/>
                <a:gd name="T31" fmla="*/ 335 h 9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19"/>
                <a:gd name="T49" fmla="*/ 0 h 927"/>
                <a:gd name="T50" fmla="*/ 1919 w 1919"/>
                <a:gd name="T51" fmla="*/ 927 h 9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19" h="927">
                  <a:moveTo>
                    <a:pt x="0" y="923"/>
                  </a:moveTo>
                  <a:cubicBezTo>
                    <a:pt x="11" y="927"/>
                    <a:pt x="112" y="856"/>
                    <a:pt x="124" y="855"/>
                  </a:cubicBezTo>
                  <a:cubicBezTo>
                    <a:pt x="167" y="835"/>
                    <a:pt x="239" y="763"/>
                    <a:pt x="282" y="720"/>
                  </a:cubicBezTo>
                  <a:cubicBezTo>
                    <a:pt x="298" y="670"/>
                    <a:pt x="340" y="625"/>
                    <a:pt x="384" y="595"/>
                  </a:cubicBezTo>
                  <a:cubicBezTo>
                    <a:pt x="403" y="537"/>
                    <a:pt x="431" y="507"/>
                    <a:pt x="474" y="471"/>
                  </a:cubicBezTo>
                  <a:cubicBezTo>
                    <a:pt x="514" y="438"/>
                    <a:pt x="498" y="437"/>
                    <a:pt x="542" y="415"/>
                  </a:cubicBezTo>
                  <a:cubicBezTo>
                    <a:pt x="565" y="404"/>
                    <a:pt x="587" y="391"/>
                    <a:pt x="610" y="381"/>
                  </a:cubicBezTo>
                  <a:cubicBezTo>
                    <a:pt x="632" y="371"/>
                    <a:pt x="677" y="358"/>
                    <a:pt x="677" y="358"/>
                  </a:cubicBezTo>
                  <a:cubicBezTo>
                    <a:pt x="893" y="383"/>
                    <a:pt x="684" y="352"/>
                    <a:pt x="847" y="392"/>
                  </a:cubicBezTo>
                  <a:cubicBezTo>
                    <a:pt x="862" y="396"/>
                    <a:pt x="877" y="399"/>
                    <a:pt x="892" y="403"/>
                  </a:cubicBezTo>
                  <a:cubicBezTo>
                    <a:pt x="915" y="410"/>
                    <a:pt x="960" y="426"/>
                    <a:pt x="960" y="426"/>
                  </a:cubicBezTo>
                  <a:cubicBezTo>
                    <a:pt x="1111" y="419"/>
                    <a:pt x="1155" y="445"/>
                    <a:pt x="1253" y="381"/>
                  </a:cubicBezTo>
                  <a:cubicBezTo>
                    <a:pt x="1297" y="315"/>
                    <a:pt x="1317" y="266"/>
                    <a:pt x="1332" y="189"/>
                  </a:cubicBezTo>
                  <a:cubicBezTo>
                    <a:pt x="1314" y="135"/>
                    <a:pt x="1269" y="22"/>
                    <a:pt x="1366" y="53"/>
                  </a:cubicBezTo>
                  <a:cubicBezTo>
                    <a:pt x="1425" y="56"/>
                    <a:pt x="1741" y="0"/>
                    <a:pt x="1830" y="47"/>
                  </a:cubicBezTo>
                  <a:cubicBezTo>
                    <a:pt x="1919" y="94"/>
                    <a:pt x="1887" y="275"/>
                    <a:pt x="1902" y="335"/>
                  </a:cubicBezTo>
                </a:path>
              </a:pathLst>
            </a:custGeom>
            <a:noFill/>
            <a:ln w="38100" cap="flat" cmpd="sng">
              <a:solidFill>
                <a:srgbClr val="FF9900"/>
              </a:solidFill>
              <a:prstDash val="solid"/>
              <a:round/>
              <a:headEnd/>
              <a:tailEnd/>
            </a:ln>
          </p:spPr>
          <p:txBody>
            <a:bodyPr anchor="ctr">
              <a:spAutoFit/>
            </a:bodyPr>
            <a:lstStyle/>
            <a:p>
              <a:endParaRPr lang="en-US"/>
            </a:p>
          </p:txBody>
        </p:sp>
        <p:sp>
          <p:nvSpPr>
            <p:cNvPr id="19477" name="Freeform 67"/>
            <p:cNvSpPr>
              <a:spLocks/>
            </p:cNvSpPr>
            <p:nvPr/>
          </p:nvSpPr>
          <p:spPr bwMode="auto">
            <a:xfrm>
              <a:off x="3150" y="954"/>
              <a:ext cx="1356" cy="1034"/>
            </a:xfrm>
            <a:custGeom>
              <a:avLst/>
              <a:gdLst>
                <a:gd name="T0" fmla="*/ 0 w 1356"/>
                <a:gd name="T1" fmla="*/ 0 h 1034"/>
                <a:gd name="T2" fmla="*/ 35 w 1356"/>
                <a:gd name="T3" fmla="*/ 96 h 1034"/>
                <a:gd name="T4" fmla="*/ 103 w 1356"/>
                <a:gd name="T5" fmla="*/ 119 h 1034"/>
                <a:gd name="T6" fmla="*/ 374 w 1356"/>
                <a:gd name="T7" fmla="*/ 209 h 1034"/>
                <a:gd name="T8" fmla="*/ 634 w 1356"/>
                <a:gd name="T9" fmla="*/ 198 h 1034"/>
                <a:gd name="T10" fmla="*/ 848 w 1356"/>
                <a:gd name="T11" fmla="*/ 243 h 1034"/>
                <a:gd name="T12" fmla="*/ 882 w 1356"/>
                <a:gd name="T13" fmla="*/ 266 h 1034"/>
                <a:gd name="T14" fmla="*/ 950 w 1356"/>
                <a:gd name="T15" fmla="*/ 288 h 1034"/>
                <a:gd name="T16" fmla="*/ 984 w 1356"/>
                <a:gd name="T17" fmla="*/ 311 h 1034"/>
                <a:gd name="T18" fmla="*/ 995 w 1356"/>
                <a:gd name="T19" fmla="*/ 345 h 1034"/>
                <a:gd name="T20" fmla="*/ 1051 w 1356"/>
                <a:gd name="T21" fmla="*/ 401 h 1034"/>
                <a:gd name="T22" fmla="*/ 1142 w 1356"/>
                <a:gd name="T23" fmla="*/ 537 h 1034"/>
                <a:gd name="T24" fmla="*/ 1221 w 1356"/>
                <a:gd name="T25" fmla="*/ 627 h 1034"/>
                <a:gd name="T26" fmla="*/ 1277 w 1356"/>
                <a:gd name="T27" fmla="*/ 729 h 1034"/>
                <a:gd name="T28" fmla="*/ 1334 w 1356"/>
                <a:gd name="T29" fmla="*/ 830 h 1034"/>
                <a:gd name="T30" fmla="*/ 1356 w 1356"/>
                <a:gd name="T31" fmla="*/ 864 h 1034"/>
                <a:gd name="T32" fmla="*/ 1074 w 1356"/>
                <a:gd name="T33" fmla="*/ 1034 h 1034"/>
                <a:gd name="T34" fmla="*/ 1164 w 1356"/>
                <a:gd name="T35" fmla="*/ 910 h 1034"/>
                <a:gd name="T36" fmla="*/ 1345 w 1356"/>
                <a:gd name="T37" fmla="*/ 853 h 10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56"/>
                <a:gd name="T58" fmla="*/ 0 h 1034"/>
                <a:gd name="T59" fmla="*/ 1356 w 1356"/>
                <a:gd name="T60" fmla="*/ 1034 h 10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56" h="1034">
                  <a:moveTo>
                    <a:pt x="0" y="0"/>
                  </a:moveTo>
                  <a:cubicBezTo>
                    <a:pt x="2" y="20"/>
                    <a:pt x="14" y="83"/>
                    <a:pt x="35" y="96"/>
                  </a:cubicBezTo>
                  <a:cubicBezTo>
                    <a:pt x="55" y="109"/>
                    <a:pt x="103" y="119"/>
                    <a:pt x="103" y="119"/>
                  </a:cubicBezTo>
                  <a:cubicBezTo>
                    <a:pt x="171" y="165"/>
                    <a:pt x="292" y="193"/>
                    <a:pt x="374" y="209"/>
                  </a:cubicBezTo>
                  <a:cubicBezTo>
                    <a:pt x="480" y="188"/>
                    <a:pt x="507" y="189"/>
                    <a:pt x="634" y="198"/>
                  </a:cubicBezTo>
                  <a:cubicBezTo>
                    <a:pt x="706" y="215"/>
                    <a:pt x="778" y="220"/>
                    <a:pt x="848" y="243"/>
                  </a:cubicBezTo>
                  <a:cubicBezTo>
                    <a:pt x="859" y="251"/>
                    <a:pt x="869" y="260"/>
                    <a:pt x="882" y="266"/>
                  </a:cubicBezTo>
                  <a:cubicBezTo>
                    <a:pt x="904" y="276"/>
                    <a:pt x="950" y="288"/>
                    <a:pt x="950" y="288"/>
                  </a:cubicBezTo>
                  <a:cubicBezTo>
                    <a:pt x="961" y="296"/>
                    <a:pt x="976" y="300"/>
                    <a:pt x="984" y="311"/>
                  </a:cubicBezTo>
                  <a:cubicBezTo>
                    <a:pt x="991" y="320"/>
                    <a:pt x="990" y="334"/>
                    <a:pt x="995" y="345"/>
                  </a:cubicBezTo>
                  <a:cubicBezTo>
                    <a:pt x="1014" y="382"/>
                    <a:pt x="1018" y="379"/>
                    <a:pt x="1051" y="401"/>
                  </a:cubicBezTo>
                  <a:cubicBezTo>
                    <a:pt x="1071" y="459"/>
                    <a:pt x="1107" y="492"/>
                    <a:pt x="1142" y="537"/>
                  </a:cubicBezTo>
                  <a:cubicBezTo>
                    <a:pt x="1212" y="628"/>
                    <a:pt x="1155" y="584"/>
                    <a:pt x="1221" y="627"/>
                  </a:cubicBezTo>
                  <a:cubicBezTo>
                    <a:pt x="1248" y="710"/>
                    <a:pt x="1226" y="678"/>
                    <a:pt x="1277" y="729"/>
                  </a:cubicBezTo>
                  <a:cubicBezTo>
                    <a:pt x="1298" y="789"/>
                    <a:pt x="1282" y="751"/>
                    <a:pt x="1334" y="830"/>
                  </a:cubicBezTo>
                  <a:cubicBezTo>
                    <a:pt x="1341" y="841"/>
                    <a:pt x="1356" y="864"/>
                    <a:pt x="1356" y="864"/>
                  </a:cubicBezTo>
                  <a:cubicBezTo>
                    <a:pt x="1313" y="898"/>
                    <a:pt x="1106" y="1026"/>
                    <a:pt x="1074" y="1034"/>
                  </a:cubicBezTo>
                  <a:cubicBezTo>
                    <a:pt x="1009" y="970"/>
                    <a:pt x="1110" y="927"/>
                    <a:pt x="1164" y="910"/>
                  </a:cubicBezTo>
                  <a:cubicBezTo>
                    <a:pt x="1217" y="874"/>
                    <a:pt x="1280" y="853"/>
                    <a:pt x="1345" y="853"/>
                  </a:cubicBezTo>
                </a:path>
              </a:pathLst>
            </a:custGeom>
            <a:noFill/>
            <a:ln w="38100" cap="flat" cmpd="sng">
              <a:solidFill>
                <a:srgbClr val="FF9900"/>
              </a:solidFill>
              <a:prstDash val="solid"/>
              <a:round/>
              <a:headEnd/>
              <a:tailEnd/>
            </a:ln>
          </p:spPr>
          <p:txBody>
            <a:bodyPr anchor="ctr">
              <a:spAutoFit/>
            </a:bodyPr>
            <a:lstStyle/>
            <a:p>
              <a:endParaRPr lang="en-US"/>
            </a:p>
          </p:txBody>
        </p:sp>
        <p:sp>
          <p:nvSpPr>
            <p:cNvPr id="19478" name="Freeform 68"/>
            <p:cNvSpPr>
              <a:spLocks/>
            </p:cNvSpPr>
            <p:nvPr/>
          </p:nvSpPr>
          <p:spPr bwMode="auto">
            <a:xfrm>
              <a:off x="1152" y="1536"/>
              <a:ext cx="3038" cy="2358"/>
            </a:xfrm>
            <a:custGeom>
              <a:avLst/>
              <a:gdLst>
                <a:gd name="T0" fmla="*/ 3038 w 3038"/>
                <a:gd name="T1" fmla="*/ 407 h 2358"/>
                <a:gd name="T2" fmla="*/ 2970 w 3038"/>
                <a:gd name="T3" fmla="*/ 305 h 2358"/>
                <a:gd name="T4" fmla="*/ 2824 w 3038"/>
                <a:gd name="T5" fmla="*/ 203 h 2358"/>
                <a:gd name="T6" fmla="*/ 2812 w 3038"/>
                <a:gd name="T7" fmla="*/ 169 h 2358"/>
                <a:gd name="T8" fmla="*/ 2744 w 3038"/>
                <a:gd name="T9" fmla="*/ 147 h 2358"/>
                <a:gd name="T10" fmla="*/ 2711 w 3038"/>
                <a:gd name="T11" fmla="*/ 113 h 2358"/>
                <a:gd name="T12" fmla="*/ 2643 w 3038"/>
                <a:gd name="T13" fmla="*/ 90 h 2358"/>
                <a:gd name="T14" fmla="*/ 2428 w 3038"/>
                <a:gd name="T15" fmla="*/ 124 h 2358"/>
                <a:gd name="T16" fmla="*/ 2406 w 3038"/>
                <a:gd name="T17" fmla="*/ 158 h 2358"/>
                <a:gd name="T18" fmla="*/ 2383 w 3038"/>
                <a:gd name="T19" fmla="*/ 226 h 2358"/>
                <a:gd name="T20" fmla="*/ 2372 w 3038"/>
                <a:gd name="T21" fmla="*/ 587 h 2358"/>
                <a:gd name="T22" fmla="*/ 2327 w 3038"/>
                <a:gd name="T23" fmla="*/ 757 h 2358"/>
                <a:gd name="T24" fmla="*/ 2327 w 3038"/>
                <a:gd name="T25" fmla="*/ 1141 h 2358"/>
                <a:gd name="T26" fmla="*/ 2360 w 3038"/>
                <a:gd name="T27" fmla="*/ 1265 h 2358"/>
                <a:gd name="T28" fmla="*/ 2406 w 3038"/>
                <a:gd name="T29" fmla="*/ 1333 h 2358"/>
                <a:gd name="T30" fmla="*/ 2485 w 3038"/>
                <a:gd name="T31" fmla="*/ 1536 h 2358"/>
                <a:gd name="T32" fmla="*/ 2552 w 3038"/>
                <a:gd name="T33" fmla="*/ 1683 h 2358"/>
                <a:gd name="T34" fmla="*/ 2575 w 3038"/>
                <a:gd name="T35" fmla="*/ 1751 h 2358"/>
                <a:gd name="T36" fmla="*/ 2598 w 3038"/>
                <a:gd name="T37" fmla="*/ 1796 h 2358"/>
                <a:gd name="T38" fmla="*/ 2632 w 3038"/>
                <a:gd name="T39" fmla="*/ 2044 h 2358"/>
                <a:gd name="T40" fmla="*/ 2665 w 3038"/>
                <a:gd name="T41" fmla="*/ 2168 h 2358"/>
                <a:gd name="T42" fmla="*/ 2507 w 3038"/>
                <a:gd name="T43" fmla="*/ 2236 h 2358"/>
                <a:gd name="T44" fmla="*/ 2089 w 3038"/>
                <a:gd name="T45" fmla="*/ 2304 h 2358"/>
                <a:gd name="T46" fmla="*/ 1875 w 3038"/>
                <a:gd name="T47" fmla="*/ 2123 h 2358"/>
                <a:gd name="T48" fmla="*/ 1864 w 3038"/>
                <a:gd name="T49" fmla="*/ 2089 h 2358"/>
                <a:gd name="T50" fmla="*/ 1807 w 3038"/>
                <a:gd name="T51" fmla="*/ 1897 h 2358"/>
                <a:gd name="T52" fmla="*/ 1751 w 3038"/>
                <a:gd name="T53" fmla="*/ 1818 h 2358"/>
                <a:gd name="T54" fmla="*/ 1626 w 3038"/>
                <a:gd name="T55" fmla="*/ 1830 h 2358"/>
                <a:gd name="T56" fmla="*/ 1547 w 3038"/>
                <a:gd name="T57" fmla="*/ 1999 h 2358"/>
                <a:gd name="T58" fmla="*/ 1502 w 3038"/>
                <a:gd name="T59" fmla="*/ 2180 h 2358"/>
                <a:gd name="T60" fmla="*/ 1446 w 3038"/>
                <a:gd name="T61" fmla="*/ 2281 h 2358"/>
                <a:gd name="T62" fmla="*/ 1276 w 3038"/>
                <a:gd name="T63" fmla="*/ 2315 h 2358"/>
                <a:gd name="T64" fmla="*/ 836 w 3038"/>
                <a:gd name="T65" fmla="*/ 2281 h 2358"/>
                <a:gd name="T66" fmla="*/ 813 w 3038"/>
                <a:gd name="T67" fmla="*/ 2248 h 2358"/>
                <a:gd name="T68" fmla="*/ 824 w 3038"/>
                <a:gd name="T69" fmla="*/ 2214 h 2358"/>
                <a:gd name="T70" fmla="*/ 836 w 3038"/>
                <a:gd name="T71" fmla="*/ 2135 h 2358"/>
                <a:gd name="T72" fmla="*/ 949 w 3038"/>
                <a:gd name="T73" fmla="*/ 1694 h 2358"/>
                <a:gd name="T74" fmla="*/ 937 w 3038"/>
                <a:gd name="T75" fmla="*/ 1299 h 2358"/>
                <a:gd name="T76" fmla="*/ 892 w 3038"/>
                <a:gd name="T77" fmla="*/ 1084 h 2358"/>
                <a:gd name="T78" fmla="*/ 847 w 3038"/>
                <a:gd name="T79" fmla="*/ 926 h 2358"/>
                <a:gd name="T80" fmla="*/ 836 w 3038"/>
                <a:gd name="T81" fmla="*/ 892 h 2358"/>
                <a:gd name="T82" fmla="*/ 870 w 3038"/>
                <a:gd name="T83" fmla="*/ 576 h 2358"/>
                <a:gd name="T84" fmla="*/ 852 w 3038"/>
                <a:gd name="T85" fmla="*/ 456 h 2358"/>
                <a:gd name="T86" fmla="*/ 864 w 3038"/>
                <a:gd name="T87" fmla="*/ 304 h 2358"/>
                <a:gd name="T88" fmla="*/ 892 w 3038"/>
                <a:gd name="T89" fmla="*/ 158 h 2358"/>
                <a:gd name="T90" fmla="*/ 858 w 3038"/>
                <a:gd name="T91" fmla="*/ 45 h 2358"/>
                <a:gd name="T92" fmla="*/ 847 w 3038"/>
                <a:gd name="T93" fmla="*/ 11 h 2358"/>
                <a:gd name="T94" fmla="*/ 813 w 3038"/>
                <a:gd name="T95" fmla="*/ 0 h 2358"/>
                <a:gd name="T96" fmla="*/ 668 w 3038"/>
                <a:gd name="T97" fmla="*/ 40 h 2358"/>
                <a:gd name="T98" fmla="*/ 532 w 3038"/>
                <a:gd name="T99" fmla="*/ 136 h 2358"/>
                <a:gd name="T100" fmla="*/ 463 w 3038"/>
                <a:gd name="T101" fmla="*/ 192 h 2358"/>
                <a:gd name="T102" fmla="*/ 429 w 3038"/>
                <a:gd name="T103" fmla="*/ 215 h 2358"/>
                <a:gd name="T104" fmla="*/ 395 w 3038"/>
                <a:gd name="T105" fmla="*/ 226 h 2358"/>
                <a:gd name="T106" fmla="*/ 294 w 3038"/>
                <a:gd name="T107" fmla="*/ 282 h 2358"/>
                <a:gd name="T108" fmla="*/ 56 w 3038"/>
                <a:gd name="T109" fmla="*/ 339 h 2358"/>
                <a:gd name="T110" fmla="*/ 11 w 3038"/>
                <a:gd name="T111" fmla="*/ 192 h 2358"/>
                <a:gd name="T112" fmla="*/ 0 w 3038"/>
                <a:gd name="T113" fmla="*/ 158 h 2358"/>
                <a:gd name="T114" fmla="*/ 90 w 3038"/>
                <a:gd name="T115" fmla="*/ 0 h 2358"/>
                <a:gd name="T116" fmla="*/ 113 w 3038"/>
                <a:gd name="T117" fmla="*/ 45 h 2358"/>
                <a:gd name="T118" fmla="*/ 96 w 3038"/>
                <a:gd name="T119" fmla="*/ 192 h 2358"/>
                <a:gd name="T120" fmla="*/ 56 w 3038"/>
                <a:gd name="T121" fmla="*/ 324 h 235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38"/>
                <a:gd name="T184" fmla="*/ 0 h 2358"/>
                <a:gd name="T185" fmla="*/ 3038 w 3038"/>
                <a:gd name="T186" fmla="*/ 2358 h 235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38" h="2358">
                  <a:moveTo>
                    <a:pt x="3038" y="407"/>
                  </a:moveTo>
                  <a:cubicBezTo>
                    <a:pt x="2996" y="383"/>
                    <a:pt x="2999" y="339"/>
                    <a:pt x="2970" y="305"/>
                  </a:cubicBezTo>
                  <a:cubicBezTo>
                    <a:pt x="2929" y="256"/>
                    <a:pt x="2874" y="238"/>
                    <a:pt x="2824" y="203"/>
                  </a:cubicBezTo>
                  <a:cubicBezTo>
                    <a:pt x="2820" y="192"/>
                    <a:pt x="2822" y="176"/>
                    <a:pt x="2812" y="169"/>
                  </a:cubicBezTo>
                  <a:cubicBezTo>
                    <a:pt x="2792" y="155"/>
                    <a:pt x="2744" y="147"/>
                    <a:pt x="2744" y="147"/>
                  </a:cubicBezTo>
                  <a:cubicBezTo>
                    <a:pt x="2733" y="136"/>
                    <a:pt x="2725" y="121"/>
                    <a:pt x="2711" y="113"/>
                  </a:cubicBezTo>
                  <a:cubicBezTo>
                    <a:pt x="2690" y="101"/>
                    <a:pt x="2643" y="90"/>
                    <a:pt x="2643" y="90"/>
                  </a:cubicBezTo>
                  <a:cubicBezTo>
                    <a:pt x="2573" y="115"/>
                    <a:pt x="2501" y="117"/>
                    <a:pt x="2428" y="124"/>
                  </a:cubicBezTo>
                  <a:cubicBezTo>
                    <a:pt x="2421" y="135"/>
                    <a:pt x="2411" y="146"/>
                    <a:pt x="2406" y="158"/>
                  </a:cubicBezTo>
                  <a:cubicBezTo>
                    <a:pt x="2396" y="180"/>
                    <a:pt x="2383" y="226"/>
                    <a:pt x="2383" y="226"/>
                  </a:cubicBezTo>
                  <a:cubicBezTo>
                    <a:pt x="2398" y="346"/>
                    <a:pt x="2388" y="467"/>
                    <a:pt x="2372" y="587"/>
                  </a:cubicBezTo>
                  <a:cubicBezTo>
                    <a:pt x="2364" y="644"/>
                    <a:pt x="2338" y="700"/>
                    <a:pt x="2327" y="757"/>
                  </a:cubicBezTo>
                  <a:cubicBezTo>
                    <a:pt x="2318" y="929"/>
                    <a:pt x="2305" y="983"/>
                    <a:pt x="2327" y="1141"/>
                  </a:cubicBezTo>
                  <a:cubicBezTo>
                    <a:pt x="2333" y="1183"/>
                    <a:pt x="2339" y="1228"/>
                    <a:pt x="2360" y="1265"/>
                  </a:cubicBezTo>
                  <a:cubicBezTo>
                    <a:pt x="2373" y="1289"/>
                    <a:pt x="2406" y="1333"/>
                    <a:pt x="2406" y="1333"/>
                  </a:cubicBezTo>
                  <a:cubicBezTo>
                    <a:pt x="2429" y="1402"/>
                    <a:pt x="2444" y="1476"/>
                    <a:pt x="2485" y="1536"/>
                  </a:cubicBezTo>
                  <a:cubicBezTo>
                    <a:pt x="2503" y="1593"/>
                    <a:pt x="2528" y="1630"/>
                    <a:pt x="2552" y="1683"/>
                  </a:cubicBezTo>
                  <a:cubicBezTo>
                    <a:pt x="2562" y="1705"/>
                    <a:pt x="2564" y="1730"/>
                    <a:pt x="2575" y="1751"/>
                  </a:cubicBezTo>
                  <a:cubicBezTo>
                    <a:pt x="2583" y="1766"/>
                    <a:pt x="2590" y="1781"/>
                    <a:pt x="2598" y="1796"/>
                  </a:cubicBezTo>
                  <a:cubicBezTo>
                    <a:pt x="2614" y="1879"/>
                    <a:pt x="2608" y="1963"/>
                    <a:pt x="2632" y="2044"/>
                  </a:cubicBezTo>
                  <a:cubicBezTo>
                    <a:pt x="2644" y="2085"/>
                    <a:pt x="2665" y="2168"/>
                    <a:pt x="2665" y="2168"/>
                  </a:cubicBezTo>
                  <a:cubicBezTo>
                    <a:pt x="2639" y="2277"/>
                    <a:pt x="2622" y="2248"/>
                    <a:pt x="2507" y="2236"/>
                  </a:cubicBezTo>
                  <a:cubicBezTo>
                    <a:pt x="2380" y="2195"/>
                    <a:pt x="2218" y="2273"/>
                    <a:pt x="2089" y="2304"/>
                  </a:cubicBezTo>
                  <a:cubicBezTo>
                    <a:pt x="1820" y="2274"/>
                    <a:pt x="1901" y="2350"/>
                    <a:pt x="1875" y="2123"/>
                  </a:cubicBezTo>
                  <a:cubicBezTo>
                    <a:pt x="1874" y="2111"/>
                    <a:pt x="1868" y="2100"/>
                    <a:pt x="1864" y="2089"/>
                  </a:cubicBezTo>
                  <a:cubicBezTo>
                    <a:pt x="1854" y="2016"/>
                    <a:pt x="1848" y="1957"/>
                    <a:pt x="1807" y="1897"/>
                  </a:cubicBezTo>
                  <a:cubicBezTo>
                    <a:pt x="1780" y="1819"/>
                    <a:pt x="1806" y="1838"/>
                    <a:pt x="1751" y="1818"/>
                  </a:cubicBezTo>
                  <a:cubicBezTo>
                    <a:pt x="1704" y="1834"/>
                    <a:pt x="1673" y="1814"/>
                    <a:pt x="1626" y="1830"/>
                  </a:cubicBezTo>
                  <a:cubicBezTo>
                    <a:pt x="1607" y="1890"/>
                    <a:pt x="1568" y="1940"/>
                    <a:pt x="1547" y="1999"/>
                  </a:cubicBezTo>
                  <a:cubicBezTo>
                    <a:pt x="1538" y="2064"/>
                    <a:pt x="1522" y="2118"/>
                    <a:pt x="1502" y="2180"/>
                  </a:cubicBezTo>
                  <a:cubicBezTo>
                    <a:pt x="1489" y="2219"/>
                    <a:pt x="1487" y="2259"/>
                    <a:pt x="1446" y="2281"/>
                  </a:cubicBezTo>
                  <a:cubicBezTo>
                    <a:pt x="1394" y="2310"/>
                    <a:pt x="1333" y="2309"/>
                    <a:pt x="1276" y="2315"/>
                  </a:cubicBezTo>
                  <a:cubicBezTo>
                    <a:pt x="1153" y="2358"/>
                    <a:pt x="965" y="2327"/>
                    <a:pt x="836" y="2281"/>
                  </a:cubicBezTo>
                  <a:cubicBezTo>
                    <a:pt x="828" y="2270"/>
                    <a:pt x="815" y="2261"/>
                    <a:pt x="813" y="2248"/>
                  </a:cubicBezTo>
                  <a:cubicBezTo>
                    <a:pt x="811" y="2236"/>
                    <a:pt x="822" y="2226"/>
                    <a:pt x="824" y="2214"/>
                  </a:cubicBezTo>
                  <a:cubicBezTo>
                    <a:pt x="829" y="2188"/>
                    <a:pt x="830" y="2161"/>
                    <a:pt x="836" y="2135"/>
                  </a:cubicBezTo>
                  <a:cubicBezTo>
                    <a:pt x="870" y="1987"/>
                    <a:pt x="918" y="1843"/>
                    <a:pt x="949" y="1694"/>
                  </a:cubicBezTo>
                  <a:cubicBezTo>
                    <a:pt x="957" y="1569"/>
                    <a:pt x="980" y="1421"/>
                    <a:pt x="937" y="1299"/>
                  </a:cubicBezTo>
                  <a:cubicBezTo>
                    <a:pt x="929" y="1194"/>
                    <a:pt x="942" y="1158"/>
                    <a:pt x="892" y="1084"/>
                  </a:cubicBezTo>
                  <a:cubicBezTo>
                    <a:pt x="875" y="1031"/>
                    <a:pt x="865" y="979"/>
                    <a:pt x="847" y="926"/>
                  </a:cubicBezTo>
                  <a:cubicBezTo>
                    <a:pt x="843" y="915"/>
                    <a:pt x="836" y="892"/>
                    <a:pt x="836" y="892"/>
                  </a:cubicBezTo>
                  <a:cubicBezTo>
                    <a:pt x="840" y="834"/>
                    <a:pt x="855" y="646"/>
                    <a:pt x="870" y="576"/>
                  </a:cubicBezTo>
                  <a:cubicBezTo>
                    <a:pt x="882" y="539"/>
                    <a:pt x="852" y="456"/>
                    <a:pt x="852" y="456"/>
                  </a:cubicBezTo>
                  <a:cubicBezTo>
                    <a:pt x="864" y="414"/>
                    <a:pt x="857" y="354"/>
                    <a:pt x="864" y="304"/>
                  </a:cubicBezTo>
                  <a:cubicBezTo>
                    <a:pt x="871" y="254"/>
                    <a:pt x="893" y="201"/>
                    <a:pt x="892" y="158"/>
                  </a:cubicBezTo>
                  <a:cubicBezTo>
                    <a:pt x="875" y="87"/>
                    <a:pt x="887" y="132"/>
                    <a:pt x="858" y="45"/>
                  </a:cubicBezTo>
                  <a:cubicBezTo>
                    <a:pt x="854" y="34"/>
                    <a:pt x="858" y="15"/>
                    <a:pt x="847" y="11"/>
                  </a:cubicBezTo>
                  <a:cubicBezTo>
                    <a:pt x="836" y="7"/>
                    <a:pt x="824" y="4"/>
                    <a:pt x="813" y="0"/>
                  </a:cubicBezTo>
                  <a:cubicBezTo>
                    <a:pt x="785" y="6"/>
                    <a:pt x="719" y="19"/>
                    <a:pt x="668" y="40"/>
                  </a:cubicBezTo>
                  <a:cubicBezTo>
                    <a:pt x="621" y="63"/>
                    <a:pt x="566" y="111"/>
                    <a:pt x="532" y="136"/>
                  </a:cubicBezTo>
                  <a:cubicBezTo>
                    <a:pt x="530" y="139"/>
                    <a:pt x="465" y="190"/>
                    <a:pt x="463" y="192"/>
                  </a:cubicBezTo>
                  <a:cubicBezTo>
                    <a:pt x="452" y="200"/>
                    <a:pt x="441" y="209"/>
                    <a:pt x="429" y="215"/>
                  </a:cubicBezTo>
                  <a:cubicBezTo>
                    <a:pt x="418" y="220"/>
                    <a:pt x="405" y="220"/>
                    <a:pt x="395" y="226"/>
                  </a:cubicBezTo>
                  <a:cubicBezTo>
                    <a:pt x="279" y="290"/>
                    <a:pt x="371" y="257"/>
                    <a:pt x="294" y="282"/>
                  </a:cubicBezTo>
                  <a:cubicBezTo>
                    <a:pt x="222" y="331"/>
                    <a:pt x="142" y="331"/>
                    <a:pt x="56" y="339"/>
                  </a:cubicBezTo>
                  <a:cubicBezTo>
                    <a:pt x="40" y="290"/>
                    <a:pt x="27" y="241"/>
                    <a:pt x="11" y="192"/>
                  </a:cubicBezTo>
                  <a:cubicBezTo>
                    <a:pt x="7" y="181"/>
                    <a:pt x="0" y="158"/>
                    <a:pt x="0" y="158"/>
                  </a:cubicBezTo>
                  <a:cubicBezTo>
                    <a:pt x="17" y="113"/>
                    <a:pt x="71" y="19"/>
                    <a:pt x="90" y="0"/>
                  </a:cubicBezTo>
                  <a:cubicBezTo>
                    <a:pt x="94" y="15"/>
                    <a:pt x="116" y="0"/>
                    <a:pt x="113" y="45"/>
                  </a:cubicBezTo>
                  <a:cubicBezTo>
                    <a:pt x="102" y="96"/>
                    <a:pt x="124" y="150"/>
                    <a:pt x="96" y="192"/>
                  </a:cubicBezTo>
                  <a:cubicBezTo>
                    <a:pt x="83" y="235"/>
                    <a:pt x="60" y="303"/>
                    <a:pt x="56" y="324"/>
                  </a:cubicBezTo>
                </a:path>
              </a:pathLst>
            </a:custGeom>
            <a:noFill/>
            <a:ln w="38100" cap="flat" cmpd="sng">
              <a:solidFill>
                <a:srgbClr val="FF9900"/>
              </a:solidFill>
              <a:prstDash val="solid"/>
              <a:round/>
              <a:headEnd/>
              <a:tailEnd/>
            </a:ln>
          </p:spPr>
          <p:txBody>
            <a:bodyPr anchor="ctr">
              <a:spAutoFit/>
            </a:bodyPr>
            <a:lstStyle/>
            <a:p>
              <a:endParaRPr lang="en-US"/>
            </a:p>
          </p:txBody>
        </p:sp>
        <p:sp>
          <p:nvSpPr>
            <p:cNvPr id="19479" name="Oval 69"/>
            <p:cNvSpPr>
              <a:spLocks noChangeArrowheads="1"/>
            </p:cNvSpPr>
            <p:nvPr/>
          </p:nvSpPr>
          <p:spPr bwMode="auto">
            <a:xfrm>
              <a:off x="2544" y="624"/>
              <a:ext cx="576" cy="96"/>
            </a:xfrm>
            <a:prstGeom prst="ellipse">
              <a:avLst/>
            </a:prstGeom>
            <a:solidFill>
              <a:srgbClr val="FF0000">
                <a:alpha val="30196"/>
              </a:srgbClr>
            </a:solidFill>
            <a:ln w="38100">
              <a:solidFill>
                <a:srgbClr val="FF9900"/>
              </a:solidFill>
              <a:round/>
              <a:headEnd/>
              <a:tailEnd/>
            </a:ln>
          </p:spPr>
          <p:txBody>
            <a:bodyPr anchor="ctr">
              <a:spAutoFit/>
            </a:bodyPr>
            <a:lstStyle/>
            <a:p>
              <a:endParaRPr lang="en-US"/>
            </a:p>
          </p:txBody>
        </p:sp>
        <p:sp>
          <p:nvSpPr>
            <p:cNvPr id="19480" name="Oval 70"/>
            <p:cNvSpPr>
              <a:spLocks noChangeArrowheads="1"/>
            </p:cNvSpPr>
            <p:nvPr/>
          </p:nvSpPr>
          <p:spPr bwMode="auto">
            <a:xfrm rot="-1339720">
              <a:off x="4176" y="1825"/>
              <a:ext cx="336" cy="144"/>
            </a:xfrm>
            <a:prstGeom prst="ellipse">
              <a:avLst/>
            </a:prstGeom>
            <a:solidFill>
              <a:srgbClr val="FF0000">
                <a:alpha val="30196"/>
              </a:srgbClr>
            </a:solidFill>
            <a:ln w="38100">
              <a:solidFill>
                <a:srgbClr val="FF9900"/>
              </a:solidFill>
              <a:round/>
              <a:headEnd/>
              <a:tailEnd/>
            </a:ln>
          </p:spPr>
          <p:txBody>
            <a:bodyPr anchor="ctr">
              <a:spAutoFit/>
            </a:bodyPr>
            <a:lstStyle/>
            <a:p>
              <a:endParaRPr lang="en-US"/>
            </a:p>
          </p:txBody>
        </p:sp>
        <p:sp>
          <p:nvSpPr>
            <p:cNvPr id="19481" name="Oval 71"/>
            <p:cNvSpPr>
              <a:spLocks noChangeArrowheads="1"/>
            </p:cNvSpPr>
            <p:nvPr/>
          </p:nvSpPr>
          <p:spPr bwMode="auto">
            <a:xfrm rot="5618478" flipH="1">
              <a:off x="1056" y="1632"/>
              <a:ext cx="336" cy="144"/>
            </a:xfrm>
            <a:prstGeom prst="ellipse">
              <a:avLst/>
            </a:prstGeom>
            <a:solidFill>
              <a:srgbClr val="FF0000">
                <a:alpha val="30196"/>
              </a:srgbClr>
            </a:solidFill>
            <a:ln w="38100">
              <a:solidFill>
                <a:srgbClr val="FF9900"/>
              </a:solidFill>
              <a:round/>
              <a:headEnd/>
              <a:tailEnd/>
            </a:ln>
          </p:spPr>
          <p:txBody>
            <a:bodyPr anchor="ctr">
              <a:spAutoFit/>
            </a:bodyPr>
            <a:lstStyle/>
            <a:p>
              <a:endParaRPr lang="en-US"/>
            </a:p>
          </p:txBody>
        </p:sp>
      </p:grpSp>
      <p:sp>
        <p:nvSpPr>
          <p:cNvPr id="19459" name="Rectangle 4"/>
          <p:cNvSpPr>
            <a:spLocks noGrp="1" noChangeArrowheads="1"/>
          </p:cNvSpPr>
          <p:nvPr>
            <p:ph type="title"/>
          </p:nvPr>
        </p:nvSpPr>
        <p:spPr>
          <a:xfrm>
            <a:off x="2133600" y="152400"/>
            <a:ext cx="4800600" cy="382588"/>
          </a:xfrm>
          <a:solidFill>
            <a:schemeClr val="bg1"/>
          </a:solidFill>
          <a:ln cap="flat" algn="ctr"/>
        </p:spPr>
        <p:txBody>
          <a:bodyPr>
            <a:spAutoFit/>
          </a:bodyPr>
          <a:lstStyle/>
          <a:p>
            <a:pPr eaLnBrk="1" hangingPunct="1"/>
            <a:r>
              <a:rPr lang="en-US" sz="1800" smtClean="0"/>
              <a:t>Einthoven’s triangle: placement of electrodes</a:t>
            </a:r>
          </a:p>
        </p:txBody>
      </p:sp>
      <p:sp>
        <p:nvSpPr>
          <p:cNvPr id="19460" name="Rectangle 78"/>
          <p:cNvSpPr>
            <a:spLocks noChangeArrowheads="1"/>
          </p:cNvSpPr>
          <p:nvPr/>
        </p:nvSpPr>
        <p:spPr bwMode="auto">
          <a:xfrm>
            <a:off x="4800600" y="3276600"/>
            <a:ext cx="3962400" cy="2908300"/>
          </a:xfrm>
          <a:prstGeom prst="rect">
            <a:avLst/>
          </a:prstGeom>
          <a:solidFill>
            <a:schemeClr val="bg1"/>
          </a:solidFill>
          <a:ln w="15875">
            <a:solidFill>
              <a:schemeClr val="tx1"/>
            </a:solidFill>
            <a:miter lim="800000"/>
            <a:headEnd/>
            <a:tailEnd/>
          </a:ln>
        </p:spPr>
        <p:txBody>
          <a:bodyPr anchor="ctr">
            <a:spAutoFit/>
          </a:bodyPr>
          <a:lstStyle/>
          <a:p>
            <a:pPr algn="just" eaLnBrk="0" hangingPunct="0">
              <a:lnSpc>
                <a:spcPct val="120000"/>
              </a:lnSpc>
            </a:pPr>
            <a:r>
              <a:rPr lang="en-US" sz="1700" b="1" i="1">
                <a:latin typeface="Comic Sans MS" pitchFamily="66" charset="0"/>
              </a:rPr>
              <a:t>Einthoven’s triangle is a system of placing electrodes to measure the electrical activity of the heart in the frontal plane.</a:t>
            </a:r>
          </a:p>
          <a:p>
            <a:pPr algn="just" eaLnBrk="0" hangingPunct="0">
              <a:lnSpc>
                <a:spcPct val="120000"/>
              </a:lnSpc>
            </a:pPr>
            <a:r>
              <a:rPr lang="en-US" sz="1700">
                <a:latin typeface="Arial" charset="0"/>
              </a:rPr>
              <a:t>Electrodes (red circles) are placed on the right arm (RA), left arm (LA) and left leg (LL).</a:t>
            </a:r>
          </a:p>
          <a:p>
            <a:pPr algn="just" eaLnBrk="0" hangingPunct="0">
              <a:lnSpc>
                <a:spcPct val="120000"/>
              </a:lnSpc>
            </a:pPr>
            <a:r>
              <a:rPr lang="en-US" sz="1700">
                <a:latin typeface="Arial" charset="0"/>
              </a:rPr>
              <a:t>The electrodes are grounded to the right leg (RL).</a:t>
            </a:r>
          </a:p>
        </p:txBody>
      </p:sp>
      <p:sp>
        <p:nvSpPr>
          <p:cNvPr id="19461" name="Text Box 13"/>
          <p:cNvSpPr txBox="1">
            <a:spLocks noChangeArrowheads="1"/>
          </p:cNvSpPr>
          <p:nvPr/>
        </p:nvSpPr>
        <p:spPr bwMode="auto">
          <a:xfrm>
            <a:off x="5105400" y="1649413"/>
            <a:ext cx="590550"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LA</a:t>
            </a:r>
          </a:p>
        </p:txBody>
      </p:sp>
      <p:sp>
        <p:nvSpPr>
          <p:cNvPr id="19462" name="Text Box 14"/>
          <p:cNvSpPr txBox="1">
            <a:spLocks noChangeArrowheads="1"/>
          </p:cNvSpPr>
          <p:nvPr/>
        </p:nvSpPr>
        <p:spPr bwMode="auto">
          <a:xfrm>
            <a:off x="3505200" y="4926013"/>
            <a:ext cx="555625" cy="366712"/>
          </a:xfrm>
          <a:prstGeom prst="rect">
            <a:avLst/>
          </a:prstGeom>
          <a:no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LL</a:t>
            </a:r>
          </a:p>
        </p:txBody>
      </p:sp>
      <p:sp>
        <p:nvSpPr>
          <p:cNvPr id="19463" name="Text Box 15"/>
          <p:cNvSpPr txBox="1">
            <a:spLocks noChangeArrowheads="1"/>
          </p:cNvSpPr>
          <p:nvPr/>
        </p:nvSpPr>
        <p:spPr bwMode="auto">
          <a:xfrm>
            <a:off x="1217613" y="1663700"/>
            <a:ext cx="134937" cy="487363"/>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19464" name="Text Box 16"/>
          <p:cNvSpPr txBox="1">
            <a:spLocks noChangeArrowheads="1"/>
          </p:cNvSpPr>
          <p:nvPr/>
        </p:nvSpPr>
        <p:spPr bwMode="auto">
          <a:xfrm>
            <a:off x="2438400" y="4392613"/>
            <a:ext cx="238125" cy="487362"/>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19465" name="Text Box 17"/>
          <p:cNvSpPr txBox="1">
            <a:spLocks noChangeArrowheads="1"/>
          </p:cNvSpPr>
          <p:nvPr/>
        </p:nvSpPr>
        <p:spPr bwMode="auto">
          <a:xfrm>
            <a:off x="3429000" y="4392613"/>
            <a:ext cx="238125" cy="487362"/>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19466" name="Text Box 18"/>
          <p:cNvSpPr txBox="1">
            <a:spLocks noChangeArrowheads="1"/>
          </p:cNvSpPr>
          <p:nvPr/>
        </p:nvSpPr>
        <p:spPr bwMode="auto">
          <a:xfrm>
            <a:off x="4267200" y="1282700"/>
            <a:ext cx="238125" cy="487363"/>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19467" name="Text Box 19"/>
          <p:cNvSpPr txBox="1">
            <a:spLocks noChangeArrowheads="1"/>
          </p:cNvSpPr>
          <p:nvPr/>
        </p:nvSpPr>
        <p:spPr bwMode="auto">
          <a:xfrm>
            <a:off x="1217613" y="1390650"/>
            <a:ext cx="134937" cy="487363"/>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19468" name="Text Box 20"/>
          <p:cNvSpPr txBox="1">
            <a:spLocks noChangeArrowheads="1"/>
          </p:cNvSpPr>
          <p:nvPr/>
        </p:nvSpPr>
        <p:spPr bwMode="auto">
          <a:xfrm>
            <a:off x="4319588" y="1663700"/>
            <a:ext cx="134937" cy="487363"/>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19469" name="AutoShape 50"/>
          <p:cNvSpPr>
            <a:spLocks noChangeArrowheads="1"/>
          </p:cNvSpPr>
          <p:nvPr/>
        </p:nvSpPr>
        <p:spPr bwMode="auto">
          <a:xfrm flipV="1">
            <a:off x="1447800" y="1801813"/>
            <a:ext cx="3276600" cy="2971800"/>
          </a:xfrm>
          <a:prstGeom prst="triangle">
            <a:avLst>
              <a:gd name="adj" fmla="val 50000"/>
            </a:avLst>
          </a:prstGeom>
          <a:noFill/>
          <a:ln w="15875">
            <a:solidFill>
              <a:schemeClr val="tx1"/>
            </a:solidFill>
            <a:miter lim="800000"/>
            <a:headEnd/>
            <a:tailEnd/>
          </a:ln>
        </p:spPr>
        <p:txBody>
          <a:bodyPr wrap="none" anchor="ctr"/>
          <a:lstStyle/>
          <a:p>
            <a:endParaRPr lang="en-US"/>
          </a:p>
        </p:txBody>
      </p:sp>
      <p:sp>
        <p:nvSpPr>
          <p:cNvPr id="19470" name="Oval 73"/>
          <p:cNvSpPr>
            <a:spLocks noChangeArrowheads="1"/>
          </p:cNvSpPr>
          <p:nvPr/>
        </p:nvSpPr>
        <p:spPr bwMode="auto">
          <a:xfrm>
            <a:off x="1400175" y="1722438"/>
            <a:ext cx="304800" cy="228600"/>
          </a:xfrm>
          <a:prstGeom prst="ellipse">
            <a:avLst/>
          </a:prstGeom>
          <a:solidFill>
            <a:srgbClr val="FF0000"/>
          </a:solidFill>
          <a:ln w="15875">
            <a:solidFill>
              <a:schemeClr val="tx1"/>
            </a:solidFill>
            <a:round/>
            <a:headEnd/>
            <a:tailEnd/>
          </a:ln>
        </p:spPr>
        <p:txBody>
          <a:bodyPr anchor="ctr">
            <a:spAutoFit/>
          </a:bodyPr>
          <a:lstStyle/>
          <a:p>
            <a:endParaRPr lang="en-US"/>
          </a:p>
        </p:txBody>
      </p:sp>
      <p:sp>
        <p:nvSpPr>
          <p:cNvPr id="19471" name="Oval 75"/>
          <p:cNvSpPr>
            <a:spLocks noChangeArrowheads="1"/>
          </p:cNvSpPr>
          <p:nvPr/>
        </p:nvSpPr>
        <p:spPr bwMode="auto">
          <a:xfrm>
            <a:off x="2895600" y="4572000"/>
            <a:ext cx="304800" cy="228600"/>
          </a:xfrm>
          <a:prstGeom prst="ellipse">
            <a:avLst/>
          </a:prstGeom>
          <a:solidFill>
            <a:srgbClr val="FF0000"/>
          </a:solidFill>
          <a:ln w="15875">
            <a:solidFill>
              <a:schemeClr val="tx1"/>
            </a:solidFill>
            <a:round/>
            <a:headEnd/>
            <a:tailEnd/>
          </a:ln>
        </p:spPr>
        <p:txBody>
          <a:bodyPr anchor="ctr">
            <a:spAutoFit/>
          </a:bodyPr>
          <a:lstStyle/>
          <a:p>
            <a:endParaRPr lang="en-US"/>
          </a:p>
        </p:txBody>
      </p:sp>
      <p:sp>
        <p:nvSpPr>
          <p:cNvPr id="19472" name="Oval 76"/>
          <p:cNvSpPr>
            <a:spLocks noChangeArrowheads="1"/>
          </p:cNvSpPr>
          <p:nvPr/>
        </p:nvSpPr>
        <p:spPr bwMode="auto">
          <a:xfrm>
            <a:off x="4564063" y="1712913"/>
            <a:ext cx="304800" cy="228600"/>
          </a:xfrm>
          <a:prstGeom prst="ellipse">
            <a:avLst/>
          </a:prstGeom>
          <a:solidFill>
            <a:srgbClr val="FF0000"/>
          </a:solidFill>
          <a:ln w="15875">
            <a:solidFill>
              <a:schemeClr val="tx1"/>
            </a:solidFill>
            <a:round/>
            <a:headEnd/>
            <a:tailEnd/>
          </a:ln>
        </p:spPr>
        <p:txBody>
          <a:bodyPr anchor="ctr">
            <a:spAutoFit/>
          </a:bodyPr>
          <a:lstStyle/>
          <a:p>
            <a:endParaRPr lang="en-US"/>
          </a:p>
        </p:txBody>
      </p:sp>
      <p:sp>
        <p:nvSpPr>
          <p:cNvPr id="19473" name="Text Box 12"/>
          <p:cNvSpPr txBox="1">
            <a:spLocks noChangeArrowheads="1"/>
          </p:cNvSpPr>
          <p:nvPr/>
        </p:nvSpPr>
        <p:spPr bwMode="auto">
          <a:xfrm>
            <a:off x="381000" y="1649413"/>
            <a:ext cx="608013"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RA</a:t>
            </a:r>
          </a:p>
        </p:txBody>
      </p:sp>
      <p:sp>
        <p:nvSpPr>
          <p:cNvPr id="19474" name="Text Box 56"/>
          <p:cNvSpPr txBox="1">
            <a:spLocks noChangeArrowheads="1"/>
          </p:cNvSpPr>
          <p:nvPr/>
        </p:nvSpPr>
        <p:spPr bwMode="auto">
          <a:xfrm>
            <a:off x="1066800" y="4924425"/>
            <a:ext cx="1447800"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RL (ground)</a:t>
            </a:r>
          </a:p>
        </p:txBody>
      </p:sp>
      <p:sp>
        <p:nvSpPr>
          <p:cNvPr id="19475" name="Oval 83"/>
          <p:cNvSpPr>
            <a:spLocks noChangeArrowheads="1"/>
          </p:cNvSpPr>
          <p:nvPr/>
        </p:nvSpPr>
        <p:spPr bwMode="auto">
          <a:xfrm>
            <a:off x="1905000" y="4572000"/>
            <a:ext cx="304800" cy="228600"/>
          </a:xfrm>
          <a:prstGeom prst="ellipse">
            <a:avLst/>
          </a:prstGeom>
          <a:solidFill>
            <a:srgbClr val="008000"/>
          </a:solidFill>
          <a:ln w="15875">
            <a:solidFill>
              <a:schemeClr val="tx1"/>
            </a:solidFill>
            <a:round/>
            <a:headEnd/>
            <a:tailEnd/>
          </a:ln>
        </p:spPr>
        <p:txBody>
          <a:bodyPr anchor="ctr">
            <a:spAutoFit/>
          </a:bodyPr>
          <a:lstStyle/>
          <a:p>
            <a:endParaRPr lang="en-US"/>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026"/>
          <p:cNvSpPr>
            <a:spLocks noGrp="1" noChangeArrowheads="1"/>
          </p:cNvSpPr>
          <p:nvPr>
            <p:ph type="title"/>
          </p:nvPr>
        </p:nvSpPr>
        <p:spPr>
          <a:xfrm>
            <a:off x="685800" y="228600"/>
            <a:ext cx="7673975" cy="382588"/>
          </a:xfrm>
          <a:solidFill>
            <a:schemeClr val="bg1"/>
          </a:solidFill>
          <a:ln cap="flat" algn="ctr"/>
        </p:spPr>
        <p:txBody>
          <a:bodyPr>
            <a:spAutoFit/>
          </a:bodyPr>
          <a:lstStyle/>
          <a:p>
            <a:pPr eaLnBrk="1" hangingPunct="1"/>
            <a:r>
              <a:rPr lang="en-US" sz="1800" smtClean="0"/>
              <a:t>ECG Leads measure potential differences (voltages) between electrodes.</a:t>
            </a:r>
          </a:p>
        </p:txBody>
      </p:sp>
      <p:sp>
        <p:nvSpPr>
          <p:cNvPr id="20484" name="Text Box 1029"/>
          <p:cNvSpPr txBox="1">
            <a:spLocks noChangeArrowheads="1"/>
          </p:cNvSpPr>
          <p:nvPr/>
        </p:nvSpPr>
        <p:spPr bwMode="auto">
          <a:xfrm>
            <a:off x="1797050" y="838200"/>
            <a:ext cx="5670550" cy="12446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10000"/>
              </a:lnSpc>
            </a:pPr>
            <a:r>
              <a:rPr lang="en-US" sz="1700" u="sng">
                <a:latin typeface="Arial" charset="0"/>
              </a:rPr>
              <a:t>Definition of leads in Einthoven’s triangle (frontal plane):</a:t>
            </a:r>
          </a:p>
          <a:p>
            <a:pPr algn="just" eaLnBrk="0" hangingPunct="0">
              <a:lnSpc>
                <a:spcPct val="110000"/>
              </a:lnSpc>
            </a:pPr>
            <a:r>
              <a:rPr lang="en-US" sz="1700">
                <a:latin typeface="Arial" charset="0"/>
              </a:rPr>
              <a:t>Lead I: between RA and LA</a:t>
            </a:r>
          </a:p>
          <a:p>
            <a:pPr algn="just" eaLnBrk="0" hangingPunct="0">
              <a:lnSpc>
                <a:spcPct val="110000"/>
              </a:lnSpc>
            </a:pPr>
            <a:r>
              <a:rPr lang="en-US" sz="1700">
                <a:latin typeface="Arial" charset="0"/>
              </a:rPr>
              <a:t>Lead II: between RA and LL</a:t>
            </a:r>
          </a:p>
          <a:p>
            <a:pPr algn="just" eaLnBrk="0" hangingPunct="0">
              <a:lnSpc>
                <a:spcPct val="110000"/>
              </a:lnSpc>
            </a:pPr>
            <a:r>
              <a:rPr lang="en-US" sz="1700">
                <a:latin typeface="Arial" charset="0"/>
              </a:rPr>
              <a:t>Lead III: between LA and LL</a:t>
            </a:r>
          </a:p>
        </p:txBody>
      </p:sp>
      <p:grpSp>
        <p:nvGrpSpPr>
          <p:cNvPr id="18" name="Group 17"/>
          <p:cNvGrpSpPr/>
          <p:nvPr/>
        </p:nvGrpSpPr>
        <p:grpSpPr>
          <a:xfrm>
            <a:off x="2181225" y="2286000"/>
            <a:ext cx="4705350" cy="3581400"/>
            <a:chOff x="2181225" y="2286000"/>
            <a:chExt cx="4705350" cy="3581400"/>
          </a:xfrm>
        </p:grpSpPr>
        <p:sp>
          <p:nvSpPr>
            <p:cNvPr id="20482" name="AutoShape 1075"/>
            <p:cNvSpPr>
              <a:spLocks noChangeArrowheads="1"/>
            </p:cNvSpPr>
            <p:nvPr/>
          </p:nvSpPr>
          <p:spPr bwMode="auto">
            <a:xfrm flipV="1">
              <a:off x="3171825" y="2925763"/>
              <a:ext cx="2590800" cy="2209800"/>
            </a:xfrm>
            <a:prstGeom prst="triangle">
              <a:avLst>
                <a:gd name="adj" fmla="val 50000"/>
              </a:avLst>
            </a:prstGeom>
            <a:solidFill>
              <a:schemeClr val="bg1"/>
            </a:solidFill>
            <a:ln w="15875">
              <a:solidFill>
                <a:schemeClr val="tx1"/>
              </a:solidFill>
              <a:miter lim="800000"/>
              <a:headEnd/>
              <a:tailEnd/>
            </a:ln>
          </p:spPr>
          <p:txBody>
            <a:bodyPr wrap="none" anchor="ctr"/>
            <a:lstStyle/>
            <a:p>
              <a:endParaRPr lang="en-US"/>
            </a:p>
          </p:txBody>
        </p:sp>
        <p:sp>
          <p:nvSpPr>
            <p:cNvPr id="20485" name="Text Box 1037"/>
            <p:cNvSpPr txBox="1">
              <a:spLocks noChangeArrowheads="1"/>
            </p:cNvSpPr>
            <p:nvPr/>
          </p:nvSpPr>
          <p:spPr bwMode="auto">
            <a:xfrm>
              <a:off x="2181225" y="2697163"/>
              <a:ext cx="608013"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RA</a:t>
              </a:r>
            </a:p>
          </p:txBody>
        </p:sp>
        <p:sp>
          <p:nvSpPr>
            <p:cNvPr id="20486" name="Text Box 1038"/>
            <p:cNvSpPr txBox="1">
              <a:spLocks noChangeArrowheads="1"/>
            </p:cNvSpPr>
            <p:nvPr/>
          </p:nvSpPr>
          <p:spPr bwMode="auto">
            <a:xfrm>
              <a:off x="6296025" y="2697163"/>
              <a:ext cx="590550"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LA</a:t>
              </a:r>
            </a:p>
          </p:txBody>
        </p:sp>
        <p:sp>
          <p:nvSpPr>
            <p:cNvPr id="20487" name="Text Box 1039"/>
            <p:cNvSpPr txBox="1">
              <a:spLocks noChangeArrowheads="1"/>
            </p:cNvSpPr>
            <p:nvPr/>
          </p:nvSpPr>
          <p:spPr bwMode="auto">
            <a:xfrm>
              <a:off x="4191000" y="5500688"/>
              <a:ext cx="555625"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LL</a:t>
              </a:r>
            </a:p>
          </p:txBody>
        </p:sp>
        <p:sp>
          <p:nvSpPr>
            <p:cNvPr id="20488" name="Text Box 1040"/>
            <p:cNvSpPr txBox="1">
              <a:spLocks noChangeArrowheads="1"/>
            </p:cNvSpPr>
            <p:nvPr/>
          </p:nvSpPr>
          <p:spPr bwMode="auto">
            <a:xfrm>
              <a:off x="2943225" y="2865438"/>
              <a:ext cx="134938"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0489" name="Text Box 1041"/>
            <p:cNvSpPr txBox="1">
              <a:spLocks noChangeArrowheads="1"/>
            </p:cNvSpPr>
            <p:nvPr/>
          </p:nvSpPr>
          <p:spPr bwMode="auto">
            <a:xfrm>
              <a:off x="3933825" y="4906963"/>
              <a:ext cx="238125" cy="487362"/>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0490" name="Text Box 1042"/>
            <p:cNvSpPr txBox="1">
              <a:spLocks noChangeArrowheads="1"/>
            </p:cNvSpPr>
            <p:nvPr/>
          </p:nvSpPr>
          <p:spPr bwMode="auto">
            <a:xfrm>
              <a:off x="4695825" y="4906963"/>
              <a:ext cx="238125" cy="487362"/>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0491" name="Text Box 1043"/>
            <p:cNvSpPr txBox="1">
              <a:spLocks noChangeArrowheads="1"/>
            </p:cNvSpPr>
            <p:nvPr/>
          </p:nvSpPr>
          <p:spPr bwMode="auto">
            <a:xfrm>
              <a:off x="5915025" y="2362200"/>
              <a:ext cx="207963" cy="427038"/>
            </a:xfrm>
            <a:prstGeom prst="rect">
              <a:avLst/>
            </a:prstGeom>
            <a:noFill/>
            <a:ln w="15875">
              <a:noFill/>
              <a:miter lim="800000"/>
              <a:headEnd/>
              <a:tailEnd/>
            </a:ln>
          </p:spPr>
          <p:txBody>
            <a:bodyPr wrap="none" lIns="0" tIns="0" rIns="0" bIns="0">
              <a:spAutoFit/>
            </a:bodyPr>
            <a:lstStyle/>
            <a:p>
              <a:r>
                <a:rPr lang="en-US" sz="2800">
                  <a:latin typeface="Arial" charset="0"/>
                </a:rPr>
                <a:t>+</a:t>
              </a:r>
            </a:p>
          </p:txBody>
        </p:sp>
        <p:sp>
          <p:nvSpPr>
            <p:cNvPr id="20492" name="Text Box 1044"/>
            <p:cNvSpPr txBox="1">
              <a:spLocks noChangeArrowheads="1"/>
            </p:cNvSpPr>
            <p:nvPr/>
          </p:nvSpPr>
          <p:spPr bwMode="auto">
            <a:xfrm>
              <a:off x="2941638" y="2286000"/>
              <a:ext cx="134937" cy="487363"/>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0493" name="Text Box 1045"/>
            <p:cNvSpPr txBox="1">
              <a:spLocks noChangeArrowheads="1"/>
            </p:cNvSpPr>
            <p:nvPr/>
          </p:nvSpPr>
          <p:spPr bwMode="auto">
            <a:xfrm>
              <a:off x="5991225" y="2865438"/>
              <a:ext cx="134938"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0494" name="Text Box 1061"/>
            <p:cNvSpPr txBox="1">
              <a:spLocks noChangeArrowheads="1"/>
            </p:cNvSpPr>
            <p:nvPr/>
          </p:nvSpPr>
          <p:spPr bwMode="auto">
            <a:xfrm>
              <a:off x="4010025" y="2392363"/>
              <a:ext cx="969963"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a:t>
              </a:r>
            </a:p>
          </p:txBody>
        </p:sp>
        <p:sp>
          <p:nvSpPr>
            <p:cNvPr id="20495" name="Text Box 1062"/>
            <p:cNvSpPr txBox="1">
              <a:spLocks noChangeArrowheads="1"/>
            </p:cNvSpPr>
            <p:nvPr/>
          </p:nvSpPr>
          <p:spPr bwMode="auto">
            <a:xfrm>
              <a:off x="2333625" y="3840163"/>
              <a:ext cx="1071563"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II</a:t>
              </a:r>
            </a:p>
          </p:txBody>
        </p:sp>
        <p:sp>
          <p:nvSpPr>
            <p:cNvPr id="20496" name="Text Box 1063"/>
            <p:cNvSpPr txBox="1">
              <a:spLocks noChangeArrowheads="1"/>
            </p:cNvSpPr>
            <p:nvPr/>
          </p:nvSpPr>
          <p:spPr bwMode="auto">
            <a:xfrm>
              <a:off x="5534025" y="3840163"/>
              <a:ext cx="1173163"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III</a:t>
              </a:r>
            </a:p>
          </p:txBody>
        </p:sp>
      </p:grpSp>
      <p:sp>
        <p:nvSpPr>
          <p:cNvPr id="20497" name="Rectangle 4"/>
          <p:cNvSpPr>
            <a:spLocks noChangeArrowheads="1"/>
          </p:cNvSpPr>
          <p:nvPr/>
        </p:nvSpPr>
        <p:spPr bwMode="auto">
          <a:xfrm>
            <a:off x="228600" y="6019800"/>
            <a:ext cx="8664575" cy="3921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lnSpc>
                <a:spcPct val="110000"/>
              </a:lnSpc>
            </a:pPr>
            <a:r>
              <a:rPr lang="en-US" sz="1700" dirty="0">
                <a:latin typeface="Arial" charset="0"/>
              </a:rPr>
              <a:t>Leads I, II &amp; III are bipolar: they measure the potential difference (PD) between 2 points.</a:t>
            </a: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210"/>
          <p:cNvSpPr>
            <a:spLocks noChangeArrowheads="1"/>
          </p:cNvSpPr>
          <p:nvPr/>
        </p:nvSpPr>
        <p:spPr bwMode="auto">
          <a:xfrm>
            <a:off x="6096000" y="944563"/>
            <a:ext cx="2803525" cy="3703637"/>
          </a:xfrm>
          <a:prstGeom prst="roundRect">
            <a:avLst>
              <a:gd name="adj" fmla="val 16667"/>
            </a:avLst>
          </a:prstGeom>
          <a:solidFill>
            <a:srgbClr val="DDDDDD"/>
          </a:solidFill>
          <a:ln w="38100" algn="ctr">
            <a:solidFill>
              <a:schemeClr val="tx1"/>
            </a:solidFill>
            <a:prstDash val="sysDot"/>
            <a:round/>
            <a:headEnd/>
            <a:tailEnd type="none" w="lg" len="lg"/>
          </a:ln>
        </p:spPr>
        <p:txBody>
          <a:bodyPr anchor="ctr">
            <a:spAutoFit/>
          </a:bodyPr>
          <a:lstStyle/>
          <a:p>
            <a:endParaRPr lang="en-US"/>
          </a:p>
        </p:txBody>
      </p:sp>
      <p:grpSp>
        <p:nvGrpSpPr>
          <p:cNvPr id="21508" name="Group 209"/>
          <p:cNvGrpSpPr>
            <a:grpSpLocks/>
          </p:cNvGrpSpPr>
          <p:nvPr/>
        </p:nvGrpSpPr>
        <p:grpSpPr bwMode="auto">
          <a:xfrm>
            <a:off x="6319838" y="2332038"/>
            <a:ext cx="2355850" cy="2136775"/>
            <a:chOff x="4084" y="1054"/>
            <a:chExt cx="1484" cy="1346"/>
          </a:xfrm>
        </p:grpSpPr>
        <p:grpSp>
          <p:nvGrpSpPr>
            <p:cNvPr id="21563" name="Group 199"/>
            <p:cNvGrpSpPr>
              <a:grpSpLocks/>
            </p:cNvGrpSpPr>
            <p:nvPr/>
          </p:nvGrpSpPr>
          <p:grpSpPr bwMode="auto">
            <a:xfrm>
              <a:off x="4328" y="1153"/>
              <a:ext cx="717" cy="949"/>
              <a:chOff x="4608" y="576"/>
              <a:chExt cx="768" cy="1056"/>
            </a:xfrm>
          </p:grpSpPr>
          <p:sp>
            <p:nvSpPr>
              <p:cNvPr id="21567" name="Line 200"/>
              <p:cNvSpPr>
                <a:spLocks noChangeShapeType="1"/>
              </p:cNvSpPr>
              <p:nvPr/>
            </p:nvSpPr>
            <p:spPr bwMode="auto">
              <a:xfrm>
                <a:off x="4608" y="912"/>
                <a:ext cx="768" cy="0"/>
              </a:xfrm>
              <a:prstGeom prst="line">
                <a:avLst/>
              </a:prstGeom>
              <a:noFill/>
              <a:ln w="15875">
                <a:solidFill>
                  <a:schemeClr val="tx1"/>
                </a:solidFill>
                <a:round/>
                <a:headEnd/>
                <a:tailEnd type="none" w="lg" len="lg"/>
              </a:ln>
            </p:spPr>
            <p:txBody>
              <a:bodyPr anchor="ctr">
                <a:spAutoFit/>
              </a:bodyPr>
              <a:lstStyle/>
              <a:p>
                <a:endParaRPr lang="en-US"/>
              </a:p>
            </p:txBody>
          </p:sp>
          <p:sp>
            <p:nvSpPr>
              <p:cNvPr id="21568" name="Line 201"/>
              <p:cNvSpPr>
                <a:spLocks noChangeShapeType="1"/>
              </p:cNvSpPr>
              <p:nvPr/>
            </p:nvSpPr>
            <p:spPr bwMode="auto">
              <a:xfrm flipV="1">
                <a:off x="4608" y="576"/>
                <a:ext cx="624" cy="336"/>
              </a:xfrm>
              <a:prstGeom prst="line">
                <a:avLst/>
              </a:prstGeom>
              <a:noFill/>
              <a:ln w="15875">
                <a:solidFill>
                  <a:schemeClr val="tx1"/>
                </a:solidFill>
                <a:round/>
                <a:headEnd/>
                <a:tailEnd type="stealth" w="lg" len="lg"/>
              </a:ln>
            </p:spPr>
            <p:txBody>
              <a:bodyPr anchor="ctr">
                <a:spAutoFit/>
              </a:bodyPr>
              <a:lstStyle/>
              <a:p>
                <a:endParaRPr lang="en-US"/>
              </a:p>
            </p:txBody>
          </p:sp>
          <p:sp>
            <p:nvSpPr>
              <p:cNvPr id="21569" name="Line 202"/>
              <p:cNvSpPr>
                <a:spLocks noChangeShapeType="1"/>
              </p:cNvSpPr>
              <p:nvPr/>
            </p:nvSpPr>
            <p:spPr bwMode="auto">
              <a:xfrm>
                <a:off x="4608" y="912"/>
                <a:ext cx="0" cy="720"/>
              </a:xfrm>
              <a:prstGeom prst="line">
                <a:avLst/>
              </a:prstGeom>
              <a:noFill/>
              <a:ln w="15875">
                <a:solidFill>
                  <a:schemeClr val="tx1"/>
                </a:solidFill>
                <a:round/>
                <a:headEnd/>
                <a:tailEnd type="stealth" w="lg" len="lg"/>
              </a:ln>
            </p:spPr>
            <p:txBody>
              <a:bodyPr anchor="ctr">
                <a:spAutoFit/>
              </a:bodyPr>
              <a:lstStyle/>
              <a:p>
                <a:endParaRPr lang="en-US"/>
              </a:p>
            </p:txBody>
          </p:sp>
        </p:grpSp>
        <p:sp>
          <p:nvSpPr>
            <p:cNvPr id="21564" name="Text Box 203"/>
            <p:cNvSpPr txBox="1">
              <a:spLocks noChangeArrowheads="1"/>
            </p:cNvSpPr>
            <p:nvPr/>
          </p:nvSpPr>
          <p:spPr bwMode="auto">
            <a:xfrm>
              <a:off x="4616" y="1489"/>
              <a:ext cx="952" cy="231"/>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 (zero)</a:t>
              </a:r>
            </a:p>
          </p:txBody>
        </p:sp>
        <p:sp>
          <p:nvSpPr>
            <p:cNvPr id="21565" name="Text Box 204"/>
            <p:cNvSpPr txBox="1">
              <a:spLocks noChangeArrowheads="1"/>
            </p:cNvSpPr>
            <p:nvPr/>
          </p:nvSpPr>
          <p:spPr bwMode="auto">
            <a:xfrm>
              <a:off x="4941" y="1054"/>
              <a:ext cx="383" cy="231"/>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- 30</a:t>
              </a:r>
            </a:p>
          </p:txBody>
        </p:sp>
        <p:sp>
          <p:nvSpPr>
            <p:cNvPr id="21566" name="Text Box 205"/>
            <p:cNvSpPr txBox="1">
              <a:spLocks noChangeArrowheads="1"/>
            </p:cNvSpPr>
            <p:nvPr/>
          </p:nvSpPr>
          <p:spPr bwMode="auto">
            <a:xfrm>
              <a:off x="4084" y="2169"/>
              <a:ext cx="479" cy="231"/>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+ 90</a:t>
              </a:r>
            </a:p>
          </p:txBody>
        </p:sp>
      </p:grpSp>
      <p:sp>
        <p:nvSpPr>
          <p:cNvPr id="21509" name="Text Box 206"/>
          <p:cNvSpPr txBox="1">
            <a:spLocks noChangeArrowheads="1"/>
          </p:cNvSpPr>
          <p:nvPr/>
        </p:nvSpPr>
        <p:spPr bwMode="auto">
          <a:xfrm>
            <a:off x="6308725" y="1189038"/>
            <a:ext cx="2378075" cy="960437"/>
          </a:xfrm>
          <a:prstGeom prst="rect">
            <a:avLst/>
          </a:prstGeom>
          <a:solidFill>
            <a:schemeClr val="bg1"/>
          </a:solidFill>
          <a:ln w="15875" algn="ctr">
            <a:solidFill>
              <a:srgbClr val="000000"/>
            </a:solidFill>
            <a:miter lim="800000"/>
            <a:headEnd/>
            <a:tailEnd type="none" w="lg" len="lg"/>
          </a:ln>
        </p:spPr>
        <p:txBody>
          <a:bodyPr anchor="ctr">
            <a:spAutoFit/>
          </a:bodyPr>
          <a:lstStyle/>
          <a:p>
            <a:pPr algn="just" eaLnBrk="0" hangingPunct="0">
              <a:lnSpc>
                <a:spcPct val="110000"/>
              </a:lnSpc>
            </a:pPr>
            <a:r>
              <a:rPr lang="en-US" sz="1700">
                <a:latin typeface="Arial" charset="0"/>
              </a:rPr>
              <a:t>Normal range for the mean electrical axis is – 30 to + 90 degrees.</a:t>
            </a:r>
          </a:p>
        </p:txBody>
      </p:sp>
      <p:sp>
        <p:nvSpPr>
          <p:cNvPr id="21510" name="Rectangle 2"/>
          <p:cNvSpPr>
            <a:spLocks noGrp="1" noChangeArrowheads="1"/>
          </p:cNvSpPr>
          <p:nvPr>
            <p:ph type="title"/>
          </p:nvPr>
        </p:nvSpPr>
        <p:spPr>
          <a:xfrm>
            <a:off x="228600" y="139700"/>
            <a:ext cx="5410200" cy="711200"/>
          </a:xfrm>
          <a:solidFill>
            <a:schemeClr val="bg1"/>
          </a:solidFill>
          <a:ln cap="flat" algn="ctr"/>
        </p:spPr>
        <p:txBody>
          <a:bodyPr>
            <a:spAutoFit/>
          </a:bodyPr>
          <a:lstStyle/>
          <a:p>
            <a:pPr eaLnBrk="1" hangingPunct="1">
              <a:lnSpc>
                <a:spcPct val="110000"/>
              </a:lnSpc>
            </a:pPr>
            <a:r>
              <a:rPr lang="en-US" sz="1800" smtClean="0"/>
              <a:t>Size &amp; polarity of the potentials are related to the path of depolarization or repolarization </a:t>
            </a:r>
          </a:p>
        </p:txBody>
      </p:sp>
      <p:grpSp>
        <p:nvGrpSpPr>
          <p:cNvPr id="66" name="Group 65"/>
          <p:cNvGrpSpPr/>
          <p:nvPr/>
        </p:nvGrpSpPr>
        <p:grpSpPr>
          <a:xfrm>
            <a:off x="685800" y="1066800"/>
            <a:ext cx="5211763" cy="4100513"/>
            <a:chOff x="685800" y="1066800"/>
            <a:chExt cx="5211763" cy="4100513"/>
          </a:xfrm>
        </p:grpSpPr>
        <p:sp>
          <p:nvSpPr>
            <p:cNvPr id="21506" name="AutoShape 176"/>
            <p:cNvSpPr>
              <a:spLocks noChangeArrowheads="1"/>
            </p:cNvSpPr>
            <p:nvPr/>
          </p:nvSpPr>
          <p:spPr bwMode="auto">
            <a:xfrm flipV="1">
              <a:off x="1752600" y="1600200"/>
              <a:ext cx="3276600" cy="3048000"/>
            </a:xfrm>
            <a:prstGeom prst="triangle">
              <a:avLst>
                <a:gd name="adj" fmla="val 50000"/>
              </a:avLst>
            </a:prstGeom>
            <a:solidFill>
              <a:schemeClr val="bg1"/>
            </a:solidFill>
            <a:ln w="15875">
              <a:solidFill>
                <a:schemeClr val="tx1"/>
              </a:solidFill>
              <a:miter lim="800000"/>
              <a:headEnd/>
              <a:tailEnd/>
            </a:ln>
          </p:spPr>
          <p:txBody>
            <a:bodyPr wrap="none" anchor="ctr"/>
            <a:lstStyle/>
            <a:p>
              <a:endParaRPr lang="en-US"/>
            </a:p>
          </p:txBody>
        </p:sp>
        <p:grpSp>
          <p:nvGrpSpPr>
            <p:cNvPr id="21511" name="Group 14"/>
            <p:cNvGrpSpPr>
              <a:grpSpLocks/>
            </p:cNvGrpSpPr>
            <p:nvPr/>
          </p:nvGrpSpPr>
          <p:grpSpPr bwMode="auto">
            <a:xfrm rot="21433690">
              <a:off x="2944813" y="2101850"/>
              <a:ext cx="895350" cy="873125"/>
              <a:chOff x="768" y="1776"/>
              <a:chExt cx="912" cy="793"/>
            </a:xfrm>
          </p:grpSpPr>
          <p:sp>
            <p:nvSpPr>
              <p:cNvPr id="21558" name="Freeform 6"/>
              <p:cNvSpPr>
                <a:spLocks/>
              </p:cNvSpPr>
              <p:nvPr/>
            </p:nvSpPr>
            <p:spPr bwMode="auto">
              <a:xfrm>
                <a:off x="768" y="1776"/>
                <a:ext cx="912" cy="793"/>
              </a:xfrm>
              <a:custGeom>
                <a:avLst/>
                <a:gdLst>
                  <a:gd name="T0" fmla="*/ 92 w 912"/>
                  <a:gd name="T1" fmla="*/ 236 h 793"/>
                  <a:gd name="T2" fmla="*/ 36 w 912"/>
                  <a:gd name="T3" fmla="*/ 309 h 793"/>
                  <a:gd name="T4" fmla="*/ 5 w 912"/>
                  <a:gd name="T5" fmla="*/ 380 h 793"/>
                  <a:gd name="T6" fmla="*/ 5 w 912"/>
                  <a:gd name="T7" fmla="*/ 421 h 793"/>
                  <a:gd name="T8" fmla="*/ 0 w 912"/>
                  <a:gd name="T9" fmla="*/ 484 h 793"/>
                  <a:gd name="T10" fmla="*/ 50 w 912"/>
                  <a:gd name="T11" fmla="*/ 645 h 793"/>
                  <a:gd name="T12" fmla="*/ 106 w 912"/>
                  <a:gd name="T13" fmla="*/ 662 h 793"/>
                  <a:gd name="T14" fmla="*/ 230 w 912"/>
                  <a:gd name="T15" fmla="*/ 713 h 793"/>
                  <a:gd name="T16" fmla="*/ 572 w 912"/>
                  <a:gd name="T17" fmla="*/ 776 h 793"/>
                  <a:gd name="T18" fmla="*/ 674 w 912"/>
                  <a:gd name="T19" fmla="*/ 780 h 793"/>
                  <a:gd name="T20" fmla="*/ 871 w 912"/>
                  <a:gd name="T21" fmla="*/ 781 h 793"/>
                  <a:gd name="T22" fmla="*/ 912 w 912"/>
                  <a:gd name="T23" fmla="*/ 699 h 793"/>
                  <a:gd name="T24" fmla="*/ 692 w 912"/>
                  <a:gd name="T25" fmla="*/ 98 h 793"/>
                  <a:gd name="T26" fmla="*/ 589 w 912"/>
                  <a:gd name="T27" fmla="*/ 11 h 793"/>
                  <a:gd name="T28" fmla="*/ 518 w 912"/>
                  <a:gd name="T29" fmla="*/ 1 h 793"/>
                  <a:gd name="T30" fmla="*/ 444 w 912"/>
                  <a:gd name="T31" fmla="*/ 6 h 793"/>
                  <a:gd name="T32" fmla="*/ 245 w 912"/>
                  <a:gd name="T33" fmla="*/ 65 h 793"/>
                  <a:gd name="T34" fmla="*/ 145 w 912"/>
                  <a:gd name="T35" fmla="*/ 161 h 793"/>
                  <a:gd name="T36" fmla="*/ 92 w 912"/>
                  <a:gd name="T37" fmla="*/ 236 h 7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2"/>
                  <a:gd name="T58" fmla="*/ 0 h 793"/>
                  <a:gd name="T59" fmla="*/ 912 w 912"/>
                  <a:gd name="T60" fmla="*/ 793 h 7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2" h="793">
                    <a:moveTo>
                      <a:pt x="92" y="236"/>
                    </a:moveTo>
                    <a:cubicBezTo>
                      <a:pt x="33" y="298"/>
                      <a:pt x="78" y="223"/>
                      <a:pt x="36" y="309"/>
                    </a:cubicBezTo>
                    <a:cubicBezTo>
                      <a:pt x="22" y="337"/>
                      <a:pt x="21" y="354"/>
                      <a:pt x="5" y="380"/>
                    </a:cubicBezTo>
                    <a:cubicBezTo>
                      <a:pt x="5" y="394"/>
                      <a:pt x="6" y="407"/>
                      <a:pt x="5" y="421"/>
                    </a:cubicBezTo>
                    <a:cubicBezTo>
                      <a:pt x="4" y="441"/>
                      <a:pt x="0" y="484"/>
                      <a:pt x="0" y="484"/>
                    </a:cubicBezTo>
                    <a:cubicBezTo>
                      <a:pt x="16" y="537"/>
                      <a:pt x="21" y="597"/>
                      <a:pt x="50" y="645"/>
                    </a:cubicBezTo>
                    <a:cubicBezTo>
                      <a:pt x="60" y="662"/>
                      <a:pt x="87" y="656"/>
                      <a:pt x="106" y="662"/>
                    </a:cubicBezTo>
                    <a:cubicBezTo>
                      <a:pt x="148" y="679"/>
                      <a:pt x="189" y="695"/>
                      <a:pt x="230" y="713"/>
                    </a:cubicBezTo>
                    <a:cubicBezTo>
                      <a:pt x="338" y="759"/>
                      <a:pt x="457" y="772"/>
                      <a:pt x="572" y="776"/>
                    </a:cubicBezTo>
                    <a:cubicBezTo>
                      <a:pt x="611" y="778"/>
                      <a:pt x="637" y="772"/>
                      <a:pt x="674" y="780"/>
                    </a:cubicBezTo>
                    <a:cubicBezTo>
                      <a:pt x="732" y="793"/>
                      <a:pt x="814" y="787"/>
                      <a:pt x="871" y="781"/>
                    </a:cubicBezTo>
                    <a:cubicBezTo>
                      <a:pt x="906" y="758"/>
                      <a:pt x="908" y="740"/>
                      <a:pt x="912" y="699"/>
                    </a:cubicBezTo>
                    <a:cubicBezTo>
                      <a:pt x="874" y="510"/>
                      <a:pt x="849" y="240"/>
                      <a:pt x="692" y="98"/>
                    </a:cubicBezTo>
                    <a:cubicBezTo>
                      <a:pt x="666" y="41"/>
                      <a:pt x="655" y="13"/>
                      <a:pt x="589" y="11"/>
                    </a:cubicBezTo>
                    <a:cubicBezTo>
                      <a:pt x="562" y="10"/>
                      <a:pt x="545" y="3"/>
                      <a:pt x="518" y="1"/>
                    </a:cubicBezTo>
                    <a:cubicBezTo>
                      <a:pt x="497" y="0"/>
                      <a:pt x="444" y="6"/>
                      <a:pt x="444" y="6"/>
                    </a:cubicBezTo>
                    <a:cubicBezTo>
                      <a:pt x="378" y="26"/>
                      <a:pt x="308" y="37"/>
                      <a:pt x="245" y="65"/>
                    </a:cubicBezTo>
                    <a:cubicBezTo>
                      <a:pt x="211" y="80"/>
                      <a:pt x="181" y="139"/>
                      <a:pt x="145" y="161"/>
                    </a:cubicBezTo>
                    <a:cubicBezTo>
                      <a:pt x="109" y="202"/>
                      <a:pt x="127" y="178"/>
                      <a:pt x="92" y="236"/>
                    </a:cubicBezTo>
                    <a:close/>
                  </a:path>
                </a:pathLst>
              </a:custGeom>
              <a:solidFill>
                <a:srgbClr val="FF6600"/>
              </a:solidFill>
              <a:ln w="15875" cap="flat" cmpd="sng">
                <a:solidFill>
                  <a:schemeClr val="tx1"/>
                </a:solidFill>
                <a:prstDash val="solid"/>
                <a:round/>
                <a:headEnd/>
                <a:tailEnd/>
              </a:ln>
            </p:spPr>
            <p:txBody>
              <a:bodyPr anchor="ctr"/>
              <a:lstStyle/>
              <a:p>
                <a:endParaRPr lang="en-US"/>
              </a:p>
            </p:txBody>
          </p:sp>
          <p:sp>
            <p:nvSpPr>
              <p:cNvPr id="21559" name="Freeform 7"/>
              <p:cNvSpPr>
                <a:spLocks/>
              </p:cNvSpPr>
              <p:nvPr/>
            </p:nvSpPr>
            <p:spPr bwMode="auto">
              <a:xfrm>
                <a:off x="1152" y="1920"/>
                <a:ext cx="387" cy="433"/>
              </a:xfrm>
              <a:custGeom>
                <a:avLst/>
                <a:gdLst>
                  <a:gd name="T0" fmla="*/ 123 w 387"/>
                  <a:gd name="T1" fmla="*/ 4 h 433"/>
                  <a:gd name="T2" fmla="*/ 83 w 387"/>
                  <a:gd name="T3" fmla="*/ 44 h 433"/>
                  <a:gd name="T4" fmla="*/ 58 w 387"/>
                  <a:gd name="T5" fmla="*/ 72 h 433"/>
                  <a:gd name="T6" fmla="*/ 13 w 387"/>
                  <a:gd name="T7" fmla="*/ 116 h 433"/>
                  <a:gd name="T8" fmla="*/ 1 w 387"/>
                  <a:gd name="T9" fmla="*/ 160 h 433"/>
                  <a:gd name="T10" fmla="*/ 5 w 387"/>
                  <a:gd name="T11" fmla="*/ 218 h 433"/>
                  <a:gd name="T12" fmla="*/ 109 w 387"/>
                  <a:gd name="T13" fmla="*/ 303 h 433"/>
                  <a:gd name="T14" fmla="*/ 188 w 387"/>
                  <a:gd name="T15" fmla="*/ 355 h 433"/>
                  <a:gd name="T16" fmla="*/ 235 w 387"/>
                  <a:gd name="T17" fmla="*/ 388 h 433"/>
                  <a:gd name="T18" fmla="*/ 322 w 387"/>
                  <a:gd name="T19" fmla="*/ 429 h 433"/>
                  <a:gd name="T20" fmla="*/ 367 w 387"/>
                  <a:gd name="T21" fmla="*/ 432 h 433"/>
                  <a:gd name="T22" fmla="*/ 384 w 387"/>
                  <a:gd name="T23" fmla="*/ 391 h 433"/>
                  <a:gd name="T24" fmla="*/ 359 w 387"/>
                  <a:gd name="T25" fmla="*/ 296 h 433"/>
                  <a:gd name="T26" fmla="*/ 333 w 387"/>
                  <a:gd name="T27" fmla="*/ 235 h 433"/>
                  <a:gd name="T28" fmla="*/ 301 w 387"/>
                  <a:gd name="T29" fmla="*/ 167 h 433"/>
                  <a:gd name="T30" fmla="*/ 214 w 387"/>
                  <a:gd name="T31" fmla="*/ 49 h 433"/>
                  <a:gd name="T32" fmla="*/ 153 w 387"/>
                  <a:gd name="T33" fmla="*/ 0 h 433"/>
                  <a:gd name="T34" fmla="*/ 123 w 387"/>
                  <a:gd name="T35" fmla="*/ 4 h 4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7"/>
                  <a:gd name="T55" fmla="*/ 0 h 433"/>
                  <a:gd name="T56" fmla="*/ 387 w 387"/>
                  <a:gd name="T57" fmla="*/ 433 h 4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7" h="433">
                    <a:moveTo>
                      <a:pt x="123" y="4"/>
                    </a:moveTo>
                    <a:cubicBezTo>
                      <a:pt x="111" y="22"/>
                      <a:pt x="98" y="30"/>
                      <a:pt x="83" y="44"/>
                    </a:cubicBezTo>
                    <a:cubicBezTo>
                      <a:pt x="73" y="54"/>
                      <a:pt x="69" y="62"/>
                      <a:pt x="58" y="72"/>
                    </a:cubicBezTo>
                    <a:cubicBezTo>
                      <a:pt x="43" y="84"/>
                      <a:pt x="28" y="102"/>
                      <a:pt x="13" y="116"/>
                    </a:cubicBezTo>
                    <a:cubicBezTo>
                      <a:pt x="10" y="130"/>
                      <a:pt x="5" y="145"/>
                      <a:pt x="1" y="160"/>
                    </a:cubicBezTo>
                    <a:cubicBezTo>
                      <a:pt x="2" y="180"/>
                      <a:pt x="0" y="199"/>
                      <a:pt x="5" y="218"/>
                    </a:cubicBezTo>
                    <a:cubicBezTo>
                      <a:pt x="10" y="236"/>
                      <a:pt x="87" y="297"/>
                      <a:pt x="109" y="303"/>
                    </a:cubicBezTo>
                    <a:cubicBezTo>
                      <a:pt x="134" y="328"/>
                      <a:pt x="154" y="343"/>
                      <a:pt x="188" y="355"/>
                    </a:cubicBezTo>
                    <a:cubicBezTo>
                      <a:pt x="207" y="369"/>
                      <a:pt x="213" y="376"/>
                      <a:pt x="235" y="388"/>
                    </a:cubicBezTo>
                    <a:cubicBezTo>
                      <a:pt x="257" y="400"/>
                      <a:pt x="300" y="422"/>
                      <a:pt x="322" y="429"/>
                    </a:cubicBezTo>
                    <a:cubicBezTo>
                      <a:pt x="338" y="433"/>
                      <a:pt x="367" y="432"/>
                      <a:pt x="367" y="432"/>
                    </a:cubicBezTo>
                    <a:cubicBezTo>
                      <a:pt x="372" y="417"/>
                      <a:pt x="380" y="406"/>
                      <a:pt x="384" y="391"/>
                    </a:cubicBezTo>
                    <a:cubicBezTo>
                      <a:pt x="382" y="352"/>
                      <a:pt x="387" y="325"/>
                      <a:pt x="359" y="296"/>
                    </a:cubicBezTo>
                    <a:cubicBezTo>
                      <a:pt x="353" y="274"/>
                      <a:pt x="349" y="251"/>
                      <a:pt x="333" y="235"/>
                    </a:cubicBezTo>
                    <a:cubicBezTo>
                      <a:pt x="326" y="210"/>
                      <a:pt x="318" y="186"/>
                      <a:pt x="301" y="167"/>
                    </a:cubicBezTo>
                    <a:cubicBezTo>
                      <a:pt x="293" y="120"/>
                      <a:pt x="250" y="79"/>
                      <a:pt x="214" y="49"/>
                    </a:cubicBezTo>
                    <a:cubicBezTo>
                      <a:pt x="195" y="33"/>
                      <a:pt x="165" y="22"/>
                      <a:pt x="153" y="0"/>
                    </a:cubicBezTo>
                    <a:lnTo>
                      <a:pt x="123" y="4"/>
                    </a:lnTo>
                    <a:close/>
                  </a:path>
                </a:pathLst>
              </a:custGeom>
              <a:solidFill>
                <a:schemeClr val="bg1"/>
              </a:solidFill>
              <a:ln w="15875" cap="flat" cmpd="sng">
                <a:solidFill>
                  <a:schemeClr val="tx1"/>
                </a:solidFill>
                <a:prstDash val="solid"/>
                <a:round/>
                <a:headEnd/>
                <a:tailEnd/>
              </a:ln>
            </p:spPr>
            <p:txBody>
              <a:bodyPr anchor="ctr"/>
              <a:lstStyle/>
              <a:p>
                <a:endParaRPr lang="en-US"/>
              </a:p>
            </p:txBody>
          </p:sp>
          <p:sp>
            <p:nvSpPr>
              <p:cNvPr id="21560" name="Freeform 8"/>
              <p:cNvSpPr>
                <a:spLocks/>
              </p:cNvSpPr>
              <p:nvPr/>
            </p:nvSpPr>
            <p:spPr bwMode="auto">
              <a:xfrm>
                <a:off x="1001" y="2176"/>
                <a:ext cx="425" cy="357"/>
              </a:xfrm>
              <a:custGeom>
                <a:avLst/>
                <a:gdLst>
                  <a:gd name="T0" fmla="*/ 80 w 425"/>
                  <a:gd name="T1" fmla="*/ 11 h 357"/>
                  <a:gd name="T2" fmla="*/ 51 w 425"/>
                  <a:gd name="T3" fmla="*/ 60 h 357"/>
                  <a:gd name="T4" fmla="*/ 34 w 425"/>
                  <a:gd name="T5" fmla="*/ 93 h 357"/>
                  <a:gd name="T6" fmla="*/ 1 w 425"/>
                  <a:gd name="T7" fmla="*/ 147 h 357"/>
                  <a:gd name="T8" fmla="*/ 0 w 425"/>
                  <a:gd name="T9" fmla="*/ 192 h 357"/>
                  <a:gd name="T10" fmla="*/ 18 w 425"/>
                  <a:gd name="T11" fmla="*/ 247 h 357"/>
                  <a:gd name="T12" fmla="*/ 139 w 425"/>
                  <a:gd name="T13" fmla="*/ 305 h 357"/>
                  <a:gd name="T14" fmla="*/ 175 w 425"/>
                  <a:gd name="T15" fmla="*/ 320 h 357"/>
                  <a:gd name="T16" fmla="*/ 240 w 425"/>
                  <a:gd name="T17" fmla="*/ 338 h 357"/>
                  <a:gd name="T18" fmla="*/ 272 w 425"/>
                  <a:gd name="T19" fmla="*/ 347 h 357"/>
                  <a:gd name="T20" fmla="*/ 305 w 425"/>
                  <a:gd name="T21" fmla="*/ 349 h 357"/>
                  <a:gd name="T22" fmla="*/ 347 w 425"/>
                  <a:gd name="T23" fmla="*/ 354 h 357"/>
                  <a:gd name="T24" fmla="*/ 377 w 425"/>
                  <a:gd name="T25" fmla="*/ 356 h 357"/>
                  <a:gd name="T26" fmla="*/ 410 w 425"/>
                  <a:gd name="T27" fmla="*/ 349 h 357"/>
                  <a:gd name="T28" fmla="*/ 425 w 425"/>
                  <a:gd name="T29" fmla="*/ 307 h 357"/>
                  <a:gd name="T30" fmla="*/ 388 w 425"/>
                  <a:gd name="T31" fmla="*/ 224 h 357"/>
                  <a:gd name="T32" fmla="*/ 350 w 425"/>
                  <a:gd name="T33" fmla="*/ 186 h 357"/>
                  <a:gd name="T34" fmla="*/ 289 w 425"/>
                  <a:gd name="T35" fmla="*/ 129 h 357"/>
                  <a:gd name="T36" fmla="*/ 216 w 425"/>
                  <a:gd name="T37" fmla="*/ 74 h 357"/>
                  <a:gd name="T38" fmla="*/ 165 w 425"/>
                  <a:gd name="T39" fmla="*/ 41 h 357"/>
                  <a:gd name="T40" fmla="*/ 108 w 425"/>
                  <a:gd name="T41" fmla="*/ 0 h 357"/>
                  <a:gd name="T42" fmla="*/ 80 w 425"/>
                  <a:gd name="T43" fmla="*/ 11 h 3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5"/>
                  <a:gd name="T67" fmla="*/ 0 h 357"/>
                  <a:gd name="T68" fmla="*/ 425 w 425"/>
                  <a:gd name="T69" fmla="*/ 357 h 3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5" h="357">
                    <a:moveTo>
                      <a:pt x="80" y="11"/>
                    </a:moveTo>
                    <a:cubicBezTo>
                      <a:pt x="73" y="32"/>
                      <a:pt x="62" y="42"/>
                      <a:pt x="51" y="60"/>
                    </a:cubicBezTo>
                    <a:cubicBezTo>
                      <a:pt x="44" y="72"/>
                      <a:pt x="42" y="81"/>
                      <a:pt x="34" y="93"/>
                    </a:cubicBezTo>
                    <a:cubicBezTo>
                      <a:pt x="22" y="108"/>
                      <a:pt x="12" y="129"/>
                      <a:pt x="1" y="147"/>
                    </a:cubicBezTo>
                    <a:cubicBezTo>
                      <a:pt x="1" y="161"/>
                      <a:pt x="0" y="177"/>
                      <a:pt x="0" y="192"/>
                    </a:cubicBezTo>
                    <a:cubicBezTo>
                      <a:pt x="6" y="211"/>
                      <a:pt x="8" y="230"/>
                      <a:pt x="18" y="247"/>
                    </a:cubicBezTo>
                    <a:cubicBezTo>
                      <a:pt x="27" y="264"/>
                      <a:pt x="116" y="304"/>
                      <a:pt x="139" y="305"/>
                    </a:cubicBezTo>
                    <a:cubicBezTo>
                      <a:pt x="175" y="320"/>
                      <a:pt x="158" y="315"/>
                      <a:pt x="175" y="320"/>
                    </a:cubicBezTo>
                    <a:cubicBezTo>
                      <a:pt x="192" y="325"/>
                      <a:pt x="224" y="334"/>
                      <a:pt x="240" y="338"/>
                    </a:cubicBezTo>
                    <a:cubicBezTo>
                      <a:pt x="266" y="346"/>
                      <a:pt x="261" y="344"/>
                      <a:pt x="272" y="347"/>
                    </a:cubicBezTo>
                    <a:cubicBezTo>
                      <a:pt x="283" y="349"/>
                      <a:pt x="293" y="348"/>
                      <a:pt x="305" y="349"/>
                    </a:cubicBezTo>
                    <a:cubicBezTo>
                      <a:pt x="317" y="350"/>
                      <a:pt x="335" y="353"/>
                      <a:pt x="347" y="354"/>
                    </a:cubicBezTo>
                    <a:cubicBezTo>
                      <a:pt x="359" y="355"/>
                      <a:pt x="367" y="357"/>
                      <a:pt x="377" y="356"/>
                    </a:cubicBezTo>
                    <a:cubicBezTo>
                      <a:pt x="394" y="356"/>
                      <a:pt x="410" y="349"/>
                      <a:pt x="410" y="349"/>
                    </a:cubicBezTo>
                    <a:cubicBezTo>
                      <a:pt x="417" y="331"/>
                      <a:pt x="425" y="323"/>
                      <a:pt x="425" y="307"/>
                    </a:cubicBezTo>
                    <a:cubicBezTo>
                      <a:pt x="414" y="270"/>
                      <a:pt x="422" y="245"/>
                      <a:pt x="388" y="224"/>
                    </a:cubicBezTo>
                    <a:cubicBezTo>
                      <a:pt x="377" y="204"/>
                      <a:pt x="369" y="198"/>
                      <a:pt x="350" y="186"/>
                    </a:cubicBezTo>
                    <a:cubicBezTo>
                      <a:pt x="337" y="164"/>
                      <a:pt x="310" y="143"/>
                      <a:pt x="289" y="129"/>
                    </a:cubicBezTo>
                    <a:cubicBezTo>
                      <a:pt x="269" y="108"/>
                      <a:pt x="234" y="90"/>
                      <a:pt x="216" y="74"/>
                    </a:cubicBezTo>
                    <a:cubicBezTo>
                      <a:pt x="195" y="59"/>
                      <a:pt x="183" y="53"/>
                      <a:pt x="165" y="41"/>
                    </a:cubicBezTo>
                    <a:cubicBezTo>
                      <a:pt x="143" y="30"/>
                      <a:pt x="125" y="18"/>
                      <a:pt x="108" y="0"/>
                    </a:cubicBezTo>
                    <a:lnTo>
                      <a:pt x="80" y="11"/>
                    </a:ln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1561" name="Freeform 9"/>
              <p:cNvSpPr>
                <a:spLocks/>
              </p:cNvSpPr>
              <p:nvPr/>
            </p:nvSpPr>
            <p:spPr bwMode="auto">
              <a:xfrm>
                <a:off x="811" y="2064"/>
                <a:ext cx="236" cy="258"/>
              </a:xfrm>
              <a:custGeom>
                <a:avLst/>
                <a:gdLst>
                  <a:gd name="T0" fmla="*/ 62 w 236"/>
                  <a:gd name="T1" fmla="*/ 19 h 258"/>
                  <a:gd name="T2" fmla="*/ 31 w 236"/>
                  <a:gd name="T3" fmla="*/ 55 h 258"/>
                  <a:gd name="T4" fmla="*/ 22 w 236"/>
                  <a:gd name="T5" fmla="*/ 108 h 258"/>
                  <a:gd name="T6" fmla="*/ 60 w 236"/>
                  <a:gd name="T7" fmla="*/ 211 h 258"/>
                  <a:gd name="T8" fmla="*/ 104 w 236"/>
                  <a:gd name="T9" fmla="*/ 238 h 258"/>
                  <a:gd name="T10" fmla="*/ 133 w 236"/>
                  <a:gd name="T11" fmla="*/ 258 h 258"/>
                  <a:gd name="T12" fmla="*/ 154 w 236"/>
                  <a:gd name="T13" fmla="*/ 251 h 258"/>
                  <a:gd name="T14" fmla="*/ 174 w 236"/>
                  <a:gd name="T15" fmla="*/ 233 h 258"/>
                  <a:gd name="T16" fmla="*/ 185 w 236"/>
                  <a:gd name="T17" fmla="*/ 222 h 258"/>
                  <a:gd name="T18" fmla="*/ 211 w 236"/>
                  <a:gd name="T19" fmla="*/ 169 h 258"/>
                  <a:gd name="T20" fmla="*/ 223 w 236"/>
                  <a:gd name="T21" fmla="*/ 146 h 258"/>
                  <a:gd name="T22" fmla="*/ 236 w 236"/>
                  <a:gd name="T23" fmla="*/ 110 h 258"/>
                  <a:gd name="T24" fmla="*/ 194 w 236"/>
                  <a:gd name="T25" fmla="*/ 37 h 258"/>
                  <a:gd name="T26" fmla="*/ 156 w 236"/>
                  <a:gd name="T27" fmla="*/ 14 h 258"/>
                  <a:gd name="T28" fmla="*/ 106 w 236"/>
                  <a:gd name="T29" fmla="*/ 3 h 258"/>
                  <a:gd name="T30" fmla="*/ 62 w 236"/>
                  <a:gd name="T31" fmla="*/ 19 h 2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36"/>
                  <a:gd name="T49" fmla="*/ 0 h 258"/>
                  <a:gd name="T50" fmla="*/ 236 w 236"/>
                  <a:gd name="T51" fmla="*/ 258 h 2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36" h="258">
                    <a:moveTo>
                      <a:pt x="62" y="19"/>
                    </a:moveTo>
                    <a:cubicBezTo>
                      <a:pt x="45" y="30"/>
                      <a:pt x="42" y="41"/>
                      <a:pt x="31" y="55"/>
                    </a:cubicBezTo>
                    <a:cubicBezTo>
                      <a:pt x="25" y="72"/>
                      <a:pt x="27" y="91"/>
                      <a:pt x="22" y="108"/>
                    </a:cubicBezTo>
                    <a:cubicBezTo>
                      <a:pt x="25" y="167"/>
                      <a:pt x="0" y="198"/>
                      <a:pt x="60" y="211"/>
                    </a:cubicBezTo>
                    <a:cubicBezTo>
                      <a:pt x="65" y="217"/>
                      <a:pt x="99" y="232"/>
                      <a:pt x="104" y="238"/>
                    </a:cubicBezTo>
                    <a:cubicBezTo>
                      <a:pt x="106" y="252"/>
                      <a:pt x="118" y="253"/>
                      <a:pt x="133" y="258"/>
                    </a:cubicBezTo>
                    <a:cubicBezTo>
                      <a:pt x="149" y="253"/>
                      <a:pt x="143" y="256"/>
                      <a:pt x="154" y="251"/>
                    </a:cubicBezTo>
                    <a:cubicBezTo>
                      <a:pt x="161" y="244"/>
                      <a:pt x="167" y="239"/>
                      <a:pt x="174" y="233"/>
                    </a:cubicBezTo>
                    <a:cubicBezTo>
                      <a:pt x="178" y="230"/>
                      <a:pt x="185" y="222"/>
                      <a:pt x="185" y="222"/>
                    </a:cubicBezTo>
                    <a:cubicBezTo>
                      <a:pt x="189" y="203"/>
                      <a:pt x="200" y="185"/>
                      <a:pt x="211" y="169"/>
                    </a:cubicBezTo>
                    <a:cubicBezTo>
                      <a:pt x="212" y="160"/>
                      <a:pt x="218" y="154"/>
                      <a:pt x="223" y="146"/>
                    </a:cubicBezTo>
                    <a:cubicBezTo>
                      <a:pt x="227" y="134"/>
                      <a:pt x="233" y="123"/>
                      <a:pt x="236" y="110"/>
                    </a:cubicBezTo>
                    <a:cubicBezTo>
                      <a:pt x="231" y="67"/>
                      <a:pt x="228" y="59"/>
                      <a:pt x="194" y="37"/>
                    </a:cubicBezTo>
                    <a:cubicBezTo>
                      <a:pt x="184" y="23"/>
                      <a:pt x="173" y="17"/>
                      <a:pt x="156" y="14"/>
                    </a:cubicBezTo>
                    <a:cubicBezTo>
                      <a:pt x="142" y="3"/>
                      <a:pt x="122" y="4"/>
                      <a:pt x="106" y="3"/>
                    </a:cubicBezTo>
                    <a:cubicBezTo>
                      <a:pt x="80" y="5"/>
                      <a:pt x="74" y="0"/>
                      <a:pt x="62" y="19"/>
                    </a:cubicBez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1562" name="Freeform 13"/>
              <p:cNvSpPr>
                <a:spLocks/>
              </p:cNvSpPr>
              <p:nvPr/>
            </p:nvSpPr>
            <p:spPr bwMode="auto">
              <a:xfrm>
                <a:off x="993" y="1831"/>
                <a:ext cx="253" cy="212"/>
              </a:xfrm>
              <a:custGeom>
                <a:avLst/>
                <a:gdLst>
                  <a:gd name="T0" fmla="*/ 193 w 253"/>
                  <a:gd name="T1" fmla="*/ 0 h 212"/>
                  <a:gd name="T2" fmla="*/ 141 w 253"/>
                  <a:gd name="T3" fmla="*/ 7 h 212"/>
                  <a:gd name="T4" fmla="*/ 83 w 253"/>
                  <a:gd name="T5" fmla="*/ 31 h 212"/>
                  <a:gd name="T6" fmla="*/ 59 w 253"/>
                  <a:gd name="T7" fmla="*/ 49 h 212"/>
                  <a:gd name="T8" fmla="*/ 32 w 253"/>
                  <a:gd name="T9" fmla="*/ 73 h 212"/>
                  <a:gd name="T10" fmla="*/ 14 w 253"/>
                  <a:gd name="T11" fmla="*/ 96 h 212"/>
                  <a:gd name="T12" fmla="*/ 5 w 253"/>
                  <a:gd name="T13" fmla="*/ 111 h 212"/>
                  <a:gd name="T14" fmla="*/ 43 w 253"/>
                  <a:gd name="T15" fmla="*/ 181 h 212"/>
                  <a:gd name="T16" fmla="*/ 70 w 253"/>
                  <a:gd name="T17" fmla="*/ 192 h 212"/>
                  <a:gd name="T18" fmla="*/ 96 w 253"/>
                  <a:gd name="T19" fmla="*/ 205 h 212"/>
                  <a:gd name="T20" fmla="*/ 123 w 253"/>
                  <a:gd name="T21" fmla="*/ 209 h 212"/>
                  <a:gd name="T22" fmla="*/ 154 w 253"/>
                  <a:gd name="T23" fmla="*/ 189 h 212"/>
                  <a:gd name="T24" fmla="*/ 201 w 253"/>
                  <a:gd name="T25" fmla="*/ 129 h 212"/>
                  <a:gd name="T26" fmla="*/ 226 w 253"/>
                  <a:gd name="T27" fmla="*/ 94 h 212"/>
                  <a:gd name="T28" fmla="*/ 242 w 253"/>
                  <a:gd name="T29" fmla="*/ 84 h 212"/>
                  <a:gd name="T30" fmla="*/ 253 w 253"/>
                  <a:gd name="T31" fmla="*/ 60 h 212"/>
                  <a:gd name="T32" fmla="*/ 226 w 253"/>
                  <a:gd name="T33" fmla="*/ 18 h 212"/>
                  <a:gd name="T34" fmla="*/ 193 w 253"/>
                  <a:gd name="T35" fmla="*/ 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3"/>
                  <a:gd name="T55" fmla="*/ 0 h 212"/>
                  <a:gd name="T56" fmla="*/ 253 w 253"/>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3" h="212">
                    <a:moveTo>
                      <a:pt x="193" y="0"/>
                    </a:moveTo>
                    <a:cubicBezTo>
                      <a:pt x="175" y="3"/>
                      <a:pt x="160" y="6"/>
                      <a:pt x="141" y="7"/>
                    </a:cubicBezTo>
                    <a:cubicBezTo>
                      <a:pt x="126" y="10"/>
                      <a:pt x="96" y="23"/>
                      <a:pt x="83" y="31"/>
                    </a:cubicBezTo>
                    <a:cubicBezTo>
                      <a:pt x="75" y="36"/>
                      <a:pt x="68" y="45"/>
                      <a:pt x="59" y="49"/>
                    </a:cubicBezTo>
                    <a:cubicBezTo>
                      <a:pt x="51" y="58"/>
                      <a:pt x="42" y="66"/>
                      <a:pt x="32" y="73"/>
                    </a:cubicBezTo>
                    <a:cubicBezTo>
                      <a:pt x="26" y="82"/>
                      <a:pt x="20" y="88"/>
                      <a:pt x="14" y="96"/>
                    </a:cubicBezTo>
                    <a:cubicBezTo>
                      <a:pt x="11" y="101"/>
                      <a:pt x="5" y="111"/>
                      <a:pt x="5" y="111"/>
                    </a:cubicBezTo>
                    <a:cubicBezTo>
                      <a:pt x="0" y="139"/>
                      <a:pt x="10" y="176"/>
                      <a:pt x="43" y="181"/>
                    </a:cubicBezTo>
                    <a:cubicBezTo>
                      <a:pt x="52" y="184"/>
                      <a:pt x="61" y="189"/>
                      <a:pt x="70" y="192"/>
                    </a:cubicBezTo>
                    <a:cubicBezTo>
                      <a:pt x="78" y="197"/>
                      <a:pt x="87" y="202"/>
                      <a:pt x="96" y="205"/>
                    </a:cubicBezTo>
                    <a:cubicBezTo>
                      <a:pt x="105" y="212"/>
                      <a:pt x="111" y="210"/>
                      <a:pt x="123" y="209"/>
                    </a:cubicBezTo>
                    <a:cubicBezTo>
                      <a:pt x="134" y="203"/>
                      <a:pt x="143" y="195"/>
                      <a:pt x="154" y="189"/>
                    </a:cubicBezTo>
                    <a:cubicBezTo>
                      <a:pt x="169" y="170"/>
                      <a:pt x="183" y="144"/>
                      <a:pt x="201" y="129"/>
                    </a:cubicBezTo>
                    <a:cubicBezTo>
                      <a:pt x="207" y="117"/>
                      <a:pt x="215" y="102"/>
                      <a:pt x="226" y="94"/>
                    </a:cubicBezTo>
                    <a:cubicBezTo>
                      <a:pt x="231" y="90"/>
                      <a:pt x="242" y="84"/>
                      <a:pt x="242" y="84"/>
                    </a:cubicBezTo>
                    <a:cubicBezTo>
                      <a:pt x="248" y="75"/>
                      <a:pt x="250" y="70"/>
                      <a:pt x="253" y="60"/>
                    </a:cubicBezTo>
                    <a:cubicBezTo>
                      <a:pt x="251" y="37"/>
                      <a:pt x="249" y="24"/>
                      <a:pt x="226" y="18"/>
                    </a:cubicBezTo>
                    <a:cubicBezTo>
                      <a:pt x="214" y="11"/>
                      <a:pt x="207" y="5"/>
                      <a:pt x="193" y="0"/>
                    </a:cubicBez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grpSp>
        <p:sp>
          <p:nvSpPr>
            <p:cNvPr id="21512" name="Text Box 16"/>
            <p:cNvSpPr txBox="1">
              <a:spLocks noChangeArrowheads="1"/>
            </p:cNvSpPr>
            <p:nvPr/>
          </p:nvSpPr>
          <p:spPr bwMode="auto">
            <a:xfrm>
              <a:off x="685800" y="1447800"/>
              <a:ext cx="60801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RA</a:t>
              </a:r>
            </a:p>
          </p:txBody>
        </p:sp>
        <p:sp>
          <p:nvSpPr>
            <p:cNvPr id="21513" name="Text Box 17"/>
            <p:cNvSpPr txBox="1">
              <a:spLocks noChangeArrowheads="1"/>
            </p:cNvSpPr>
            <p:nvPr/>
          </p:nvSpPr>
          <p:spPr bwMode="auto">
            <a:xfrm>
              <a:off x="5124450" y="1385888"/>
              <a:ext cx="590550"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LA</a:t>
              </a:r>
            </a:p>
          </p:txBody>
        </p:sp>
        <p:sp>
          <p:nvSpPr>
            <p:cNvPr id="21514" name="Text Box 18"/>
            <p:cNvSpPr txBox="1">
              <a:spLocks noChangeArrowheads="1"/>
            </p:cNvSpPr>
            <p:nvPr/>
          </p:nvSpPr>
          <p:spPr bwMode="auto">
            <a:xfrm>
              <a:off x="3124200" y="4800600"/>
              <a:ext cx="555625"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LL</a:t>
              </a:r>
            </a:p>
          </p:txBody>
        </p:sp>
        <p:sp>
          <p:nvSpPr>
            <p:cNvPr id="21515" name="Text Box 19"/>
            <p:cNvSpPr txBox="1">
              <a:spLocks noChangeArrowheads="1"/>
            </p:cNvSpPr>
            <p:nvPr/>
          </p:nvSpPr>
          <p:spPr bwMode="auto">
            <a:xfrm>
              <a:off x="1522413" y="1462088"/>
              <a:ext cx="134937"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1516" name="Text Box 20"/>
            <p:cNvSpPr txBox="1">
              <a:spLocks noChangeArrowheads="1"/>
            </p:cNvSpPr>
            <p:nvPr/>
          </p:nvSpPr>
          <p:spPr bwMode="auto">
            <a:xfrm>
              <a:off x="2743200" y="4191000"/>
              <a:ext cx="238125" cy="487363"/>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1517" name="Text Box 21"/>
            <p:cNvSpPr txBox="1">
              <a:spLocks noChangeArrowheads="1"/>
            </p:cNvSpPr>
            <p:nvPr/>
          </p:nvSpPr>
          <p:spPr bwMode="auto">
            <a:xfrm>
              <a:off x="3733800" y="4191000"/>
              <a:ext cx="238125" cy="487363"/>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1518" name="Text Box 22"/>
            <p:cNvSpPr txBox="1">
              <a:spLocks noChangeArrowheads="1"/>
            </p:cNvSpPr>
            <p:nvPr/>
          </p:nvSpPr>
          <p:spPr bwMode="auto">
            <a:xfrm>
              <a:off x="4572000" y="1081088"/>
              <a:ext cx="238125" cy="487362"/>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1519" name="Text Box 23"/>
            <p:cNvSpPr txBox="1">
              <a:spLocks noChangeArrowheads="1"/>
            </p:cNvSpPr>
            <p:nvPr/>
          </p:nvSpPr>
          <p:spPr bwMode="auto">
            <a:xfrm>
              <a:off x="1522413" y="1189038"/>
              <a:ext cx="134937"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1520" name="Text Box 24"/>
            <p:cNvSpPr txBox="1">
              <a:spLocks noChangeArrowheads="1"/>
            </p:cNvSpPr>
            <p:nvPr/>
          </p:nvSpPr>
          <p:spPr bwMode="auto">
            <a:xfrm>
              <a:off x="4624388" y="1462088"/>
              <a:ext cx="134937"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1521" name="AutoShape 26"/>
            <p:cNvSpPr>
              <a:spLocks noChangeArrowheads="1"/>
            </p:cNvSpPr>
            <p:nvPr/>
          </p:nvSpPr>
          <p:spPr bwMode="auto">
            <a:xfrm rot="3359870">
              <a:off x="2668588" y="2566988"/>
              <a:ext cx="1447800" cy="304800"/>
            </a:xfrm>
            <a:prstGeom prst="rightArrow">
              <a:avLst>
                <a:gd name="adj1" fmla="val 50000"/>
                <a:gd name="adj2" fmla="val 118750"/>
              </a:avLst>
            </a:prstGeom>
            <a:solidFill>
              <a:srgbClr val="969696"/>
            </a:solidFill>
            <a:ln w="15875">
              <a:solidFill>
                <a:schemeClr val="tx1"/>
              </a:solidFill>
              <a:miter lim="800000"/>
              <a:headEnd/>
              <a:tailEnd/>
            </a:ln>
          </p:spPr>
          <p:txBody>
            <a:bodyPr wrap="none" anchor="ctr"/>
            <a:lstStyle/>
            <a:p>
              <a:endParaRPr lang="en-US"/>
            </a:p>
          </p:txBody>
        </p:sp>
        <p:grpSp>
          <p:nvGrpSpPr>
            <p:cNvPr id="21522" name="Group 147"/>
            <p:cNvGrpSpPr>
              <a:grpSpLocks/>
            </p:cNvGrpSpPr>
            <p:nvPr/>
          </p:nvGrpSpPr>
          <p:grpSpPr bwMode="auto">
            <a:xfrm>
              <a:off x="4724400" y="3124200"/>
              <a:ext cx="581025" cy="319088"/>
              <a:chOff x="4659" y="2343"/>
              <a:chExt cx="366" cy="152"/>
            </a:xfrm>
          </p:grpSpPr>
          <p:grpSp>
            <p:nvGrpSpPr>
              <p:cNvPr id="21552" name="Group 105"/>
              <p:cNvGrpSpPr>
                <a:grpSpLocks/>
              </p:cNvGrpSpPr>
              <p:nvPr/>
            </p:nvGrpSpPr>
            <p:grpSpPr bwMode="auto">
              <a:xfrm>
                <a:off x="4659" y="2343"/>
                <a:ext cx="180" cy="152"/>
                <a:chOff x="4611" y="1719"/>
                <a:chExt cx="180" cy="152"/>
              </a:xfrm>
            </p:grpSpPr>
            <p:sp>
              <p:nvSpPr>
                <p:cNvPr id="21556" name="Line 106"/>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21557" name="Line 107"/>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nvGrpSpPr>
              <p:cNvPr id="21553" name="Group 108"/>
              <p:cNvGrpSpPr>
                <a:grpSpLocks/>
              </p:cNvGrpSpPr>
              <p:nvPr/>
            </p:nvGrpSpPr>
            <p:grpSpPr bwMode="auto">
              <a:xfrm flipH="1">
                <a:off x="4845" y="2343"/>
                <a:ext cx="180" cy="152"/>
                <a:chOff x="4611" y="1719"/>
                <a:chExt cx="180" cy="152"/>
              </a:xfrm>
            </p:grpSpPr>
            <p:sp>
              <p:nvSpPr>
                <p:cNvPr id="21554" name="Line 109"/>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21555" name="Line 110"/>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grpSp>
          <p:nvGrpSpPr>
            <p:cNvPr id="21523" name="Group 146"/>
            <p:cNvGrpSpPr>
              <a:grpSpLocks/>
            </p:cNvGrpSpPr>
            <p:nvPr/>
          </p:nvGrpSpPr>
          <p:grpSpPr bwMode="auto">
            <a:xfrm>
              <a:off x="1447800" y="3124200"/>
              <a:ext cx="685800" cy="838200"/>
              <a:chOff x="1107" y="2208"/>
              <a:chExt cx="366" cy="152"/>
            </a:xfrm>
          </p:grpSpPr>
          <p:grpSp>
            <p:nvGrpSpPr>
              <p:cNvPr id="21546" name="Group 140"/>
              <p:cNvGrpSpPr>
                <a:grpSpLocks/>
              </p:cNvGrpSpPr>
              <p:nvPr/>
            </p:nvGrpSpPr>
            <p:grpSpPr bwMode="auto">
              <a:xfrm>
                <a:off x="1107" y="2208"/>
                <a:ext cx="180" cy="152"/>
                <a:chOff x="4611" y="1719"/>
                <a:chExt cx="180" cy="152"/>
              </a:xfrm>
            </p:grpSpPr>
            <p:sp>
              <p:nvSpPr>
                <p:cNvPr id="21550" name="Line 141"/>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21551" name="Line 142"/>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nvGrpSpPr>
              <p:cNvPr id="21547" name="Group 143"/>
              <p:cNvGrpSpPr>
                <a:grpSpLocks/>
              </p:cNvGrpSpPr>
              <p:nvPr/>
            </p:nvGrpSpPr>
            <p:grpSpPr bwMode="auto">
              <a:xfrm flipH="1">
                <a:off x="1293" y="2208"/>
                <a:ext cx="180" cy="152"/>
                <a:chOff x="4611" y="1719"/>
                <a:chExt cx="180" cy="152"/>
              </a:xfrm>
            </p:grpSpPr>
            <p:sp>
              <p:nvSpPr>
                <p:cNvPr id="21548" name="Line 144"/>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21549" name="Line 145"/>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sp>
          <p:nvSpPr>
            <p:cNvPr id="21524" name="Text Box 148"/>
            <p:cNvSpPr txBox="1">
              <a:spLocks noChangeArrowheads="1"/>
            </p:cNvSpPr>
            <p:nvPr/>
          </p:nvSpPr>
          <p:spPr bwMode="auto">
            <a:xfrm>
              <a:off x="1981200" y="1066800"/>
              <a:ext cx="9699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a:t>
              </a:r>
            </a:p>
          </p:txBody>
        </p:sp>
        <p:sp>
          <p:nvSpPr>
            <p:cNvPr id="21525" name="Text Box 149"/>
            <p:cNvSpPr txBox="1">
              <a:spLocks noChangeArrowheads="1"/>
            </p:cNvSpPr>
            <p:nvPr/>
          </p:nvSpPr>
          <p:spPr bwMode="auto">
            <a:xfrm>
              <a:off x="914400" y="2667000"/>
              <a:ext cx="10715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II</a:t>
              </a:r>
            </a:p>
          </p:txBody>
        </p:sp>
        <p:sp>
          <p:nvSpPr>
            <p:cNvPr id="21526" name="Text Box 150"/>
            <p:cNvSpPr txBox="1">
              <a:spLocks noChangeArrowheads="1"/>
            </p:cNvSpPr>
            <p:nvPr/>
          </p:nvSpPr>
          <p:spPr bwMode="auto">
            <a:xfrm>
              <a:off x="4724400" y="2514600"/>
              <a:ext cx="11731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III</a:t>
              </a:r>
            </a:p>
          </p:txBody>
        </p:sp>
        <p:grpSp>
          <p:nvGrpSpPr>
            <p:cNvPr id="21527" name="Group 151"/>
            <p:cNvGrpSpPr>
              <a:grpSpLocks/>
            </p:cNvGrpSpPr>
            <p:nvPr/>
          </p:nvGrpSpPr>
          <p:grpSpPr bwMode="auto">
            <a:xfrm>
              <a:off x="3124200" y="1066800"/>
              <a:ext cx="581025" cy="319088"/>
              <a:chOff x="4659" y="2343"/>
              <a:chExt cx="366" cy="152"/>
            </a:xfrm>
          </p:grpSpPr>
          <p:grpSp>
            <p:nvGrpSpPr>
              <p:cNvPr id="21540" name="Group 152"/>
              <p:cNvGrpSpPr>
                <a:grpSpLocks/>
              </p:cNvGrpSpPr>
              <p:nvPr/>
            </p:nvGrpSpPr>
            <p:grpSpPr bwMode="auto">
              <a:xfrm>
                <a:off x="4659" y="2343"/>
                <a:ext cx="180" cy="152"/>
                <a:chOff x="4611" y="1719"/>
                <a:chExt cx="180" cy="152"/>
              </a:xfrm>
            </p:grpSpPr>
            <p:sp>
              <p:nvSpPr>
                <p:cNvPr id="21544" name="Line 153"/>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21545" name="Line 154"/>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nvGrpSpPr>
              <p:cNvPr id="21541" name="Group 155"/>
              <p:cNvGrpSpPr>
                <a:grpSpLocks/>
              </p:cNvGrpSpPr>
              <p:nvPr/>
            </p:nvGrpSpPr>
            <p:grpSpPr bwMode="auto">
              <a:xfrm flipH="1">
                <a:off x="4845" y="2343"/>
                <a:ext cx="180" cy="152"/>
                <a:chOff x="4611" y="1719"/>
                <a:chExt cx="180" cy="152"/>
              </a:xfrm>
            </p:grpSpPr>
            <p:sp>
              <p:nvSpPr>
                <p:cNvPr id="21542" name="Line 156"/>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21543" name="Line 157"/>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sp>
          <p:nvSpPr>
            <p:cNvPr id="21528" name="Line 172"/>
            <p:cNvSpPr>
              <a:spLocks noChangeShapeType="1"/>
            </p:cNvSpPr>
            <p:nvPr/>
          </p:nvSpPr>
          <p:spPr bwMode="auto">
            <a:xfrm flipH="1">
              <a:off x="2332038" y="2209800"/>
              <a:ext cx="563562" cy="333375"/>
            </a:xfrm>
            <a:prstGeom prst="line">
              <a:avLst/>
            </a:prstGeom>
            <a:noFill/>
            <a:ln w="15875">
              <a:solidFill>
                <a:schemeClr val="tx1"/>
              </a:solidFill>
              <a:prstDash val="dash"/>
              <a:round/>
              <a:headEnd/>
              <a:tailEnd/>
            </a:ln>
          </p:spPr>
          <p:txBody>
            <a:bodyPr anchor="ctr"/>
            <a:lstStyle/>
            <a:p>
              <a:endParaRPr lang="en-US"/>
            </a:p>
          </p:txBody>
        </p:sp>
        <p:sp>
          <p:nvSpPr>
            <p:cNvPr id="21529" name="Line 173"/>
            <p:cNvSpPr>
              <a:spLocks noChangeShapeType="1"/>
            </p:cNvSpPr>
            <p:nvPr/>
          </p:nvSpPr>
          <p:spPr bwMode="auto">
            <a:xfrm flipH="1">
              <a:off x="3013075" y="3276600"/>
              <a:ext cx="796925" cy="498475"/>
            </a:xfrm>
            <a:prstGeom prst="line">
              <a:avLst/>
            </a:prstGeom>
            <a:noFill/>
            <a:ln w="15875">
              <a:solidFill>
                <a:schemeClr val="tx1"/>
              </a:solidFill>
              <a:prstDash val="dash"/>
              <a:round/>
              <a:headEnd/>
              <a:tailEnd/>
            </a:ln>
          </p:spPr>
          <p:txBody>
            <a:bodyPr anchor="ctr"/>
            <a:lstStyle/>
            <a:p>
              <a:endParaRPr lang="en-US"/>
            </a:p>
          </p:txBody>
        </p:sp>
        <p:sp>
          <p:nvSpPr>
            <p:cNvPr id="21530" name="Line 174"/>
            <p:cNvSpPr>
              <a:spLocks noChangeShapeType="1"/>
            </p:cNvSpPr>
            <p:nvPr/>
          </p:nvSpPr>
          <p:spPr bwMode="auto">
            <a:xfrm flipH="1" flipV="1">
              <a:off x="3795713" y="3298825"/>
              <a:ext cx="271462" cy="153988"/>
            </a:xfrm>
            <a:prstGeom prst="line">
              <a:avLst/>
            </a:prstGeom>
            <a:noFill/>
            <a:ln w="15875">
              <a:solidFill>
                <a:schemeClr val="tx1"/>
              </a:solidFill>
              <a:prstDash val="dash"/>
              <a:round/>
              <a:headEnd/>
              <a:tailEnd/>
            </a:ln>
          </p:spPr>
          <p:txBody>
            <a:bodyPr anchor="ctr"/>
            <a:lstStyle/>
            <a:p>
              <a:endParaRPr lang="en-US"/>
            </a:p>
          </p:txBody>
        </p:sp>
        <p:sp>
          <p:nvSpPr>
            <p:cNvPr id="21531" name="Line 175"/>
            <p:cNvSpPr>
              <a:spLocks noChangeShapeType="1"/>
            </p:cNvSpPr>
            <p:nvPr/>
          </p:nvSpPr>
          <p:spPr bwMode="auto">
            <a:xfrm flipH="1" flipV="1">
              <a:off x="3016250" y="2044700"/>
              <a:ext cx="1401763" cy="679450"/>
            </a:xfrm>
            <a:prstGeom prst="line">
              <a:avLst/>
            </a:prstGeom>
            <a:noFill/>
            <a:ln w="15875">
              <a:solidFill>
                <a:schemeClr val="tx1"/>
              </a:solidFill>
              <a:prstDash val="dash"/>
              <a:round/>
              <a:headEnd/>
              <a:tailEnd/>
            </a:ln>
          </p:spPr>
          <p:txBody>
            <a:bodyPr anchor="ctr"/>
            <a:lstStyle/>
            <a:p>
              <a:endParaRPr lang="en-US"/>
            </a:p>
          </p:txBody>
        </p:sp>
        <p:sp>
          <p:nvSpPr>
            <p:cNvPr id="21532" name="Line 177"/>
            <p:cNvSpPr>
              <a:spLocks noChangeShapeType="1"/>
            </p:cNvSpPr>
            <p:nvPr/>
          </p:nvSpPr>
          <p:spPr bwMode="auto">
            <a:xfrm flipH="1">
              <a:off x="2921000" y="1608138"/>
              <a:ext cx="1588" cy="538162"/>
            </a:xfrm>
            <a:prstGeom prst="line">
              <a:avLst/>
            </a:prstGeom>
            <a:noFill/>
            <a:ln w="15875">
              <a:solidFill>
                <a:schemeClr val="tx1"/>
              </a:solidFill>
              <a:prstDash val="dash"/>
              <a:round/>
              <a:headEnd/>
              <a:tailEnd/>
            </a:ln>
          </p:spPr>
          <p:txBody>
            <a:bodyPr anchor="ctr"/>
            <a:lstStyle/>
            <a:p>
              <a:endParaRPr lang="en-US"/>
            </a:p>
          </p:txBody>
        </p:sp>
        <p:sp>
          <p:nvSpPr>
            <p:cNvPr id="21533" name="Line 178"/>
            <p:cNvSpPr>
              <a:spLocks noChangeShapeType="1"/>
            </p:cNvSpPr>
            <p:nvPr/>
          </p:nvSpPr>
          <p:spPr bwMode="auto">
            <a:xfrm>
              <a:off x="3767138" y="1595438"/>
              <a:ext cx="33337" cy="1735137"/>
            </a:xfrm>
            <a:prstGeom prst="line">
              <a:avLst/>
            </a:prstGeom>
            <a:noFill/>
            <a:ln w="15875">
              <a:solidFill>
                <a:schemeClr val="tx1"/>
              </a:solidFill>
              <a:prstDash val="dash"/>
              <a:round/>
              <a:headEnd/>
              <a:tailEnd/>
            </a:ln>
          </p:spPr>
          <p:txBody>
            <a:bodyPr anchor="ctr"/>
            <a:lstStyle/>
            <a:p>
              <a:endParaRPr lang="en-US"/>
            </a:p>
          </p:txBody>
        </p:sp>
        <p:sp>
          <p:nvSpPr>
            <p:cNvPr id="21534" name="Line 180"/>
            <p:cNvSpPr>
              <a:spLocks noChangeShapeType="1"/>
            </p:cNvSpPr>
            <p:nvPr/>
          </p:nvSpPr>
          <p:spPr bwMode="auto">
            <a:xfrm>
              <a:off x="2438400" y="2590800"/>
              <a:ext cx="601663" cy="1150938"/>
            </a:xfrm>
            <a:prstGeom prst="line">
              <a:avLst/>
            </a:prstGeom>
            <a:noFill/>
            <a:ln w="15875">
              <a:solidFill>
                <a:schemeClr val="tx1"/>
              </a:solidFill>
              <a:round/>
              <a:headEnd/>
              <a:tailEnd type="stealth" w="lg" len="lg"/>
            </a:ln>
          </p:spPr>
          <p:txBody>
            <a:bodyPr anchor="ctr"/>
            <a:lstStyle/>
            <a:p>
              <a:endParaRPr lang="en-US"/>
            </a:p>
          </p:txBody>
        </p:sp>
        <p:sp>
          <p:nvSpPr>
            <p:cNvPr id="21535" name="Line 181"/>
            <p:cNvSpPr>
              <a:spLocks noChangeShapeType="1"/>
            </p:cNvSpPr>
            <p:nvPr/>
          </p:nvSpPr>
          <p:spPr bwMode="auto">
            <a:xfrm flipH="1">
              <a:off x="3962400" y="2743200"/>
              <a:ext cx="304800" cy="609600"/>
            </a:xfrm>
            <a:prstGeom prst="line">
              <a:avLst/>
            </a:prstGeom>
            <a:noFill/>
            <a:ln w="15875">
              <a:solidFill>
                <a:schemeClr val="tx1"/>
              </a:solidFill>
              <a:round/>
              <a:headEnd/>
              <a:tailEnd type="stealth" w="lg" len="lg"/>
            </a:ln>
          </p:spPr>
          <p:txBody>
            <a:bodyPr anchor="ctr"/>
            <a:lstStyle/>
            <a:p>
              <a:endParaRPr lang="en-US"/>
            </a:p>
          </p:txBody>
        </p:sp>
        <p:sp>
          <p:nvSpPr>
            <p:cNvPr id="21536" name="Line 182"/>
            <p:cNvSpPr>
              <a:spLocks noChangeShapeType="1"/>
            </p:cNvSpPr>
            <p:nvPr/>
          </p:nvSpPr>
          <p:spPr bwMode="auto">
            <a:xfrm>
              <a:off x="2971800" y="1676400"/>
              <a:ext cx="762000" cy="0"/>
            </a:xfrm>
            <a:prstGeom prst="line">
              <a:avLst/>
            </a:prstGeom>
            <a:noFill/>
            <a:ln w="15875">
              <a:solidFill>
                <a:schemeClr val="tx1"/>
              </a:solidFill>
              <a:round/>
              <a:headEnd/>
              <a:tailEnd type="stealth" w="lg" len="lg"/>
            </a:ln>
          </p:spPr>
          <p:txBody>
            <a:bodyPr anchor="ctr"/>
            <a:lstStyle/>
            <a:p>
              <a:endParaRPr lang="en-US"/>
            </a:p>
          </p:txBody>
        </p:sp>
      </p:grpSp>
      <p:sp>
        <p:nvSpPr>
          <p:cNvPr id="21537" name="Text Box 27"/>
          <p:cNvSpPr txBox="1">
            <a:spLocks noChangeArrowheads="1"/>
          </p:cNvSpPr>
          <p:nvPr/>
        </p:nvSpPr>
        <p:spPr bwMode="auto">
          <a:xfrm>
            <a:off x="533400" y="5308600"/>
            <a:ext cx="8229600" cy="12446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10000"/>
              </a:lnSpc>
            </a:pPr>
            <a:r>
              <a:rPr lang="en-US" sz="1700">
                <a:latin typeface="Arial" charset="0"/>
              </a:rPr>
              <a:t>The shaded arrow is a vector (has magnitude &amp; direction).</a:t>
            </a:r>
          </a:p>
          <a:p>
            <a:pPr algn="just" eaLnBrk="0" hangingPunct="0">
              <a:lnSpc>
                <a:spcPct val="110000"/>
              </a:lnSpc>
            </a:pPr>
            <a:r>
              <a:rPr lang="en-US" sz="1700">
                <a:latin typeface="Arial" charset="0"/>
              </a:rPr>
              <a:t>This vector represents depolarization during the QRS complex &amp; is called the mean electrical axis of the heart in the frontal plane.</a:t>
            </a:r>
          </a:p>
          <a:p>
            <a:pPr algn="just" eaLnBrk="0" hangingPunct="0">
              <a:lnSpc>
                <a:spcPct val="110000"/>
              </a:lnSpc>
            </a:pPr>
            <a:r>
              <a:rPr lang="en-US" sz="1700">
                <a:latin typeface="Arial" charset="0"/>
              </a:rPr>
              <a:t>The mean electrical axis is  normally is 60 degrees to the horizontal.</a:t>
            </a:r>
          </a:p>
        </p:txBody>
      </p:sp>
      <p:sp>
        <p:nvSpPr>
          <p:cNvPr id="21538" name="AutoShape 1031"/>
          <p:cNvSpPr>
            <a:spLocks noChangeArrowheads="1"/>
          </p:cNvSpPr>
          <p:nvPr/>
        </p:nvSpPr>
        <p:spPr bwMode="auto">
          <a:xfrm>
            <a:off x="533400" y="6248400"/>
            <a:ext cx="6705600" cy="350838"/>
          </a:xfrm>
          <a:prstGeom prst="roundRect">
            <a:avLst>
              <a:gd name="adj" fmla="val 16667"/>
            </a:avLst>
          </a:prstGeom>
          <a:noFill/>
          <a:ln w="38100">
            <a:solidFill>
              <a:schemeClr val="tx1"/>
            </a:solidFill>
            <a:prstDash val="sysDot"/>
            <a:round/>
            <a:headEnd/>
            <a:tailEnd type="none" w="lg" len="lg"/>
          </a:ln>
        </p:spPr>
        <p:txBody>
          <a:bodyPr anchor="ctr">
            <a:spAutoFit/>
          </a:bodyPr>
          <a:lstStyle/>
          <a:p>
            <a:endParaRPr lang="en-US"/>
          </a:p>
        </p:txBody>
      </p:sp>
      <p:cxnSp>
        <p:nvCxnSpPr>
          <p:cNvPr id="21539" name="AutoShape 1035"/>
          <p:cNvCxnSpPr>
            <a:cxnSpLocks noChangeShapeType="1"/>
            <a:stCxn id="21538" idx="3"/>
            <a:endCxn id="21507" idx="2"/>
          </p:cNvCxnSpPr>
          <p:nvPr/>
        </p:nvCxnSpPr>
        <p:spPr bwMode="auto">
          <a:xfrm flipV="1">
            <a:off x="7258050" y="4667250"/>
            <a:ext cx="239713" cy="1757363"/>
          </a:xfrm>
          <a:prstGeom prst="bentConnector2">
            <a:avLst/>
          </a:prstGeom>
          <a:noFill/>
          <a:ln w="15875">
            <a:solidFill>
              <a:schemeClr val="tx1"/>
            </a:solidFill>
            <a:miter lim="800000"/>
            <a:headEnd/>
            <a:tailEnd type="stealth" w="lg" len="lg"/>
          </a:ln>
        </p:spPr>
      </p:cxn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133600" y="160338"/>
            <a:ext cx="4724400" cy="382587"/>
          </a:xfrm>
          <a:solidFill>
            <a:schemeClr val="bg1"/>
          </a:solidFill>
          <a:ln cap="flat" algn="ctr"/>
        </p:spPr>
        <p:txBody>
          <a:bodyPr>
            <a:spAutoFit/>
          </a:bodyPr>
          <a:lstStyle/>
          <a:p>
            <a:pPr eaLnBrk="1" hangingPunct="1"/>
            <a:r>
              <a:rPr lang="en-US" sz="1800" smtClean="0"/>
              <a:t>Example of a shift in the mean electrical axis</a:t>
            </a:r>
          </a:p>
        </p:txBody>
      </p:sp>
      <p:sp>
        <p:nvSpPr>
          <p:cNvPr id="22531" name="AutoShape 48"/>
          <p:cNvSpPr>
            <a:spLocks noChangeArrowheads="1"/>
          </p:cNvSpPr>
          <p:nvPr/>
        </p:nvSpPr>
        <p:spPr bwMode="auto">
          <a:xfrm flipV="1">
            <a:off x="1371600" y="1447800"/>
            <a:ext cx="3276600" cy="3048000"/>
          </a:xfrm>
          <a:prstGeom prst="triangle">
            <a:avLst>
              <a:gd name="adj" fmla="val 50000"/>
            </a:avLst>
          </a:prstGeom>
          <a:solidFill>
            <a:schemeClr val="bg1"/>
          </a:solidFill>
          <a:ln w="15875">
            <a:solidFill>
              <a:schemeClr val="tx1"/>
            </a:solidFill>
            <a:miter lim="800000"/>
            <a:headEnd/>
            <a:tailEnd/>
          </a:ln>
        </p:spPr>
        <p:txBody>
          <a:bodyPr wrap="none" anchor="ctr"/>
          <a:lstStyle/>
          <a:p>
            <a:endParaRPr lang="en-US"/>
          </a:p>
        </p:txBody>
      </p:sp>
      <p:sp>
        <p:nvSpPr>
          <p:cNvPr id="22532" name="Freeform 5"/>
          <p:cNvSpPr>
            <a:spLocks/>
          </p:cNvSpPr>
          <p:nvPr/>
        </p:nvSpPr>
        <p:spPr bwMode="auto">
          <a:xfrm rot="3988183">
            <a:off x="2590801" y="1828800"/>
            <a:ext cx="895350" cy="873125"/>
          </a:xfrm>
          <a:custGeom>
            <a:avLst/>
            <a:gdLst>
              <a:gd name="T0" fmla="*/ 92 w 912"/>
              <a:gd name="T1" fmla="*/ 236 h 793"/>
              <a:gd name="T2" fmla="*/ 36 w 912"/>
              <a:gd name="T3" fmla="*/ 309 h 793"/>
              <a:gd name="T4" fmla="*/ 5 w 912"/>
              <a:gd name="T5" fmla="*/ 380 h 793"/>
              <a:gd name="T6" fmla="*/ 5 w 912"/>
              <a:gd name="T7" fmla="*/ 421 h 793"/>
              <a:gd name="T8" fmla="*/ 0 w 912"/>
              <a:gd name="T9" fmla="*/ 484 h 793"/>
              <a:gd name="T10" fmla="*/ 50 w 912"/>
              <a:gd name="T11" fmla="*/ 645 h 793"/>
              <a:gd name="T12" fmla="*/ 106 w 912"/>
              <a:gd name="T13" fmla="*/ 662 h 793"/>
              <a:gd name="T14" fmla="*/ 230 w 912"/>
              <a:gd name="T15" fmla="*/ 713 h 793"/>
              <a:gd name="T16" fmla="*/ 572 w 912"/>
              <a:gd name="T17" fmla="*/ 776 h 793"/>
              <a:gd name="T18" fmla="*/ 674 w 912"/>
              <a:gd name="T19" fmla="*/ 780 h 793"/>
              <a:gd name="T20" fmla="*/ 871 w 912"/>
              <a:gd name="T21" fmla="*/ 781 h 793"/>
              <a:gd name="T22" fmla="*/ 912 w 912"/>
              <a:gd name="T23" fmla="*/ 699 h 793"/>
              <a:gd name="T24" fmla="*/ 692 w 912"/>
              <a:gd name="T25" fmla="*/ 98 h 793"/>
              <a:gd name="T26" fmla="*/ 589 w 912"/>
              <a:gd name="T27" fmla="*/ 11 h 793"/>
              <a:gd name="T28" fmla="*/ 518 w 912"/>
              <a:gd name="T29" fmla="*/ 1 h 793"/>
              <a:gd name="T30" fmla="*/ 444 w 912"/>
              <a:gd name="T31" fmla="*/ 6 h 793"/>
              <a:gd name="T32" fmla="*/ 245 w 912"/>
              <a:gd name="T33" fmla="*/ 65 h 793"/>
              <a:gd name="T34" fmla="*/ 145 w 912"/>
              <a:gd name="T35" fmla="*/ 161 h 793"/>
              <a:gd name="T36" fmla="*/ 92 w 912"/>
              <a:gd name="T37" fmla="*/ 236 h 7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2"/>
              <a:gd name="T58" fmla="*/ 0 h 793"/>
              <a:gd name="T59" fmla="*/ 912 w 912"/>
              <a:gd name="T60" fmla="*/ 793 h 7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2" h="793">
                <a:moveTo>
                  <a:pt x="92" y="236"/>
                </a:moveTo>
                <a:cubicBezTo>
                  <a:pt x="33" y="298"/>
                  <a:pt x="78" y="223"/>
                  <a:pt x="36" y="309"/>
                </a:cubicBezTo>
                <a:cubicBezTo>
                  <a:pt x="22" y="337"/>
                  <a:pt x="21" y="354"/>
                  <a:pt x="5" y="380"/>
                </a:cubicBezTo>
                <a:cubicBezTo>
                  <a:pt x="5" y="394"/>
                  <a:pt x="6" y="407"/>
                  <a:pt x="5" y="421"/>
                </a:cubicBezTo>
                <a:cubicBezTo>
                  <a:pt x="4" y="441"/>
                  <a:pt x="0" y="484"/>
                  <a:pt x="0" y="484"/>
                </a:cubicBezTo>
                <a:cubicBezTo>
                  <a:pt x="16" y="537"/>
                  <a:pt x="21" y="597"/>
                  <a:pt x="50" y="645"/>
                </a:cubicBezTo>
                <a:cubicBezTo>
                  <a:pt x="60" y="662"/>
                  <a:pt x="87" y="656"/>
                  <a:pt x="106" y="662"/>
                </a:cubicBezTo>
                <a:cubicBezTo>
                  <a:pt x="148" y="679"/>
                  <a:pt x="189" y="695"/>
                  <a:pt x="230" y="713"/>
                </a:cubicBezTo>
                <a:cubicBezTo>
                  <a:pt x="338" y="759"/>
                  <a:pt x="457" y="772"/>
                  <a:pt x="572" y="776"/>
                </a:cubicBezTo>
                <a:cubicBezTo>
                  <a:pt x="611" y="778"/>
                  <a:pt x="637" y="772"/>
                  <a:pt x="674" y="780"/>
                </a:cubicBezTo>
                <a:cubicBezTo>
                  <a:pt x="732" y="793"/>
                  <a:pt x="814" y="787"/>
                  <a:pt x="871" y="781"/>
                </a:cubicBezTo>
                <a:cubicBezTo>
                  <a:pt x="906" y="758"/>
                  <a:pt x="908" y="740"/>
                  <a:pt x="912" y="699"/>
                </a:cubicBezTo>
                <a:cubicBezTo>
                  <a:pt x="874" y="510"/>
                  <a:pt x="849" y="240"/>
                  <a:pt x="692" y="98"/>
                </a:cubicBezTo>
                <a:cubicBezTo>
                  <a:pt x="666" y="41"/>
                  <a:pt x="655" y="13"/>
                  <a:pt x="589" y="11"/>
                </a:cubicBezTo>
                <a:cubicBezTo>
                  <a:pt x="562" y="10"/>
                  <a:pt x="545" y="3"/>
                  <a:pt x="518" y="1"/>
                </a:cubicBezTo>
                <a:cubicBezTo>
                  <a:pt x="497" y="0"/>
                  <a:pt x="444" y="6"/>
                  <a:pt x="444" y="6"/>
                </a:cubicBezTo>
                <a:cubicBezTo>
                  <a:pt x="378" y="26"/>
                  <a:pt x="308" y="37"/>
                  <a:pt x="245" y="65"/>
                </a:cubicBezTo>
                <a:cubicBezTo>
                  <a:pt x="211" y="80"/>
                  <a:pt x="181" y="139"/>
                  <a:pt x="145" y="161"/>
                </a:cubicBezTo>
                <a:cubicBezTo>
                  <a:pt x="109" y="202"/>
                  <a:pt x="127" y="178"/>
                  <a:pt x="92" y="236"/>
                </a:cubicBezTo>
                <a:close/>
              </a:path>
            </a:pathLst>
          </a:custGeom>
          <a:solidFill>
            <a:srgbClr val="FF6600"/>
          </a:solidFill>
          <a:ln w="15875" cap="flat" cmpd="sng">
            <a:solidFill>
              <a:schemeClr val="tx1"/>
            </a:solidFill>
            <a:prstDash val="solid"/>
            <a:round/>
            <a:headEnd/>
            <a:tailEnd/>
          </a:ln>
        </p:spPr>
        <p:txBody>
          <a:bodyPr anchor="ctr"/>
          <a:lstStyle/>
          <a:p>
            <a:endParaRPr lang="en-US"/>
          </a:p>
        </p:txBody>
      </p:sp>
      <p:sp>
        <p:nvSpPr>
          <p:cNvPr id="22533" name="Freeform 6"/>
          <p:cNvSpPr>
            <a:spLocks/>
          </p:cNvSpPr>
          <p:nvPr/>
        </p:nvSpPr>
        <p:spPr bwMode="auto">
          <a:xfrm rot="3988183">
            <a:off x="2930525" y="2119313"/>
            <a:ext cx="381000" cy="476250"/>
          </a:xfrm>
          <a:custGeom>
            <a:avLst/>
            <a:gdLst>
              <a:gd name="T0" fmla="*/ 123 w 387"/>
              <a:gd name="T1" fmla="*/ 4 h 433"/>
              <a:gd name="T2" fmla="*/ 83 w 387"/>
              <a:gd name="T3" fmla="*/ 44 h 433"/>
              <a:gd name="T4" fmla="*/ 58 w 387"/>
              <a:gd name="T5" fmla="*/ 72 h 433"/>
              <a:gd name="T6" fmla="*/ 13 w 387"/>
              <a:gd name="T7" fmla="*/ 116 h 433"/>
              <a:gd name="T8" fmla="*/ 1 w 387"/>
              <a:gd name="T9" fmla="*/ 160 h 433"/>
              <a:gd name="T10" fmla="*/ 5 w 387"/>
              <a:gd name="T11" fmla="*/ 218 h 433"/>
              <a:gd name="T12" fmla="*/ 109 w 387"/>
              <a:gd name="T13" fmla="*/ 303 h 433"/>
              <a:gd name="T14" fmla="*/ 188 w 387"/>
              <a:gd name="T15" fmla="*/ 355 h 433"/>
              <a:gd name="T16" fmla="*/ 235 w 387"/>
              <a:gd name="T17" fmla="*/ 388 h 433"/>
              <a:gd name="T18" fmla="*/ 322 w 387"/>
              <a:gd name="T19" fmla="*/ 429 h 433"/>
              <a:gd name="T20" fmla="*/ 367 w 387"/>
              <a:gd name="T21" fmla="*/ 432 h 433"/>
              <a:gd name="T22" fmla="*/ 384 w 387"/>
              <a:gd name="T23" fmla="*/ 391 h 433"/>
              <a:gd name="T24" fmla="*/ 359 w 387"/>
              <a:gd name="T25" fmla="*/ 296 h 433"/>
              <a:gd name="T26" fmla="*/ 333 w 387"/>
              <a:gd name="T27" fmla="*/ 235 h 433"/>
              <a:gd name="T28" fmla="*/ 301 w 387"/>
              <a:gd name="T29" fmla="*/ 167 h 433"/>
              <a:gd name="T30" fmla="*/ 214 w 387"/>
              <a:gd name="T31" fmla="*/ 49 h 433"/>
              <a:gd name="T32" fmla="*/ 153 w 387"/>
              <a:gd name="T33" fmla="*/ 0 h 433"/>
              <a:gd name="T34" fmla="*/ 123 w 387"/>
              <a:gd name="T35" fmla="*/ 4 h 4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7"/>
              <a:gd name="T55" fmla="*/ 0 h 433"/>
              <a:gd name="T56" fmla="*/ 387 w 387"/>
              <a:gd name="T57" fmla="*/ 433 h 4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7" h="433">
                <a:moveTo>
                  <a:pt x="123" y="4"/>
                </a:moveTo>
                <a:cubicBezTo>
                  <a:pt x="111" y="22"/>
                  <a:pt x="98" y="30"/>
                  <a:pt x="83" y="44"/>
                </a:cubicBezTo>
                <a:cubicBezTo>
                  <a:pt x="73" y="54"/>
                  <a:pt x="69" y="62"/>
                  <a:pt x="58" y="72"/>
                </a:cubicBezTo>
                <a:cubicBezTo>
                  <a:pt x="43" y="84"/>
                  <a:pt x="28" y="102"/>
                  <a:pt x="13" y="116"/>
                </a:cubicBezTo>
                <a:cubicBezTo>
                  <a:pt x="10" y="130"/>
                  <a:pt x="5" y="145"/>
                  <a:pt x="1" y="160"/>
                </a:cubicBezTo>
                <a:cubicBezTo>
                  <a:pt x="2" y="180"/>
                  <a:pt x="0" y="199"/>
                  <a:pt x="5" y="218"/>
                </a:cubicBezTo>
                <a:cubicBezTo>
                  <a:pt x="10" y="236"/>
                  <a:pt x="87" y="297"/>
                  <a:pt x="109" y="303"/>
                </a:cubicBezTo>
                <a:cubicBezTo>
                  <a:pt x="134" y="328"/>
                  <a:pt x="154" y="343"/>
                  <a:pt x="188" y="355"/>
                </a:cubicBezTo>
                <a:cubicBezTo>
                  <a:pt x="207" y="369"/>
                  <a:pt x="213" y="376"/>
                  <a:pt x="235" y="388"/>
                </a:cubicBezTo>
                <a:cubicBezTo>
                  <a:pt x="257" y="400"/>
                  <a:pt x="300" y="422"/>
                  <a:pt x="322" y="429"/>
                </a:cubicBezTo>
                <a:cubicBezTo>
                  <a:pt x="338" y="433"/>
                  <a:pt x="367" y="432"/>
                  <a:pt x="367" y="432"/>
                </a:cubicBezTo>
                <a:cubicBezTo>
                  <a:pt x="372" y="417"/>
                  <a:pt x="380" y="406"/>
                  <a:pt x="384" y="391"/>
                </a:cubicBezTo>
                <a:cubicBezTo>
                  <a:pt x="382" y="352"/>
                  <a:pt x="387" y="325"/>
                  <a:pt x="359" y="296"/>
                </a:cubicBezTo>
                <a:cubicBezTo>
                  <a:pt x="353" y="274"/>
                  <a:pt x="349" y="251"/>
                  <a:pt x="333" y="235"/>
                </a:cubicBezTo>
                <a:cubicBezTo>
                  <a:pt x="326" y="210"/>
                  <a:pt x="318" y="186"/>
                  <a:pt x="301" y="167"/>
                </a:cubicBezTo>
                <a:cubicBezTo>
                  <a:pt x="293" y="120"/>
                  <a:pt x="250" y="79"/>
                  <a:pt x="214" y="49"/>
                </a:cubicBezTo>
                <a:cubicBezTo>
                  <a:pt x="195" y="33"/>
                  <a:pt x="165" y="22"/>
                  <a:pt x="153" y="0"/>
                </a:cubicBezTo>
                <a:lnTo>
                  <a:pt x="123" y="4"/>
                </a:lnTo>
                <a:close/>
              </a:path>
            </a:pathLst>
          </a:custGeom>
          <a:solidFill>
            <a:schemeClr val="bg1"/>
          </a:solidFill>
          <a:ln w="15875" cap="flat" cmpd="sng">
            <a:solidFill>
              <a:schemeClr val="tx1"/>
            </a:solidFill>
            <a:prstDash val="solid"/>
            <a:round/>
            <a:headEnd/>
            <a:tailEnd/>
          </a:ln>
        </p:spPr>
        <p:txBody>
          <a:bodyPr anchor="ctr"/>
          <a:lstStyle/>
          <a:p>
            <a:endParaRPr lang="en-US"/>
          </a:p>
        </p:txBody>
      </p:sp>
      <p:sp>
        <p:nvSpPr>
          <p:cNvPr id="22534" name="Freeform 7"/>
          <p:cNvSpPr>
            <a:spLocks/>
          </p:cNvSpPr>
          <p:nvPr/>
        </p:nvSpPr>
        <p:spPr bwMode="auto">
          <a:xfrm rot="3988183">
            <a:off x="2642394" y="2137569"/>
            <a:ext cx="417512" cy="393700"/>
          </a:xfrm>
          <a:custGeom>
            <a:avLst/>
            <a:gdLst>
              <a:gd name="T0" fmla="*/ 80 w 425"/>
              <a:gd name="T1" fmla="*/ 11 h 357"/>
              <a:gd name="T2" fmla="*/ 51 w 425"/>
              <a:gd name="T3" fmla="*/ 60 h 357"/>
              <a:gd name="T4" fmla="*/ 34 w 425"/>
              <a:gd name="T5" fmla="*/ 93 h 357"/>
              <a:gd name="T6" fmla="*/ 1 w 425"/>
              <a:gd name="T7" fmla="*/ 147 h 357"/>
              <a:gd name="T8" fmla="*/ 0 w 425"/>
              <a:gd name="T9" fmla="*/ 192 h 357"/>
              <a:gd name="T10" fmla="*/ 18 w 425"/>
              <a:gd name="T11" fmla="*/ 247 h 357"/>
              <a:gd name="T12" fmla="*/ 139 w 425"/>
              <a:gd name="T13" fmla="*/ 305 h 357"/>
              <a:gd name="T14" fmla="*/ 175 w 425"/>
              <a:gd name="T15" fmla="*/ 320 h 357"/>
              <a:gd name="T16" fmla="*/ 240 w 425"/>
              <a:gd name="T17" fmla="*/ 338 h 357"/>
              <a:gd name="T18" fmla="*/ 272 w 425"/>
              <a:gd name="T19" fmla="*/ 347 h 357"/>
              <a:gd name="T20" fmla="*/ 305 w 425"/>
              <a:gd name="T21" fmla="*/ 349 h 357"/>
              <a:gd name="T22" fmla="*/ 347 w 425"/>
              <a:gd name="T23" fmla="*/ 354 h 357"/>
              <a:gd name="T24" fmla="*/ 377 w 425"/>
              <a:gd name="T25" fmla="*/ 356 h 357"/>
              <a:gd name="T26" fmla="*/ 410 w 425"/>
              <a:gd name="T27" fmla="*/ 349 h 357"/>
              <a:gd name="T28" fmla="*/ 425 w 425"/>
              <a:gd name="T29" fmla="*/ 307 h 357"/>
              <a:gd name="T30" fmla="*/ 388 w 425"/>
              <a:gd name="T31" fmla="*/ 224 h 357"/>
              <a:gd name="T32" fmla="*/ 350 w 425"/>
              <a:gd name="T33" fmla="*/ 186 h 357"/>
              <a:gd name="T34" fmla="*/ 289 w 425"/>
              <a:gd name="T35" fmla="*/ 129 h 357"/>
              <a:gd name="T36" fmla="*/ 216 w 425"/>
              <a:gd name="T37" fmla="*/ 74 h 357"/>
              <a:gd name="T38" fmla="*/ 165 w 425"/>
              <a:gd name="T39" fmla="*/ 41 h 357"/>
              <a:gd name="T40" fmla="*/ 108 w 425"/>
              <a:gd name="T41" fmla="*/ 0 h 357"/>
              <a:gd name="T42" fmla="*/ 80 w 425"/>
              <a:gd name="T43" fmla="*/ 11 h 3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5"/>
              <a:gd name="T67" fmla="*/ 0 h 357"/>
              <a:gd name="T68" fmla="*/ 425 w 425"/>
              <a:gd name="T69" fmla="*/ 357 h 3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5" h="357">
                <a:moveTo>
                  <a:pt x="80" y="11"/>
                </a:moveTo>
                <a:cubicBezTo>
                  <a:pt x="73" y="32"/>
                  <a:pt x="62" y="42"/>
                  <a:pt x="51" y="60"/>
                </a:cubicBezTo>
                <a:cubicBezTo>
                  <a:pt x="44" y="72"/>
                  <a:pt x="42" y="81"/>
                  <a:pt x="34" y="93"/>
                </a:cubicBezTo>
                <a:cubicBezTo>
                  <a:pt x="22" y="108"/>
                  <a:pt x="12" y="129"/>
                  <a:pt x="1" y="147"/>
                </a:cubicBezTo>
                <a:cubicBezTo>
                  <a:pt x="1" y="161"/>
                  <a:pt x="0" y="177"/>
                  <a:pt x="0" y="192"/>
                </a:cubicBezTo>
                <a:cubicBezTo>
                  <a:pt x="6" y="211"/>
                  <a:pt x="8" y="230"/>
                  <a:pt x="18" y="247"/>
                </a:cubicBezTo>
                <a:cubicBezTo>
                  <a:pt x="27" y="264"/>
                  <a:pt x="116" y="304"/>
                  <a:pt x="139" y="305"/>
                </a:cubicBezTo>
                <a:cubicBezTo>
                  <a:pt x="175" y="320"/>
                  <a:pt x="158" y="315"/>
                  <a:pt x="175" y="320"/>
                </a:cubicBezTo>
                <a:cubicBezTo>
                  <a:pt x="192" y="325"/>
                  <a:pt x="224" y="334"/>
                  <a:pt x="240" y="338"/>
                </a:cubicBezTo>
                <a:cubicBezTo>
                  <a:pt x="266" y="346"/>
                  <a:pt x="261" y="344"/>
                  <a:pt x="272" y="347"/>
                </a:cubicBezTo>
                <a:cubicBezTo>
                  <a:pt x="283" y="349"/>
                  <a:pt x="293" y="348"/>
                  <a:pt x="305" y="349"/>
                </a:cubicBezTo>
                <a:cubicBezTo>
                  <a:pt x="317" y="350"/>
                  <a:pt x="335" y="353"/>
                  <a:pt x="347" y="354"/>
                </a:cubicBezTo>
                <a:cubicBezTo>
                  <a:pt x="359" y="355"/>
                  <a:pt x="367" y="357"/>
                  <a:pt x="377" y="356"/>
                </a:cubicBezTo>
                <a:cubicBezTo>
                  <a:pt x="394" y="356"/>
                  <a:pt x="410" y="349"/>
                  <a:pt x="410" y="349"/>
                </a:cubicBezTo>
                <a:cubicBezTo>
                  <a:pt x="417" y="331"/>
                  <a:pt x="425" y="323"/>
                  <a:pt x="425" y="307"/>
                </a:cubicBezTo>
                <a:cubicBezTo>
                  <a:pt x="414" y="270"/>
                  <a:pt x="422" y="245"/>
                  <a:pt x="388" y="224"/>
                </a:cubicBezTo>
                <a:cubicBezTo>
                  <a:pt x="377" y="204"/>
                  <a:pt x="369" y="198"/>
                  <a:pt x="350" y="186"/>
                </a:cubicBezTo>
                <a:cubicBezTo>
                  <a:pt x="337" y="164"/>
                  <a:pt x="310" y="143"/>
                  <a:pt x="289" y="129"/>
                </a:cubicBezTo>
                <a:cubicBezTo>
                  <a:pt x="269" y="108"/>
                  <a:pt x="234" y="90"/>
                  <a:pt x="216" y="74"/>
                </a:cubicBezTo>
                <a:cubicBezTo>
                  <a:pt x="195" y="59"/>
                  <a:pt x="183" y="53"/>
                  <a:pt x="165" y="41"/>
                </a:cubicBezTo>
                <a:cubicBezTo>
                  <a:pt x="143" y="30"/>
                  <a:pt x="125" y="18"/>
                  <a:pt x="108" y="0"/>
                </a:cubicBezTo>
                <a:lnTo>
                  <a:pt x="80" y="11"/>
                </a:ln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2535" name="Freeform 8"/>
          <p:cNvSpPr>
            <a:spLocks/>
          </p:cNvSpPr>
          <p:nvPr/>
        </p:nvSpPr>
        <p:spPr bwMode="auto">
          <a:xfrm rot="3988183">
            <a:off x="2783681" y="1867695"/>
            <a:ext cx="231775" cy="284162"/>
          </a:xfrm>
          <a:custGeom>
            <a:avLst/>
            <a:gdLst>
              <a:gd name="T0" fmla="*/ 62 w 236"/>
              <a:gd name="T1" fmla="*/ 19 h 258"/>
              <a:gd name="T2" fmla="*/ 31 w 236"/>
              <a:gd name="T3" fmla="*/ 55 h 258"/>
              <a:gd name="T4" fmla="*/ 22 w 236"/>
              <a:gd name="T5" fmla="*/ 108 h 258"/>
              <a:gd name="T6" fmla="*/ 60 w 236"/>
              <a:gd name="T7" fmla="*/ 211 h 258"/>
              <a:gd name="T8" fmla="*/ 104 w 236"/>
              <a:gd name="T9" fmla="*/ 238 h 258"/>
              <a:gd name="T10" fmla="*/ 133 w 236"/>
              <a:gd name="T11" fmla="*/ 258 h 258"/>
              <a:gd name="T12" fmla="*/ 154 w 236"/>
              <a:gd name="T13" fmla="*/ 251 h 258"/>
              <a:gd name="T14" fmla="*/ 174 w 236"/>
              <a:gd name="T15" fmla="*/ 233 h 258"/>
              <a:gd name="T16" fmla="*/ 185 w 236"/>
              <a:gd name="T17" fmla="*/ 222 h 258"/>
              <a:gd name="T18" fmla="*/ 211 w 236"/>
              <a:gd name="T19" fmla="*/ 169 h 258"/>
              <a:gd name="T20" fmla="*/ 223 w 236"/>
              <a:gd name="T21" fmla="*/ 146 h 258"/>
              <a:gd name="T22" fmla="*/ 236 w 236"/>
              <a:gd name="T23" fmla="*/ 110 h 258"/>
              <a:gd name="T24" fmla="*/ 194 w 236"/>
              <a:gd name="T25" fmla="*/ 37 h 258"/>
              <a:gd name="T26" fmla="*/ 156 w 236"/>
              <a:gd name="T27" fmla="*/ 14 h 258"/>
              <a:gd name="T28" fmla="*/ 106 w 236"/>
              <a:gd name="T29" fmla="*/ 3 h 258"/>
              <a:gd name="T30" fmla="*/ 62 w 236"/>
              <a:gd name="T31" fmla="*/ 19 h 2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36"/>
              <a:gd name="T49" fmla="*/ 0 h 258"/>
              <a:gd name="T50" fmla="*/ 236 w 236"/>
              <a:gd name="T51" fmla="*/ 258 h 2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36" h="258">
                <a:moveTo>
                  <a:pt x="62" y="19"/>
                </a:moveTo>
                <a:cubicBezTo>
                  <a:pt x="45" y="30"/>
                  <a:pt x="42" y="41"/>
                  <a:pt x="31" y="55"/>
                </a:cubicBezTo>
                <a:cubicBezTo>
                  <a:pt x="25" y="72"/>
                  <a:pt x="27" y="91"/>
                  <a:pt x="22" y="108"/>
                </a:cubicBezTo>
                <a:cubicBezTo>
                  <a:pt x="25" y="167"/>
                  <a:pt x="0" y="198"/>
                  <a:pt x="60" y="211"/>
                </a:cubicBezTo>
                <a:cubicBezTo>
                  <a:pt x="65" y="217"/>
                  <a:pt x="99" y="232"/>
                  <a:pt x="104" y="238"/>
                </a:cubicBezTo>
                <a:cubicBezTo>
                  <a:pt x="106" y="252"/>
                  <a:pt x="118" y="253"/>
                  <a:pt x="133" y="258"/>
                </a:cubicBezTo>
                <a:cubicBezTo>
                  <a:pt x="149" y="253"/>
                  <a:pt x="143" y="256"/>
                  <a:pt x="154" y="251"/>
                </a:cubicBezTo>
                <a:cubicBezTo>
                  <a:pt x="161" y="244"/>
                  <a:pt x="167" y="239"/>
                  <a:pt x="174" y="233"/>
                </a:cubicBezTo>
                <a:cubicBezTo>
                  <a:pt x="178" y="230"/>
                  <a:pt x="185" y="222"/>
                  <a:pt x="185" y="222"/>
                </a:cubicBezTo>
                <a:cubicBezTo>
                  <a:pt x="189" y="203"/>
                  <a:pt x="200" y="185"/>
                  <a:pt x="211" y="169"/>
                </a:cubicBezTo>
                <a:cubicBezTo>
                  <a:pt x="212" y="160"/>
                  <a:pt x="218" y="154"/>
                  <a:pt x="223" y="146"/>
                </a:cubicBezTo>
                <a:cubicBezTo>
                  <a:pt x="227" y="134"/>
                  <a:pt x="233" y="123"/>
                  <a:pt x="236" y="110"/>
                </a:cubicBezTo>
                <a:cubicBezTo>
                  <a:pt x="231" y="67"/>
                  <a:pt x="228" y="59"/>
                  <a:pt x="194" y="37"/>
                </a:cubicBezTo>
                <a:cubicBezTo>
                  <a:pt x="184" y="23"/>
                  <a:pt x="173" y="17"/>
                  <a:pt x="156" y="14"/>
                </a:cubicBezTo>
                <a:cubicBezTo>
                  <a:pt x="142" y="3"/>
                  <a:pt x="122" y="4"/>
                  <a:pt x="106" y="3"/>
                </a:cubicBezTo>
                <a:cubicBezTo>
                  <a:pt x="80" y="5"/>
                  <a:pt x="74" y="0"/>
                  <a:pt x="62" y="19"/>
                </a:cubicBez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2536" name="Freeform 9"/>
          <p:cNvSpPr>
            <a:spLocks/>
          </p:cNvSpPr>
          <p:nvPr/>
        </p:nvSpPr>
        <p:spPr bwMode="auto">
          <a:xfrm rot="3988183">
            <a:off x="3108325" y="1951038"/>
            <a:ext cx="249238" cy="233362"/>
          </a:xfrm>
          <a:custGeom>
            <a:avLst/>
            <a:gdLst>
              <a:gd name="T0" fmla="*/ 193 w 253"/>
              <a:gd name="T1" fmla="*/ 0 h 212"/>
              <a:gd name="T2" fmla="*/ 141 w 253"/>
              <a:gd name="T3" fmla="*/ 7 h 212"/>
              <a:gd name="T4" fmla="*/ 83 w 253"/>
              <a:gd name="T5" fmla="*/ 31 h 212"/>
              <a:gd name="T6" fmla="*/ 59 w 253"/>
              <a:gd name="T7" fmla="*/ 49 h 212"/>
              <a:gd name="T8" fmla="*/ 32 w 253"/>
              <a:gd name="T9" fmla="*/ 73 h 212"/>
              <a:gd name="T10" fmla="*/ 14 w 253"/>
              <a:gd name="T11" fmla="*/ 96 h 212"/>
              <a:gd name="T12" fmla="*/ 5 w 253"/>
              <a:gd name="T13" fmla="*/ 111 h 212"/>
              <a:gd name="T14" fmla="*/ 43 w 253"/>
              <a:gd name="T15" fmla="*/ 181 h 212"/>
              <a:gd name="T16" fmla="*/ 70 w 253"/>
              <a:gd name="T17" fmla="*/ 192 h 212"/>
              <a:gd name="T18" fmla="*/ 96 w 253"/>
              <a:gd name="T19" fmla="*/ 205 h 212"/>
              <a:gd name="T20" fmla="*/ 123 w 253"/>
              <a:gd name="T21" fmla="*/ 209 h 212"/>
              <a:gd name="T22" fmla="*/ 154 w 253"/>
              <a:gd name="T23" fmla="*/ 189 h 212"/>
              <a:gd name="T24" fmla="*/ 201 w 253"/>
              <a:gd name="T25" fmla="*/ 129 h 212"/>
              <a:gd name="T26" fmla="*/ 226 w 253"/>
              <a:gd name="T27" fmla="*/ 94 h 212"/>
              <a:gd name="T28" fmla="*/ 242 w 253"/>
              <a:gd name="T29" fmla="*/ 84 h 212"/>
              <a:gd name="T30" fmla="*/ 253 w 253"/>
              <a:gd name="T31" fmla="*/ 60 h 212"/>
              <a:gd name="T32" fmla="*/ 226 w 253"/>
              <a:gd name="T33" fmla="*/ 18 h 212"/>
              <a:gd name="T34" fmla="*/ 193 w 253"/>
              <a:gd name="T35" fmla="*/ 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3"/>
              <a:gd name="T55" fmla="*/ 0 h 212"/>
              <a:gd name="T56" fmla="*/ 253 w 253"/>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3" h="212">
                <a:moveTo>
                  <a:pt x="193" y="0"/>
                </a:moveTo>
                <a:cubicBezTo>
                  <a:pt x="175" y="3"/>
                  <a:pt x="160" y="6"/>
                  <a:pt x="141" y="7"/>
                </a:cubicBezTo>
                <a:cubicBezTo>
                  <a:pt x="126" y="10"/>
                  <a:pt x="96" y="23"/>
                  <a:pt x="83" y="31"/>
                </a:cubicBezTo>
                <a:cubicBezTo>
                  <a:pt x="75" y="36"/>
                  <a:pt x="68" y="45"/>
                  <a:pt x="59" y="49"/>
                </a:cubicBezTo>
                <a:cubicBezTo>
                  <a:pt x="51" y="58"/>
                  <a:pt x="42" y="66"/>
                  <a:pt x="32" y="73"/>
                </a:cubicBezTo>
                <a:cubicBezTo>
                  <a:pt x="26" y="82"/>
                  <a:pt x="20" y="88"/>
                  <a:pt x="14" y="96"/>
                </a:cubicBezTo>
                <a:cubicBezTo>
                  <a:pt x="11" y="101"/>
                  <a:pt x="5" y="111"/>
                  <a:pt x="5" y="111"/>
                </a:cubicBezTo>
                <a:cubicBezTo>
                  <a:pt x="0" y="139"/>
                  <a:pt x="10" y="176"/>
                  <a:pt x="43" y="181"/>
                </a:cubicBezTo>
                <a:cubicBezTo>
                  <a:pt x="52" y="184"/>
                  <a:pt x="61" y="189"/>
                  <a:pt x="70" y="192"/>
                </a:cubicBezTo>
                <a:cubicBezTo>
                  <a:pt x="78" y="197"/>
                  <a:pt x="87" y="202"/>
                  <a:pt x="96" y="205"/>
                </a:cubicBezTo>
                <a:cubicBezTo>
                  <a:pt x="105" y="212"/>
                  <a:pt x="111" y="210"/>
                  <a:pt x="123" y="209"/>
                </a:cubicBezTo>
                <a:cubicBezTo>
                  <a:pt x="134" y="203"/>
                  <a:pt x="143" y="195"/>
                  <a:pt x="154" y="189"/>
                </a:cubicBezTo>
                <a:cubicBezTo>
                  <a:pt x="169" y="170"/>
                  <a:pt x="183" y="144"/>
                  <a:pt x="201" y="129"/>
                </a:cubicBezTo>
                <a:cubicBezTo>
                  <a:pt x="207" y="117"/>
                  <a:pt x="215" y="102"/>
                  <a:pt x="226" y="94"/>
                </a:cubicBezTo>
                <a:cubicBezTo>
                  <a:pt x="231" y="90"/>
                  <a:pt x="242" y="84"/>
                  <a:pt x="242" y="84"/>
                </a:cubicBezTo>
                <a:cubicBezTo>
                  <a:pt x="248" y="75"/>
                  <a:pt x="250" y="70"/>
                  <a:pt x="253" y="60"/>
                </a:cubicBezTo>
                <a:cubicBezTo>
                  <a:pt x="251" y="37"/>
                  <a:pt x="249" y="24"/>
                  <a:pt x="226" y="18"/>
                </a:cubicBezTo>
                <a:cubicBezTo>
                  <a:pt x="214" y="11"/>
                  <a:pt x="207" y="5"/>
                  <a:pt x="193" y="0"/>
                </a:cubicBez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2537" name="Text Box 10"/>
          <p:cNvSpPr txBox="1">
            <a:spLocks noChangeArrowheads="1"/>
          </p:cNvSpPr>
          <p:nvPr/>
        </p:nvSpPr>
        <p:spPr bwMode="auto">
          <a:xfrm>
            <a:off x="304800" y="1295400"/>
            <a:ext cx="60801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RA</a:t>
            </a:r>
          </a:p>
        </p:txBody>
      </p:sp>
      <p:sp>
        <p:nvSpPr>
          <p:cNvPr id="22538" name="Text Box 11"/>
          <p:cNvSpPr txBox="1">
            <a:spLocks noChangeArrowheads="1"/>
          </p:cNvSpPr>
          <p:nvPr/>
        </p:nvSpPr>
        <p:spPr bwMode="auto">
          <a:xfrm>
            <a:off x="4743450" y="1233488"/>
            <a:ext cx="590550"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LA</a:t>
            </a:r>
          </a:p>
        </p:txBody>
      </p:sp>
      <p:sp>
        <p:nvSpPr>
          <p:cNvPr id="22539" name="Text Box 12"/>
          <p:cNvSpPr txBox="1">
            <a:spLocks noChangeArrowheads="1"/>
          </p:cNvSpPr>
          <p:nvPr/>
        </p:nvSpPr>
        <p:spPr bwMode="auto">
          <a:xfrm>
            <a:off x="2743200" y="4648200"/>
            <a:ext cx="555625"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LL</a:t>
            </a:r>
          </a:p>
        </p:txBody>
      </p:sp>
      <p:sp>
        <p:nvSpPr>
          <p:cNvPr id="22540" name="Text Box 13"/>
          <p:cNvSpPr txBox="1">
            <a:spLocks noChangeArrowheads="1"/>
          </p:cNvSpPr>
          <p:nvPr/>
        </p:nvSpPr>
        <p:spPr bwMode="auto">
          <a:xfrm>
            <a:off x="1141413" y="1309688"/>
            <a:ext cx="134937"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2541" name="Text Box 14"/>
          <p:cNvSpPr txBox="1">
            <a:spLocks noChangeArrowheads="1"/>
          </p:cNvSpPr>
          <p:nvPr/>
        </p:nvSpPr>
        <p:spPr bwMode="auto">
          <a:xfrm>
            <a:off x="2362200" y="4038600"/>
            <a:ext cx="238125" cy="487363"/>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2542" name="Text Box 15"/>
          <p:cNvSpPr txBox="1">
            <a:spLocks noChangeArrowheads="1"/>
          </p:cNvSpPr>
          <p:nvPr/>
        </p:nvSpPr>
        <p:spPr bwMode="auto">
          <a:xfrm>
            <a:off x="3352800" y="4038600"/>
            <a:ext cx="238125" cy="487363"/>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2543" name="Text Box 16"/>
          <p:cNvSpPr txBox="1">
            <a:spLocks noChangeArrowheads="1"/>
          </p:cNvSpPr>
          <p:nvPr/>
        </p:nvSpPr>
        <p:spPr bwMode="auto">
          <a:xfrm>
            <a:off x="4191000" y="928688"/>
            <a:ext cx="238125" cy="487362"/>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2544" name="Text Box 17"/>
          <p:cNvSpPr txBox="1">
            <a:spLocks noChangeArrowheads="1"/>
          </p:cNvSpPr>
          <p:nvPr/>
        </p:nvSpPr>
        <p:spPr bwMode="auto">
          <a:xfrm>
            <a:off x="1141413" y="1036638"/>
            <a:ext cx="134937"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2545" name="Text Box 18"/>
          <p:cNvSpPr txBox="1">
            <a:spLocks noChangeArrowheads="1"/>
          </p:cNvSpPr>
          <p:nvPr/>
        </p:nvSpPr>
        <p:spPr bwMode="auto">
          <a:xfrm>
            <a:off x="4243388" y="1309688"/>
            <a:ext cx="134937" cy="487362"/>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2546" name="AutoShape 19"/>
          <p:cNvSpPr>
            <a:spLocks noChangeArrowheads="1"/>
          </p:cNvSpPr>
          <p:nvPr/>
        </p:nvSpPr>
        <p:spPr bwMode="auto">
          <a:xfrm rot="7506661">
            <a:off x="2324100" y="2247900"/>
            <a:ext cx="1295400" cy="304800"/>
          </a:xfrm>
          <a:prstGeom prst="rightArrow">
            <a:avLst>
              <a:gd name="adj1" fmla="val 50000"/>
              <a:gd name="adj2" fmla="val 106250"/>
            </a:avLst>
          </a:prstGeom>
          <a:solidFill>
            <a:srgbClr val="969696"/>
          </a:solidFill>
          <a:ln w="15875">
            <a:solidFill>
              <a:schemeClr val="tx1"/>
            </a:solidFill>
            <a:miter lim="800000"/>
            <a:headEnd/>
            <a:tailEnd/>
          </a:ln>
        </p:spPr>
        <p:txBody>
          <a:bodyPr wrap="none" anchor="ctr"/>
          <a:lstStyle/>
          <a:p>
            <a:endParaRPr lang="en-US"/>
          </a:p>
        </p:txBody>
      </p:sp>
      <p:sp>
        <p:nvSpPr>
          <p:cNvPr id="22547" name="Line 22"/>
          <p:cNvSpPr>
            <a:spLocks noChangeShapeType="1"/>
          </p:cNvSpPr>
          <p:nvPr/>
        </p:nvSpPr>
        <p:spPr bwMode="auto">
          <a:xfrm flipV="1">
            <a:off x="4646613" y="3286125"/>
            <a:ext cx="152400" cy="0"/>
          </a:xfrm>
          <a:prstGeom prst="line">
            <a:avLst/>
          </a:prstGeom>
          <a:noFill/>
          <a:ln w="38100">
            <a:solidFill>
              <a:srgbClr val="006600"/>
            </a:solidFill>
            <a:round/>
            <a:headEnd/>
            <a:tailEnd/>
          </a:ln>
        </p:spPr>
        <p:txBody>
          <a:bodyPr anchor="ctr">
            <a:spAutoFit/>
          </a:bodyPr>
          <a:lstStyle/>
          <a:p>
            <a:endParaRPr lang="en-US"/>
          </a:p>
        </p:txBody>
      </p:sp>
      <p:sp>
        <p:nvSpPr>
          <p:cNvPr id="22548" name="Line 23"/>
          <p:cNvSpPr>
            <a:spLocks noChangeShapeType="1"/>
          </p:cNvSpPr>
          <p:nvPr/>
        </p:nvSpPr>
        <p:spPr bwMode="auto">
          <a:xfrm flipV="1">
            <a:off x="4794250" y="2590800"/>
            <a:ext cx="138113" cy="700088"/>
          </a:xfrm>
          <a:prstGeom prst="line">
            <a:avLst/>
          </a:prstGeom>
          <a:noFill/>
          <a:ln w="38100">
            <a:solidFill>
              <a:srgbClr val="006600"/>
            </a:solidFill>
            <a:round/>
            <a:headEnd/>
            <a:tailEnd/>
          </a:ln>
        </p:spPr>
        <p:txBody>
          <a:bodyPr anchor="ctr">
            <a:spAutoFit/>
          </a:bodyPr>
          <a:lstStyle/>
          <a:p>
            <a:endParaRPr lang="en-US"/>
          </a:p>
        </p:txBody>
      </p:sp>
      <p:sp>
        <p:nvSpPr>
          <p:cNvPr id="22549" name="Line 25"/>
          <p:cNvSpPr>
            <a:spLocks noChangeShapeType="1"/>
          </p:cNvSpPr>
          <p:nvPr/>
        </p:nvSpPr>
        <p:spPr bwMode="auto">
          <a:xfrm flipH="1" flipV="1">
            <a:off x="5075238" y="3286125"/>
            <a:ext cx="152400" cy="0"/>
          </a:xfrm>
          <a:prstGeom prst="line">
            <a:avLst/>
          </a:prstGeom>
          <a:noFill/>
          <a:ln w="38100">
            <a:solidFill>
              <a:srgbClr val="006600"/>
            </a:solidFill>
            <a:round/>
            <a:headEnd/>
            <a:tailEnd/>
          </a:ln>
        </p:spPr>
        <p:txBody>
          <a:bodyPr anchor="ctr">
            <a:spAutoFit/>
          </a:bodyPr>
          <a:lstStyle/>
          <a:p>
            <a:endParaRPr lang="en-US"/>
          </a:p>
        </p:txBody>
      </p:sp>
      <p:sp>
        <p:nvSpPr>
          <p:cNvPr id="22550" name="Line 26"/>
          <p:cNvSpPr>
            <a:spLocks noChangeShapeType="1"/>
          </p:cNvSpPr>
          <p:nvPr/>
        </p:nvSpPr>
        <p:spPr bwMode="auto">
          <a:xfrm flipH="1" flipV="1">
            <a:off x="4941888" y="2590800"/>
            <a:ext cx="138112" cy="700088"/>
          </a:xfrm>
          <a:prstGeom prst="line">
            <a:avLst/>
          </a:prstGeom>
          <a:noFill/>
          <a:ln w="38100">
            <a:solidFill>
              <a:srgbClr val="006600"/>
            </a:solidFill>
            <a:round/>
            <a:headEnd/>
            <a:tailEnd/>
          </a:ln>
        </p:spPr>
        <p:txBody>
          <a:bodyPr anchor="ctr">
            <a:spAutoFit/>
          </a:bodyPr>
          <a:lstStyle/>
          <a:p>
            <a:endParaRPr lang="en-US"/>
          </a:p>
        </p:txBody>
      </p:sp>
      <p:sp>
        <p:nvSpPr>
          <p:cNvPr id="22551" name="Line 29"/>
          <p:cNvSpPr>
            <a:spLocks noChangeShapeType="1"/>
          </p:cNvSpPr>
          <p:nvPr/>
        </p:nvSpPr>
        <p:spPr bwMode="auto">
          <a:xfrm flipV="1">
            <a:off x="990600" y="3425825"/>
            <a:ext cx="179388" cy="0"/>
          </a:xfrm>
          <a:prstGeom prst="line">
            <a:avLst/>
          </a:prstGeom>
          <a:noFill/>
          <a:ln w="38100">
            <a:solidFill>
              <a:srgbClr val="006600"/>
            </a:solidFill>
            <a:round/>
            <a:headEnd/>
            <a:tailEnd/>
          </a:ln>
        </p:spPr>
        <p:txBody>
          <a:bodyPr anchor="ctr">
            <a:spAutoFit/>
          </a:bodyPr>
          <a:lstStyle/>
          <a:p>
            <a:endParaRPr lang="en-US"/>
          </a:p>
        </p:txBody>
      </p:sp>
      <p:sp>
        <p:nvSpPr>
          <p:cNvPr id="22552" name="Line 30"/>
          <p:cNvSpPr>
            <a:spLocks noChangeShapeType="1"/>
          </p:cNvSpPr>
          <p:nvPr/>
        </p:nvSpPr>
        <p:spPr bwMode="auto">
          <a:xfrm flipV="1">
            <a:off x="1165225" y="2971800"/>
            <a:ext cx="161925" cy="457200"/>
          </a:xfrm>
          <a:prstGeom prst="line">
            <a:avLst/>
          </a:prstGeom>
          <a:noFill/>
          <a:ln w="38100">
            <a:solidFill>
              <a:srgbClr val="006600"/>
            </a:solidFill>
            <a:round/>
            <a:headEnd/>
            <a:tailEnd/>
          </a:ln>
        </p:spPr>
        <p:txBody>
          <a:bodyPr anchor="ctr">
            <a:spAutoFit/>
          </a:bodyPr>
          <a:lstStyle/>
          <a:p>
            <a:endParaRPr lang="en-US"/>
          </a:p>
        </p:txBody>
      </p:sp>
      <p:sp>
        <p:nvSpPr>
          <p:cNvPr id="22553" name="Line 32"/>
          <p:cNvSpPr>
            <a:spLocks noChangeShapeType="1"/>
          </p:cNvSpPr>
          <p:nvPr/>
        </p:nvSpPr>
        <p:spPr bwMode="auto">
          <a:xfrm flipH="1" flipV="1">
            <a:off x="1497013" y="3425825"/>
            <a:ext cx="179387" cy="0"/>
          </a:xfrm>
          <a:prstGeom prst="line">
            <a:avLst/>
          </a:prstGeom>
          <a:noFill/>
          <a:ln w="38100">
            <a:solidFill>
              <a:srgbClr val="006600"/>
            </a:solidFill>
            <a:round/>
            <a:headEnd/>
            <a:tailEnd/>
          </a:ln>
        </p:spPr>
        <p:txBody>
          <a:bodyPr anchor="ctr">
            <a:spAutoFit/>
          </a:bodyPr>
          <a:lstStyle/>
          <a:p>
            <a:endParaRPr lang="en-US"/>
          </a:p>
        </p:txBody>
      </p:sp>
      <p:sp>
        <p:nvSpPr>
          <p:cNvPr id="22554" name="Line 33"/>
          <p:cNvSpPr>
            <a:spLocks noChangeShapeType="1"/>
          </p:cNvSpPr>
          <p:nvPr/>
        </p:nvSpPr>
        <p:spPr bwMode="auto">
          <a:xfrm flipH="1" flipV="1">
            <a:off x="1339850" y="2971800"/>
            <a:ext cx="161925" cy="457200"/>
          </a:xfrm>
          <a:prstGeom prst="line">
            <a:avLst/>
          </a:prstGeom>
          <a:noFill/>
          <a:ln w="38100">
            <a:solidFill>
              <a:srgbClr val="006600"/>
            </a:solidFill>
            <a:round/>
            <a:headEnd/>
            <a:tailEnd/>
          </a:ln>
        </p:spPr>
        <p:txBody>
          <a:bodyPr anchor="ctr">
            <a:spAutoFit/>
          </a:bodyPr>
          <a:lstStyle/>
          <a:p>
            <a:endParaRPr lang="en-US"/>
          </a:p>
        </p:txBody>
      </p:sp>
      <p:sp>
        <p:nvSpPr>
          <p:cNvPr id="22555" name="Text Box 34"/>
          <p:cNvSpPr txBox="1">
            <a:spLocks noChangeArrowheads="1"/>
          </p:cNvSpPr>
          <p:nvPr/>
        </p:nvSpPr>
        <p:spPr bwMode="auto">
          <a:xfrm>
            <a:off x="1600200" y="762000"/>
            <a:ext cx="9699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a:t>
            </a:r>
          </a:p>
        </p:txBody>
      </p:sp>
      <p:sp>
        <p:nvSpPr>
          <p:cNvPr id="22556" name="Text Box 35"/>
          <p:cNvSpPr txBox="1">
            <a:spLocks noChangeArrowheads="1"/>
          </p:cNvSpPr>
          <p:nvPr/>
        </p:nvSpPr>
        <p:spPr bwMode="auto">
          <a:xfrm>
            <a:off x="533400" y="2514600"/>
            <a:ext cx="10715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II</a:t>
            </a:r>
          </a:p>
        </p:txBody>
      </p:sp>
      <p:sp>
        <p:nvSpPr>
          <p:cNvPr id="22557" name="Text Box 36"/>
          <p:cNvSpPr txBox="1">
            <a:spLocks noChangeArrowheads="1"/>
          </p:cNvSpPr>
          <p:nvPr/>
        </p:nvSpPr>
        <p:spPr bwMode="auto">
          <a:xfrm>
            <a:off x="4419600" y="2133600"/>
            <a:ext cx="11731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Lead III</a:t>
            </a:r>
          </a:p>
        </p:txBody>
      </p:sp>
      <p:sp>
        <p:nvSpPr>
          <p:cNvPr id="22558" name="Line 39"/>
          <p:cNvSpPr>
            <a:spLocks noChangeShapeType="1"/>
          </p:cNvSpPr>
          <p:nvPr/>
        </p:nvSpPr>
        <p:spPr bwMode="auto">
          <a:xfrm>
            <a:off x="2743200" y="765175"/>
            <a:ext cx="152400" cy="0"/>
          </a:xfrm>
          <a:prstGeom prst="line">
            <a:avLst/>
          </a:prstGeom>
          <a:noFill/>
          <a:ln w="38100">
            <a:solidFill>
              <a:srgbClr val="006600"/>
            </a:solidFill>
            <a:round/>
            <a:headEnd/>
            <a:tailEnd/>
          </a:ln>
        </p:spPr>
        <p:txBody>
          <a:bodyPr anchor="ctr">
            <a:spAutoFit/>
          </a:bodyPr>
          <a:lstStyle/>
          <a:p>
            <a:endParaRPr lang="en-US"/>
          </a:p>
        </p:txBody>
      </p:sp>
      <p:sp>
        <p:nvSpPr>
          <p:cNvPr id="22559" name="Line 40"/>
          <p:cNvSpPr>
            <a:spLocks noChangeShapeType="1"/>
          </p:cNvSpPr>
          <p:nvPr/>
        </p:nvSpPr>
        <p:spPr bwMode="auto">
          <a:xfrm>
            <a:off x="2890838" y="762000"/>
            <a:ext cx="138112" cy="381000"/>
          </a:xfrm>
          <a:prstGeom prst="line">
            <a:avLst/>
          </a:prstGeom>
          <a:noFill/>
          <a:ln w="38100">
            <a:solidFill>
              <a:srgbClr val="006600"/>
            </a:solidFill>
            <a:round/>
            <a:headEnd/>
            <a:tailEnd/>
          </a:ln>
        </p:spPr>
        <p:txBody>
          <a:bodyPr anchor="ctr">
            <a:spAutoFit/>
          </a:bodyPr>
          <a:lstStyle/>
          <a:p>
            <a:endParaRPr lang="en-US"/>
          </a:p>
        </p:txBody>
      </p:sp>
      <p:sp>
        <p:nvSpPr>
          <p:cNvPr id="22560" name="Line 42"/>
          <p:cNvSpPr>
            <a:spLocks noChangeShapeType="1"/>
          </p:cNvSpPr>
          <p:nvPr/>
        </p:nvSpPr>
        <p:spPr bwMode="auto">
          <a:xfrm flipH="1">
            <a:off x="3171825" y="765175"/>
            <a:ext cx="152400" cy="0"/>
          </a:xfrm>
          <a:prstGeom prst="line">
            <a:avLst/>
          </a:prstGeom>
          <a:noFill/>
          <a:ln w="38100">
            <a:solidFill>
              <a:srgbClr val="006600"/>
            </a:solidFill>
            <a:round/>
            <a:headEnd/>
            <a:tailEnd/>
          </a:ln>
        </p:spPr>
        <p:txBody>
          <a:bodyPr anchor="ctr">
            <a:spAutoFit/>
          </a:bodyPr>
          <a:lstStyle/>
          <a:p>
            <a:endParaRPr lang="en-US"/>
          </a:p>
        </p:txBody>
      </p:sp>
      <p:sp>
        <p:nvSpPr>
          <p:cNvPr id="22561" name="Line 43"/>
          <p:cNvSpPr>
            <a:spLocks noChangeShapeType="1"/>
          </p:cNvSpPr>
          <p:nvPr/>
        </p:nvSpPr>
        <p:spPr bwMode="auto">
          <a:xfrm flipH="1">
            <a:off x="3038475" y="762000"/>
            <a:ext cx="138113" cy="381000"/>
          </a:xfrm>
          <a:prstGeom prst="line">
            <a:avLst/>
          </a:prstGeom>
          <a:noFill/>
          <a:ln w="38100">
            <a:solidFill>
              <a:srgbClr val="006600"/>
            </a:solidFill>
            <a:round/>
            <a:headEnd/>
            <a:tailEnd/>
          </a:ln>
        </p:spPr>
        <p:txBody>
          <a:bodyPr anchor="ctr">
            <a:spAutoFit/>
          </a:bodyPr>
          <a:lstStyle/>
          <a:p>
            <a:endParaRPr lang="en-US"/>
          </a:p>
        </p:txBody>
      </p:sp>
      <p:sp>
        <p:nvSpPr>
          <p:cNvPr id="22562" name="Line 44"/>
          <p:cNvSpPr>
            <a:spLocks noChangeShapeType="1"/>
          </p:cNvSpPr>
          <p:nvPr/>
        </p:nvSpPr>
        <p:spPr bwMode="auto">
          <a:xfrm flipH="1">
            <a:off x="1981200" y="1808163"/>
            <a:ext cx="1304925" cy="811212"/>
          </a:xfrm>
          <a:prstGeom prst="line">
            <a:avLst/>
          </a:prstGeom>
          <a:noFill/>
          <a:ln w="15875">
            <a:solidFill>
              <a:schemeClr val="tx1"/>
            </a:solidFill>
            <a:prstDash val="dash"/>
            <a:round/>
            <a:headEnd/>
            <a:tailEnd/>
          </a:ln>
        </p:spPr>
        <p:txBody>
          <a:bodyPr anchor="ctr"/>
          <a:lstStyle/>
          <a:p>
            <a:endParaRPr lang="en-US"/>
          </a:p>
        </p:txBody>
      </p:sp>
      <p:sp>
        <p:nvSpPr>
          <p:cNvPr id="22563" name="Line 45"/>
          <p:cNvSpPr>
            <a:spLocks noChangeShapeType="1"/>
          </p:cNvSpPr>
          <p:nvPr/>
        </p:nvSpPr>
        <p:spPr bwMode="auto">
          <a:xfrm flipH="1">
            <a:off x="2286000" y="2943225"/>
            <a:ext cx="304800" cy="180975"/>
          </a:xfrm>
          <a:prstGeom prst="line">
            <a:avLst/>
          </a:prstGeom>
          <a:noFill/>
          <a:ln w="15875">
            <a:solidFill>
              <a:schemeClr val="tx1"/>
            </a:solidFill>
            <a:prstDash val="dash"/>
            <a:round/>
            <a:headEnd/>
            <a:tailEnd/>
          </a:ln>
        </p:spPr>
        <p:txBody>
          <a:bodyPr anchor="ctr"/>
          <a:lstStyle/>
          <a:p>
            <a:endParaRPr lang="en-US"/>
          </a:p>
        </p:txBody>
      </p:sp>
      <p:sp>
        <p:nvSpPr>
          <p:cNvPr id="22564" name="Line 46"/>
          <p:cNvSpPr>
            <a:spLocks noChangeShapeType="1"/>
          </p:cNvSpPr>
          <p:nvPr/>
        </p:nvSpPr>
        <p:spPr bwMode="auto">
          <a:xfrm flipH="1" flipV="1">
            <a:off x="2592388" y="2940050"/>
            <a:ext cx="977900" cy="533400"/>
          </a:xfrm>
          <a:prstGeom prst="line">
            <a:avLst/>
          </a:prstGeom>
          <a:noFill/>
          <a:ln w="15875">
            <a:solidFill>
              <a:schemeClr val="tx1"/>
            </a:solidFill>
            <a:prstDash val="dash"/>
            <a:round/>
            <a:headEnd/>
            <a:tailEnd/>
          </a:ln>
        </p:spPr>
        <p:txBody>
          <a:bodyPr anchor="ctr"/>
          <a:lstStyle/>
          <a:p>
            <a:endParaRPr lang="en-US"/>
          </a:p>
        </p:txBody>
      </p:sp>
      <p:sp>
        <p:nvSpPr>
          <p:cNvPr id="22565" name="Line 47"/>
          <p:cNvSpPr>
            <a:spLocks noChangeShapeType="1"/>
          </p:cNvSpPr>
          <p:nvPr/>
        </p:nvSpPr>
        <p:spPr bwMode="auto">
          <a:xfrm flipH="1" flipV="1">
            <a:off x="3375025" y="1903413"/>
            <a:ext cx="784225" cy="471487"/>
          </a:xfrm>
          <a:prstGeom prst="line">
            <a:avLst/>
          </a:prstGeom>
          <a:noFill/>
          <a:ln w="15875">
            <a:solidFill>
              <a:schemeClr val="tx1"/>
            </a:solidFill>
            <a:prstDash val="dash"/>
            <a:round/>
            <a:headEnd/>
            <a:tailEnd/>
          </a:ln>
        </p:spPr>
        <p:txBody>
          <a:bodyPr anchor="ctr"/>
          <a:lstStyle/>
          <a:p>
            <a:endParaRPr lang="en-US"/>
          </a:p>
        </p:txBody>
      </p:sp>
      <p:sp>
        <p:nvSpPr>
          <p:cNvPr id="22566" name="Line 49"/>
          <p:cNvSpPr>
            <a:spLocks noChangeShapeType="1"/>
          </p:cNvSpPr>
          <p:nvPr/>
        </p:nvSpPr>
        <p:spPr bwMode="auto">
          <a:xfrm>
            <a:off x="2592388" y="1447800"/>
            <a:ext cx="6350" cy="1465263"/>
          </a:xfrm>
          <a:prstGeom prst="line">
            <a:avLst/>
          </a:prstGeom>
          <a:noFill/>
          <a:ln w="15875">
            <a:solidFill>
              <a:schemeClr val="tx1"/>
            </a:solidFill>
            <a:prstDash val="dash"/>
            <a:round/>
            <a:headEnd/>
            <a:tailEnd/>
          </a:ln>
        </p:spPr>
        <p:txBody>
          <a:bodyPr anchor="ctr"/>
          <a:lstStyle/>
          <a:p>
            <a:endParaRPr lang="en-US"/>
          </a:p>
        </p:txBody>
      </p:sp>
      <p:sp>
        <p:nvSpPr>
          <p:cNvPr id="22567" name="Line 50"/>
          <p:cNvSpPr>
            <a:spLocks noChangeShapeType="1"/>
          </p:cNvSpPr>
          <p:nvPr/>
        </p:nvSpPr>
        <p:spPr bwMode="auto">
          <a:xfrm>
            <a:off x="3405188" y="1438275"/>
            <a:ext cx="7937" cy="482600"/>
          </a:xfrm>
          <a:prstGeom prst="line">
            <a:avLst/>
          </a:prstGeom>
          <a:noFill/>
          <a:ln w="15875">
            <a:solidFill>
              <a:schemeClr val="tx1"/>
            </a:solidFill>
            <a:prstDash val="dash"/>
            <a:round/>
            <a:headEnd/>
            <a:tailEnd/>
          </a:ln>
        </p:spPr>
        <p:txBody>
          <a:bodyPr anchor="ctr"/>
          <a:lstStyle/>
          <a:p>
            <a:endParaRPr lang="en-US"/>
          </a:p>
        </p:txBody>
      </p:sp>
      <p:sp>
        <p:nvSpPr>
          <p:cNvPr id="22568" name="Line 51"/>
          <p:cNvSpPr>
            <a:spLocks noChangeShapeType="1"/>
          </p:cNvSpPr>
          <p:nvPr/>
        </p:nvSpPr>
        <p:spPr bwMode="auto">
          <a:xfrm>
            <a:off x="2133600" y="2590800"/>
            <a:ext cx="266700" cy="476250"/>
          </a:xfrm>
          <a:prstGeom prst="line">
            <a:avLst/>
          </a:prstGeom>
          <a:noFill/>
          <a:ln w="15875">
            <a:solidFill>
              <a:schemeClr val="tx1"/>
            </a:solidFill>
            <a:round/>
            <a:headEnd/>
            <a:tailEnd type="stealth" w="lg" len="lg"/>
          </a:ln>
        </p:spPr>
        <p:txBody>
          <a:bodyPr anchor="ctr"/>
          <a:lstStyle/>
          <a:p>
            <a:endParaRPr lang="en-US"/>
          </a:p>
        </p:txBody>
      </p:sp>
      <p:sp>
        <p:nvSpPr>
          <p:cNvPr id="22569" name="Line 52"/>
          <p:cNvSpPr>
            <a:spLocks noChangeShapeType="1"/>
          </p:cNvSpPr>
          <p:nvPr/>
        </p:nvSpPr>
        <p:spPr bwMode="auto">
          <a:xfrm flipH="1">
            <a:off x="3495675" y="2309813"/>
            <a:ext cx="533400" cy="990600"/>
          </a:xfrm>
          <a:prstGeom prst="line">
            <a:avLst/>
          </a:prstGeom>
          <a:noFill/>
          <a:ln w="15875">
            <a:solidFill>
              <a:schemeClr val="tx1"/>
            </a:solidFill>
            <a:round/>
            <a:headEnd/>
            <a:tailEnd type="stealth" w="lg" len="lg"/>
          </a:ln>
        </p:spPr>
        <p:txBody>
          <a:bodyPr anchor="ctr"/>
          <a:lstStyle/>
          <a:p>
            <a:endParaRPr lang="en-US"/>
          </a:p>
        </p:txBody>
      </p:sp>
      <p:sp>
        <p:nvSpPr>
          <p:cNvPr id="22570" name="Line 53"/>
          <p:cNvSpPr>
            <a:spLocks noChangeShapeType="1"/>
          </p:cNvSpPr>
          <p:nvPr/>
        </p:nvSpPr>
        <p:spPr bwMode="auto">
          <a:xfrm flipH="1" flipV="1">
            <a:off x="2593975" y="1327150"/>
            <a:ext cx="806450" cy="3175"/>
          </a:xfrm>
          <a:prstGeom prst="line">
            <a:avLst/>
          </a:prstGeom>
          <a:noFill/>
          <a:ln w="15875">
            <a:solidFill>
              <a:schemeClr val="tx1"/>
            </a:solidFill>
            <a:round/>
            <a:headEnd/>
            <a:tailEnd type="stealth" w="lg" len="lg"/>
          </a:ln>
        </p:spPr>
        <p:txBody>
          <a:bodyPr anchor="ctr"/>
          <a:lstStyle/>
          <a:p>
            <a:endParaRPr lang="en-US"/>
          </a:p>
        </p:txBody>
      </p:sp>
      <p:sp>
        <p:nvSpPr>
          <p:cNvPr id="22571" name="Text Box 56"/>
          <p:cNvSpPr txBox="1">
            <a:spLocks noChangeArrowheads="1"/>
          </p:cNvSpPr>
          <p:nvPr/>
        </p:nvSpPr>
        <p:spPr bwMode="auto">
          <a:xfrm>
            <a:off x="685800" y="5334000"/>
            <a:ext cx="8001000" cy="10414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20000"/>
              </a:lnSpc>
            </a:pPr>
            <a:r>
              <a:rPr lang="en-US" sz="1700">
                <a:latin typeface="Arial" charset="0"/>
              </a:rPr>
              <a:t>A shift in the electrical axis changes the magnitude &amp; direction of the ECG signals. </a:t>
            </a:r>
            <a:r>
              <a:rPr lang="en-US" sz="1700" b="1" i="1">
                <a:latin typeface="Comic Sans MS" pitchFamily="66" charset="0"/>
              </a:rPr>
              <a:t>When evaluating an ECG the axis may be determined from the magnitude and direction of the signals in the six frontal plane leads.</a:t>
            </a:r>
          </a:p>
        </p:txBody>
      </p:sp>
      <p:sp>
        <p:nvSpPr>
          <p:cNvPr id="22572" name="Text Box 57"/>
          <p:cNvSpPr txBox="1">
            <a:spLocks noChangeArrowheads="1"/>
          </p:cNvSpPr>
          <p:nvPr/>
        </p:nvSpPr>
        <p:spPr bwMode="auto">
          <a:xfrm>
            <a:off x="4267200" y="3633788"/>
            <a:ext cx="4648200" cy="1401762"/>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b="1">
                <a:latin typeface="Arial" charset="0"/>
              </a:rPr>
              <a:t>Example:</a:t>
            </a:r>
            <a:r>
              <a:rPr lang="en-US" sz="1700">
                <a:latin typeface="Arial" charset="0"/>
              </a:rPr>
              <a:t> a shift to the right to 120 degrees:</a:t>
            </a:r>
          </a:p>
          <a:p>
            <a:pPr algn="just" eaLnBrk="0" hangingPunct="0"/>
            <a:r>
              <a:rPr lang="en-US" sz="1700">
                <a:latin typeface="Arial" charset="0"/>
              </a:rPr>
              <a:t>Lead I polarity is reversed because projection of the vector on lead I is from </a:t>
            </a:r>
            <a:r>
              <a:rPr lang="en-US" sz="1700">
                <a:cs typeface="Times New Roman" pitchFamily="18" charset="0"/>
              </a:rPr>
              <a:t>+</a:t>
            </a:r>
            <a:r>
              <a:rPr lang="en-US" sz="1700">
                <a:latin typeface="Arial" charset="0"/>
              </a:rPr>
              <a:t> to </a:t>
            </a:r>
            <a:r>
              <a:rPr lang="en-US" sz="1700">
                <a:latin typeface="Arial" charset="0"/>
                <a:sym typeface="Symbol" pitchFamily="18" charset="2"/>
              </a:rPr>
              <a:t> pole.</a:t>
            </a:r>
          </a:p>
          <a:p>
            <a:pPr algn="just" eaLnBrk="0" hangingPunct="0"/>
            <a:r>
              <a:rPr lang="en-US" sz="1700">
                <a:latin typeface="Arial" charset="0"/>
              </a:rPr>
              <a:t>Lead II magnitude is decreased, lead III magnitude is increased.</a:t>
            </a: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76200"/>
            <a:ext cx="7088187" cy="397032"/>
          </a:xfrm>
          <a:solidFill>
            <a:schemeClr val="bg1"/>
          </a:solidFill>
          <a:ln w="15875" cap="flat" algn="ctr">
            <a:solidFill>
              <a:schemeClr val="tx1"/>
            </a:solidFill>
            <a:miter lim="800000"/>
            <a:headEnd/>
            <a:tailEnd/>
          </a:ln>
        </p:spPr>
        <p:txBody>
          <a:bodyPr vert="horz" wrap="square" lIns="91440" tIns="45720" rIns="91440" bIns="45720" numCol="1" anchor="ctr" anchorCtr="0" compatLnSpc="1">
            <a:prstTxWarp prst="textNoShape">
              <a:avLst/>
            </a:prstTxWarp>
            <a:spAutoFit/>
          </a:bodyPr>
          <a:lstStyle/>
          <a:p>
            <a:pPr eaLnBrk="1" hangingPunct="1">
              <a:lnSpc>
                <a:spcPct val="110000"/>
              </a:lnSpc>
            </a:pPr>
            <a:r>
              <a:rPr lang="en-US" sz="1800" dirty="0" smtClean="0"/>
              <a:t>Einthoven’s  triangle and the axial reference system for the ECG</a:t>
            </a:r>
          </a:p>
        </p:txBody>
      </p:sp>
      <p:grpSp>
        <p:nvGrpSpPr>
          <p:cNvPr id="35" name="Group 34"/>
          <p:cNvGrpSpPr/>
          <p:nvPr/>
        </p:nvGrpSpPr>
        <p:grpSpPr>
          <a:xfrm>
            <a:off x="533400" y="2332106"/>
            <a:ext cx="4038600" cy="3229598"/>
            <a:chOff x="533400" y="2332106"/>
            <a:chExt cx="4038600" cy="3229598"/>
          </a:xfrm>
        </p:grpSpPr>
        <p:grpSp>
          <p:nvGrpSpPr>
            <p:cNvPr id="87" name="Group 86"/>
            <p:cNvGrpSpPr/>
            <p:nvPr/>
          </p:nvGrpSpPr>
          <p:grpSpPr>
            <a:xfrm>
              <a:off x="609600" y="2332106"/>
              <a:ext cx="3962400" cy="2697094"/>
              <a:chOff x="304800" y="2057400"/>
              <a:chExt cx="4144963" cy="2925694"/>
            </a:xfrm>
          </p:grpSpPr>
          <p:sp>
            <p:nvSpPr>
              <p:cNvPr id="21" name="Text Box 17"/>
              <p:cNvSpPr txBox="1">
                <a:spLocks noChangeArrowheads="1"/>
              </p:cNvSpPr>
              <p:nvPr/>
            </p:nvSpPr>
            <p:spPr bwMode="auto">
              <a:xfrm>
                <a:off x="3829050" y="2407287"/>
                <a:ext cx="590550" cy="366712"/>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dirty="0">
                    <a:latin typeface="Arial" charset="0"/>
                  </a:rPr>
                  <a:t>LA</a:t>
                </a:r>
              </a:p>
            </p:txBody>
          </p:sp>
          <p:sp>
            <p:nvSpPr>
              <p:cNvPr id="34" name="Text Box 150"/>
              <p:cNvSpPr txBox="1">
                <a:spLocks noChangeArrowheads="1"/>
              </p:cNvSpPr>
              <p:nvPr/>
            </p:nvSpPr>
            <p:spPr bwMode="auto">
              <a:xfrm>
                <a:off x="3276600" y="3245487"/>
                <a:ext cx="117316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dirty="0">
                    <a:latin typeface="Arial" charset="0"/>
                  </a:rPr>
                  <a:t>Lead III</a:t>
                </a:r>
              </a:p>
            </p:txBody>
          </p:sp>
          <p:sp>
            <p:nvSpPr>
              <p:cNvPr id="20" name="Text Box 16"/>
              <p:cNvSpPr txBox="1">
                <a:spLocks noChangeArrowheads="1"/>
              </p:cNvSpPr>
              <p:nvPr/>
            </p:nvSpPr>
            <p:spPr bwMode="auto">
              <a:xfrm>
                <a:off x="304800" y="2420056"/>
                <a:ext cx="677939" cy="353943"/>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latin typeface="Arial" charset="0"/>
                  </a:rPr>
                  <a:t>RA</a:t>
                </a:r>
              </a:p>
            </p:txBody>
          </p:sp>
          <p:sp>
            <p:nvSpPr>
              <p:cNvPr id="22" name="Text Box 18"/>
              <p:cNvSpPr txBox="1">
                <a:spLocks noChangeArrowheads="1"/>
              </p:cNvSpPr>
              <p:nvPr/>
            </p:nvSpPr>
            <p:spPr bwMode="auto">
              <a:xfrm>
                <a:off x="2286000" y="4617087"/>
                <a:ext cx="732436" cy="366007"/>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latin typeface="Arial" charset="0"/>
                  </a:rPr>
                  <a:t>LL</a:t>
                </a:r>
              </a:p>
            </p:txBody>
          </p:sp>
          <p:sp>
            <p:nvSpPr>
              <p:cNvPr id="23" name="Text Box 19"/>
              <p:cNvSpPr txBox="1">
                <a:spLocks noChangeArrowheads="1"/>
              </p:cNvSpPr>
              <p:nvPr/>
            </p:nvSpPr>
            <p:spPr bwMode="auto">
              <a:xfrm>
                <a:off x="1151681" y="2489348"/>
                <a:ext cx="99723" cy="299915"/>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4" name="Text Box 20"/>
              <p:cNvSpPr txBox="1">
                <a:spLocks noChangeArrowheads="1"/>
              </p:cNvSpPr>
              <p:nvPr/>
            </p:nvSpPr>
            <p:spPr bwMode="auto">
              <a:xfrm>
                <a:off x="2053880" y="4168678"/>
                <a:ext cx="175982" cy="299916"/>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5" name="Text Box 21"/>
              <p:cNvSpPr txBox="1">
                <a:spLocks noChangeArrowheads="1"/>
              </p:cNvSpPr>
              <p:nvPr/>
            </p:nvSpPr>
            <p:spPr bwMode="auto">
              <a:xfrm>
                <a:off x="2785963" y="4168678"/>
                <a:ext cx="175982" cy="299916"/>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6" name="Text Box 22"/>
              <p:cNvSpPr txBox="1">
                <a:spLocks noChangeArrowheads="1"/>
              </p:cNvSpPr>
              <p:nvPr/>
            </p:nvSpPr>
            <p:spPr bwMode="auto">
              <a:xfrm>
                <a:off x="3557818" y="2254887"/>
                <a:ext cx="175982" cy="299915"/>
              </a:xfrm>
              <a:prstGeom prst="rect">
                <a:avLst/>
              </a:prstGeom>
              <a:noFill/>
              <a:ln w="15875">
                <a:noFill/>
                <a:miter lim="800000"/>
                <a:headEnd/>
                <a:tailEnd/>
              </a:ln>
            </p:spPr>
            <p:txBody>
              <a:bodyPr wrap="none" lIns="0" tIns="0" rIns="0" bIns="0">
                <a:spAutoFit/>
              </a:bodyPr>
              <a:lstStyle/>
              <a:p>
                <a:r>
                  <a:rPr lang="en-US" sz="3200">
                    <a:latin typeface="Arial" charset="0"/>
                  </a:rPr>
                  <a:t>+</a:t>
                </a:r>
              </a:p>
            </p:txBody>
          </p:sp>
          <p:sp>
            <p:nvSpPr>
              <p:cNvPr id="27" name="Text Box 23"/>
              <p:cNvSpPr txBox="1">
                <a:spLocks noChangeArrowheads="1"/>
              </p:cNvSpPr>
              <p:nvPr/>
            </p:nvSpPr>
            <p:spPr bwMode="auto">
              <a:xfrm>
                <a:off x="1151681" y="2321318"/>
                <a:ext cx="99723" cy="299915"/>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28" name="Text Box 24"/>
              <p:cNvSpPr txBox="1">
                <a:spLocks noChangeArrowheads="1"/>
              </p:cNvSpPr>
              <p:nvPr/>
            </p:nvSpPr>
            <p:spPr bwMode="auto">
              <a:xfrm>
                <a:off x="3596535" y="2489348"/>
                <a:ext cx="99723" cy="299915"/>
              </a:xfrm>
              <a:prstGeom prst="rect">
                <a:avLst/>
              </a:prstGeom>
              <a:noFill/>
              <a:ln w="15875">
                <a:noFill/>
                <a:miter lim="800000"/>
                <a:headEnd/>
                <a:tailEnd/>
              </a:ln>
            </p:spPr>
            <p:txBody>
              <a:bodyPr wrap="none" lIns="0" tIns="0" rIns="0" bIns="0" anchor="ctr">
                <a:spAutoFit/>
              </a:bodyPr>
              <a:lstStyle/>
              <a:p>
                <a:r>
                  <a:rPr lang="en-US" sz="3200">
                    <a:latin typeface="Arial" charset="0"/>
                  </a:rPr>
                  <a:t>-</a:t>
                </a:r>
              </a:p>
            </p:txBody>
          </p:sp>
          <p:sp>
            <p:nvSpPr>
              <p:cNvPr id="32" name="Text Box 148"/>
              <p:cNvSpPr txBox="1">
                <a:spLocks noChangeArrowheads="1"/>
              </p:cNvSpPr>
              <p:nvPr/>
            </p:nvSpPr>
            <p:spPr bwMode="auto">
              <a:xfrm>
                <a:off x="1997566" y="2057400"/>
                <a:ext cx="974234" cy="353943"/>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latin typeface="Arial" charset="0"/>
                  </a:rPr>
                  <a:t>Lead I</a:t>
                </a:r>
              </a:p>
            </p:txBody>
          </p:sp>
          <p:sp>
            <p:nvSpPr>
              <p:cNvPr id="33" name="Text Box 149"/>
              <p:cNvSpPr txBox="1">
                <a:spLocks noChangeArrowheads="1"/>
              </p:cNvSpPr>
              <p:nvPr/>
            </p:nvSpPr>
            <p:spPr bwMode="auto">
              <a:xfrm>
                <a:off x="685800" y="3313235"/>
                <a:ext cx="977401" cy="353943"/>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latin typeface="Arial" charset="0"/>
                  </a:rPr>
                  <a:t>Lead II</a:t>
                </a:r>
              </a:p>
            </p:txBody>
          </p:sp>
          <p:sp>
            <p:nvSpPr>
              <p:cNvPr id="42" name="Line 180"/>
              <p:cNvSpPr>
                <a:spLocks noChangeShapeType="1"/>
              </p:cNvSpPr>
              <p:nvPr/>
            </p:nvSpPr>
            <p:spPr bwMode="auto">
              <a:xfrm>
                <a:off x="1434425" y="2715017"/>
                <a:ext cx="1126282" cy="1781907"/>
              </a:xfrm>
              <a:prstGeom prst="line">
                <a:avLst/>
              </a:prstGeom>
              <a:noFill/>
              <a:ln w="25400">
                <a:solidFill>
                  <a:schemeClr val="tx1"/>
                </a:solidFill>
                <a:round/>
                <a:headEnd/>
                <a:tailEnd type="stealth" w="lg" len="lg"/>
              </a:ln>
            </p:spPr>
            <p:txBody>
              <a:bodyPr anchor="ctr"/>
              <a:lstStyle/>
              <a:p>
                <a:endParaRPr lang="en-US"/>
              </a:p>
            </p:txBody>
          </p:sp>
          <p:sp>
            <p:nvSpPr>
              <p:cNvPr id="43" name="Line 181"/>
              <p:cNvSpPr>
                <a:spLocks noChangeShapeType="1"/>
              </p:cNvSpPr>
              <p:nvPr/>
            </p:nvSpPr>
            <p:spPr bwMode="auto">
              <a:xfrm flipH="1">
                <a:off x="2673335" y="2761910"/>
                <a:ext cx="844712" cy="1735015"/>
              </a:xfrm>
              <a:prstGeom prst="line">
                <a:avLst/>
              </a:prstGeom>
              <a:noFill/>
              <a:ln w="25400">
                <a:solidFill>
                  <a:schemeClr val="tx1"/>
                </a:solidFill>
                <a:round/>
                <a:headEnd/>
                <a:tailEnd type="stealth" w="lg" len="lg"/>
              </a:ln>
            </p:spPr>
            <p:txBody>
              <a:bodyPr anchor="ctr"/>
              <a:lstStyle/>
              <a:p>
                <a:endParaRPr lang="en-US"/>
              </a:p>
            </p:txBody>
          </p:sp>
          <p:sp>
            <p:nvSpPr>
              <p:cNvPr id="44" name="Line 182"/>
              <p:cNvSpPr>
                <a:spLocks noChangeShapeType="1"/>
              </p:cNvSpPr>
              <p:nvPr/>
            </p:nvSpPr>
            <p:spPr bwMode="auto">
              <a:xfrm flipV="1">
                <a:off x="1434425" y="2574340"/>
                <a:ext cx="2083622" cy="0"/>
              </a:xfrm>
              <a:prstGeom prst="line">
                <a:avLst/>
              </a:prstGeom>
              <a:noFill/>
              <a:ln w="25400">
                <a:solidFill>
                  <a:schemeClr val="tx1"/>
                </a:solidFill>
                <a:round/>
                <a:headEnd/>
                <a:tailEnd type="stealth" w="lg" len="lg"/>
              </a:ln>
            </p:spPr>
            <p:txBody>
              <a:bodyPr anchor="ctr"/>
              <a:lstStyle/>
              <a:p>
                <a:endParaRPr lang="en-US"/>
              </a:p>
            </p:txBody>
          </p:sp>
        </p:grpSp>
        <p:sp>
          <p:nvSpPr>
            <p:cNvPr id="88" name="Rectangle 4"/>
            <p:cNvSpPr>
              <a:spLocks noChangeArrowheads="1"/>
            </p:cNvSpPr>
            <p:nvPr/>
          </p:nvSpPr>
          <p:spPr bwMode="auto">
            <a:xfrm>
              <a:off x="533400" y="5181600"/>
              <a:ext cx="3886200" cy="380104"/>
            </a:xfrm>
            <a:prstGeom prst="rect">
              <a:avLst/>
            </a:prstGeom>
            <a:solidFill>
              <a:srgbClr val="FFFFFF"/>
            </a:solidFill>
            <a:ln w="15875" algn="ctr">
              <a:solidFill>
                <a:srgbClr val="000000"/>
              </a:solidFill>
              <a:miter lim="800000"/>
              <a:headEnd/>
              <a:tailEnd type="none" w="lg" len="lg"/>
            </a:ln>
          </p:spPr>
          <p:txBody>
            <a:bodyPr wrap="square" anchor="ctr">
              <a:spAutoFit/>
            </a:bodyPr>
            <a:lstStyle/>
            <a:p>
              <a:pPr algn="just" eaLnBrk="0" hangingPunct="0">
                <a:lnSpc>
                  <a:spcPct val="110000"/>
                </a:lnSpc>
              </a:pPr>
              <a:r>
                <a:rPr lang="en-US" sz="1700" dirty="0">
                  <a:latin typeface="Arial" charset="0"/>
                </a:rPr>
                <a:t>Leads I, II &amp; III </a:t>
              </a:r>
              <a:r>
                <a:rPr lang="en-US" sz="1700" dirty="0" smtClean="0">
                  <a:latin typeface="Arial" charset="0"/>
                </a:rPr>
                <a:t>of Einthoven’s triangle</a:t>
              </a:r>
              <a:endParaRPr lang="en-US" sz="1700" dirty="0">
                <a:latin typeface="Arial" charset="0"/>
              </a:endParaRPr>
            </a:p>
          </p:txBody>
        </p:sp>
      </p:grpSp>
      <p:grpSp>
        <p:nvGrpSpPr>
          <p:cNvPr id="36" name="Group 35"/>
          <p:cNvGrpSpPr/>
          <p:nvPr/>
        </p:nvGrpSpPr>
        <p:grpSpPr>
          <a:xfrm>
            <a:off x="4724400" y="740190"/>
            <a:ext cx="4114800" cy="4821514"/>
            <a:chOff x="4724400" y="740190"/>
            <a:chExt cx="4114800" cy="4821514"/>
          </a:xfrm>
        </p:grpSpPr>
        <p:grpSp>
          <p:nvGrpSpPr>
            <p:cNvPr id="68" name="Group 67"/>
            <p:cNvGrpSpPr/>
            <p:nvPr/>
          </p:nvGrpSpPr>
          <p:grpSpPr>
            <a:xfrm>
              <a:off x="4800600" y="740190"/>
              <a:ext cx="3886200" cy="4242904"/>
              <a:chOff x="2807464" y="654584"/>
              <a:chExt cx="4734800" cy="4845591"/>
            </a:xfrm>
          </p:grpSpPr>
          <p:sp>
            <p:nvSpPr>
              <p:cNvPr id="73" name="Line 18"/>
              <p:cNvSpPr>
                <a:spLocks noChangeShapeType="1"/>
              </p:cNvSpPr>
              <p:nvPr/>
            </p:nvSpPr>
            <p:spPr bwMode="auto">
              <a:xfrm>
                <a:off x="4721225" y="3035300"/>
                <a:ext cx="881063" cy="1693863"/>
              </a:xfrm>
              <a:prstGeom prst="line">
                <a:avLst/>
              </a:prstGeom>
              <a:noFill/>
              <a:ln w="25400">
                <a:solidFill>
                  <a:schemeClr val="tx1"/>
                </a:solidFill>
                <a:round/>
                <a:headEnd/>
                <a:tailEnd type="stealth" w="lg" len="lg"/>
              </a:ln>
            </p:spPr>
            <p:txBody>
              <a:bodyPr anchor="ctr"/>
              <a:lstStyle/>
              <a:p>
                <a:endParaRPr lang="en-US"/>
              </a:p>
            </p:txBody>
          </p:sp>
          <p:sp>
            <p:nvSpPr>
              <p:cNvPr id="74" name="Line 19"/>
              <p:cNvSpPr>
                <a:spLocks noChangeShapeType="1"/>
              </p:cNvSpPr>
              <p:nvPr/>
            </p:nvSpPr>
            <p:spPr bwMode="auto">
              <a:xfrm flipH="1">
                <a:off x="3821113" y="3025775"/>
                <a:ext cx="862013" cy="1741488"/>
              </a:xfrm>
              <a:prstGeom prst="line">
                <a:avLst/>
              </a:prstGeom>
              <a:noFill/>
              <a:ln w="25400">
                <a:solidFill>
                  <a:schemeClr val="tx1"/>
                </a:solidFill>
                <a:round/>
                <a:headEnd/>
                <a:tailEnd type="stealth" w="lg" len="lg"/>
              </a:ln>
            </p:spPr>
            <p:txBody>
              <a:bodyPr anchor="ctr"/>
              <a:lstStyle/>
              <a:p>
                <a:endParaRPr lang="en-US"/>
              </a:p>
            </p:txBody>
          </p:sp>
          <p:sp>
            <p:nvSpPr>
              <p:cNvPr id="75" name="Line 20"/>
              <p:cNvSpPr>
                <a:spLocks noChangeShapeType="1"/>
              </p:cNvSpPr>
              <p:nvPr/>
            </p:nvSpPr>
            <p:spPr bwMode="auto">
              <a:xfrm>
                <a:off x="4727575" y="3059113"/>
                <a:ext cx="1978025" cy="12700"/>
              </a:xfrm>
              <a:prstGeom prst="line">
                <a:avLst/>
              </a:prstGeom>
              <a:noFill/>
              <a:ln w="25400">
                <a:solidFill>
                  <a:schemeClr val="tx1"/>
                </a:solidFill>
                <a:round/>
                <a:headEnd/>
                <a:tailEnd type="stealth" w="lg" len="lg"/>
              </a:ln>
            </p:spPr>
            <p:txBody>
              <a:bodyPr anchor="ctr"/>
              <a:lstStyle/>
              <a:p>
                <a:endParaRPr lang="en-US"/>
              </a:p>
            </p:txBody>
          </p:sp>
          <p:sp>
            <p:nvSpPr>
              <p:cNvPr id="76" name="Text Box 15"/>
              <p:cNvSpPr txBox="1">
                <a:spLocks noChangeArrowheads="1"/>
              </p:cNvSpPr>
              <p:nvPr/>
            </p:nvSpPr>
            <p:spPr bwMode="auto">
              <a:xfrm>
                <a:off x="5762625" y="2928938"/>
                <a:ext cx="307975"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t>I</a:t>
                </a:r>
              </a:p>
            </p:txBody>
          </p:sp>
          <p:sp>
            <p:nvSpPr>
              <p:cNvPr id="77" name="Text Box 21"/>
              <p:cNvSpPr txBox="1">
                <a:spLocks noChangeArrowheads="1"/>
              </p:cNvSpPr>
              <p:nvPr/>
            </p:nvSpPr>
            <p:spPr bwMode="auto">
              <a:xfrm>
                <a:off x="4953000" y="3615901"/>
                <a:ext cx="546801" cy="404219"/>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t>II</a:t>
                </a:r>
              </a:p>
            </p:txBody>
          </p:sp>
          <p:sp>
            <p:nvSpPr>
              <p:cNvPr id="78" name="Text Box 22"/>
              <p:cNvSpPr txBox="1">
                <a:spLocks noChangeArrowheads="1"/>
              </p:cNvSpPr>
              <p:nvPr/>
            </p:nvSpPr>
            <p:spPr bwMode="auto">
              <a:xfrm>
                <a:off x="3643017" y="3615901"/>
                <a:ext cx="776583" cy="404219"/>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t>III</a:t>
                </a:r>
              </a:p>
            </p:txBody>
          </p:sp>
          <p:sp>
            <p:nvSpPr>
              <p:cNvPr id="79" name="Text Box 26"/>
              <p:cNvSpPr txBox="1">
                <a:spLocks noChangeArrowheads="1"/>
              </p:cNvSpPr>
              <p:nvPr/>
            </p:nvSpPr>
            <p:spPr bwMode="auto">
              <a:xfrm>
                <a:off x="4200052" y="5095956"/>
                <a:ext cx="1021231" cy="404219"/>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a:latin typeface="Arial" charset="0"/>
                  </a:rPr>
                  <a:t>+ 90 </a:t>
                </a:r>
                <a:r>
                  <a:rPr lang="en-US" sz="1700"/>
                  <a:t>°</a:t>
                </a:r>
              </a:p>
            </p:txBody>
          </p:sp>
          <p:sp>
            <p:nvSpPr>
              <p:cNvPr id="80" name="Text Box 29"/>
              <p:cNvSpPr txBox="1">
                <a:spLocks noChangeArrowheads="1"/>
              </p:cNvSpPr>
              <p:nvPr/>
            </p:nvSpPr>
            <p:spPr bwMode="auto">
              <a:xfrm>
                <a:off x="6858000" y="2878867"/>
                <a:ext cx="684264" cy="404219"/>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latin typeface="Arial" charset="0"/>
                  </a:rPr>
                  <a:t>0 </a:t>
                </a:r>
                <a:r>
                  <a:rPr lang="en-US" sz="1700" dirty="0"/>
                  <a:t>°</a:t>
                </a:r>
              </a:p>
            </p:txBody>
          </p:sp>
          <p:sp>
            <p:nvSpPr>
              <p:cNvPr id="81" name="Line 30"/>
              <p:cNvSpPr>
                <a:spLocks noChangeShapeType="1"/>
              </p:cNvSpPr>
              <p:nvPr/>
            </p:nvSpPr>
            <p:spPr bwMode="auto">
              <a:xfrm>
                <a:off x="4648200" y="1189038"/>
                <a:ext cx="46038" cy="1858963"/>
              </a:xfrm>
              <a:prstGeom prst="line">
                <a:avLst/>
              </a:prstGeom>
              <a:noFill/>
              <a:ln w="28575">
                <a:solidFill>
                  <a:schemeClr val="tx1"/>
                </a:solidFill>
                <a:prstDash val="dash"/>
                <a:round/>
                <a:headEnd/>
                <a:tailEnd type="none" w="lg" len="lg"/>
              </a:ln>
            </p:spPr>
            <p:txBody>
              <a:bodyPr anchor="ctr">
                <a:spAutoFit/>
              </a:bodyPr>
              <a:lstStyle/>
              <a:p>
                <a:endParaRPr lang="en-US"/>
              </a:p>
            </p:txBody>
          </p:sp>
          <p:sp>
            <p:nvSpPr>
              <p:cNvPr id="82" name="Text Box 31"/>
              <p:cNvSpPr txBox="1">
                <a:spLocks noChangeArrowheads="1"/>
              </p:cNvSpPr>
              <p:nvPr/>
            </p:nvSpPr>
            <p:spPr bwMode="auto">
              <a:xfrm>
                <a:off x="4251325" y="654584"/>
                <a:ext cx="784281" cy="404219"/>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dirty="0">
                    <a:latin typeface="Arial" charset="0"/>
                  </a:rPr>
                  <a:t>- 90</a:t>
                </a:r>
                <a:r>
                  <a:rPr lang="en-US" sz="1700" dirty="0">
                    <a:latin typeface="Arial" charset="0"/>
                    <a:cs typeface="Arial" charset="0"/>
                  </a:rPr>
                  <a:t>°</a:t>
                </a:r>
              </a:p>
            </p:txBody>
          </p:sp>
          <p:sp>
            <p:nvSpPr>
              <p:cNvPr id="83" name="Text Box 27"/>
              <p:cNvSpPr txBox="1">
                <a:spLocks noChangeArrowheads="1"/>
              </p:cNvSpPr>
              <p:nvPr/>
            </p:nvSpPr>
            <p:spPr bwMode="auto">
              <a:xfrm>
                <a:off x="2807464" y="4878396"/>
                <a:ext cx="1115953" cy="404219"/>
              </a:xfrm>
              <a:prstGeom prst="rect">
                <a:avLst/>
              </a:prstGeom>
              <a:solidFill>
                <a:schemeClr val="bg1"/>
              </a:solidFill>
              <a:ln w="15875">
                <a:solidFill>
                  <a:schemeClr val="tx1"/>
                </a:solidFill>
                <a:miter lim="800000"/>
                <a:headEnd/>
                <a:tailEnd/>
              </a:ln>
            </p:spPr>
            <p:txBody>
              <a:bodyPr wrap="square" anchor="ctr" anchorCtr="1">
                <a:spAutoFit/>
              </a:bodyPr>
              <a:lstStyle/>
              <a:p>
                <a:pPr eaLnBrk="0" hangingPunct="0">
                  <a:spcAft>
                    <a:spcPct val="30000"/>
                  </a:spcAft>
                </a:pPr>
                <a:r>
                  <a:rPr lang="en-US" sz="1700">
                    <a:latin typeface="Arial" charset="0"/>
                  </a:rPr>
                  <a:t>+ 120 </a:t>
                </a:r>
                <a:r>
                  <a:rPr lang="en-US" sz="1700"/>
                  <a:t>°</a:t>
                </a:r>
              </a:p>
            </p:txBody>
          </p:sp>
        </p:grpSp>
        <p:sp>
          <p:nvSpPr>
            <p:cNvPr id="89" name="Rectangle 4"/>
            <p:cNvSpPr>
              <a:spLocks noChangeArrowheads="1"/>
            </p:cNvSpPr>
            <p:nvPr/>
          </p:nvSpPr>
          <p:spPr bwMode="auto">
            <a:xfrm>
              <a:off x="4724400" y="5181600"/>
              <a:ext cx="4114800" cy="380104"/>
            </a:xfrm>
            <a:prstGeom prst="rect">
              <a:avLst/>
            </a:prstGeom>
            <a:solidFill>
              <a:srgbClr val="FFFFFF"/>
            </a:solidFill>
            <a:ln w="15875" algn="ctr">
              <a:solidFill>
                <a:srgbClr val="000000"/>
              </a:solidFill>
              <a:miter lim="800000"/>
              <a:headEnd/>
              <a:tailEnd type="none" w="lg" len="lg"/>
            </a:ln>
          </p:spPr>
          <p:txBody>
            <a:bodyPr wrap="square" anchor="ctr">
              <a:spAutoFit/>
            </a:bodyPr>
            <a:lstStyle/>
            <a:p>
              <a:pPr algn="just" eaLnBrk="0" hangingPunct="0">
                <a:lnSpc>
                  <a:spcPct val="110000"/>
                </a:lnSpc>
              </a:pPr>
              <a:r>
                <a:rPr lang="en-US" sz="1700" dirty="0">
                  <a:latin typeface="Arial" charset="0"/>
                </a:rPr>
                <a:t>Leads I, II &amp; </a:t>
              </a:r>
              <a:r>
                <a:rPr lang="en-US" sz="1700" dirty="0" smtClean="0">
                  <a:latin typeface="Arial" charset="0"/>
                </a:rPr>
                <a:t>III in axial reference system</a:t>
              </a:r>
              <a:endParaRPr lang="en-US" sz="1700" dirty="0">
                <a:latin typeface="Arial" charset="0"/>
              </a:endParaRPr>
            </a:p>
          </p:txBody>
        </p:sp>
      </p:grpSp>
      <p:sp>
        <p:nvSpPr>
          <p:cNvPr id="90" name="Rectangle 89"/>
          <p:cNvSpPr/>
          <p:nvPr/>
        </p:nvSpPr>
        <p:spPr>
          <a:xfrm>
            <a:off x="228600" y="609600"/>
            <a:ext cx="5105400" cy="1138773"/>
          </a:xfrm>
          <a:prstGeom prst="rect">
            <a:avLst/>
          </a:prstGeom>
          <a:solidFill>
            <a:schemeClr val="bg1"/>
          </a:solidFill>
          <a:ln>
            <a:solidFill>
              <a:schemeClr val="tx1"/>
            </a:solidFill>
          </a:ln>
        </p:spPr>
        <p:txBody>
          <a:bodyPr wrap="square">
            <a:spAutoFit/>
          </a:bodyPr>
          <a:lstStyle/>
          <a:p>
            <a:r>
              <a:rPr lang="en-US" sz="1700" dirty="0" smtClean="0">
                <a:latin typeface="+mj-lt"/>
              </a:rPr>
              <a:t>An axial reference system is used to compare tracings from all 6 leads in the frontal plane.</a:t>
            </a:r>
          </a:p>
          <a:p>
            <a:r>
              <a:rPr lang="en-US" sz="1700" dirty="0" smtClean="0">
                <a:latin typeface="+mj-lt"/>
              </a:rPr>
              <a:t>The 6 leads include Leads I, II and III and the </a:t>
            </a:r>
            <a:r>
              <a:rPr lang="en-US" sz="1700" dirty="0" err="1" smtClean="0">
                <a:latin typeface="+mj-lt"/>
              </a:rPr>
              <a:t>unipolar</a:t>
            </a:r>
            <a:r>
              <a:rPr lang="en-US" sz="1700" dirty="0" smtClean="0">
                <a:latin typeface="+mj-lt"/>
              </a:rPr>
              <a:t> limb leads AVR, AVL, &amp; AVF (next slide) </a:t>
            </a:r>
            <a:endParaRPr lang="en-US" sz="1700" dirty="0">
              <a:latin typeface="+mj-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1219200" y="255588"/>
            <a:ext cx="7162800" cy="657225"/>
          </a:xfrm>
          <a:solidFill>
            <a:schemeClr val="bg1"/>
          </a:solidFill>
          <a:ln cap="flat" algn="ctr"/>
        </p:spPr>
        <p:txBody>
          <a:bodyPr>
            <a:spAutoFit/>
          </a:bodyPr>
          <a:lstStyle/>
          <a:p>
            <a:pPr eaLnBrk="1" hangingPunct="1"/>
            <a:r>
              <a:rPr lang="en-US" sz="1800" dirty="0" smtClean="0"/>
              <a:t>The </a:t>
            </a:r>
            <a:r>
              <a:rPr lang="en-US" sz="1800" dirty="0" err="1" smtClean="0"/>
              <a:t>unipolar</a:t>
            </a:r>
            <a:r>
              <a:rPr lang="en-US" sz="1800" dirty="0" smtClean="0"/>
              <a:t> limb leads AVR, AVL, &amp; AVF are measured as the PD between one limb and the electrical average of the other two limbs. </a:t>
            </a:r>
          </a:p>
        </p:txBody>
      </p:sp>
      <p:grpSp>
        <p:nvGrpSpPr>
          <p:cNvPr id="23555" name="Group 106"/>
          <p:cNvGrpSpPr>
            <a:grpSpLocks/>
          </p:cNvGrpSpPr>
          <p:nvPr/>
        </p:nvGrpSpPr>
        <p:grpSpPr bwMode="auto">
          <a:xfrm>
            <a:off x="152400" y="1066800"/>
            <a:ext cx="8763000" cy="4635500"/>
            <a:chOff x="96" y="672"/>
            <a:chExt cx="5520" cy="2920"/>
          </a:xfrm>
        </p:grpSpPr>
        <p:sp>
          <p:nvSpPr>
            <p:cNvPr id="23556" name="Text Box 70"/>
            <p:cNvSpPr txBox="1">
              <a:spLocks noChangeArrowheads="1"/>
            </p:cNvSpPr>
            <p:nvPr/>
          </p:nvSpPr>
          <p:spPr bwMode="auto">
            <a:xfrm>
              <a:off x="2117" y="3312"/>
              <a:ext cx="1680" cy="280"/>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lnSpc>
                  <a:spcPct val="130000"/>
                </a:lnSpc>
              </a:pPr>
              <a:r>
                <a:rPr lang="en-US" sz="1700">
                  <a:latin typeface="Arial" charset="0"/>
                </a:rPr>
                <a:t>aVF (augmented left foot)</a:t>
              </a:r>
            </a:p>
          </p:txBody>
        </p:sp>
        <p:grpSp>
          <p:nvGrpSpPr>
            <p:cNvPr id="23557" name="Group 103"/>
            <p:cNvGrpSpPr>
              <a:grpSpLocks/>
            </p:cNvGrpSpPr>
            <p:nvPr/>
          </p:nvGrpSpPr>
          <p:grpSpPr bwMode="auto">
            <a:xfrm>
              <a:off x="96" y="672"/>
              <a:ext cx="5423" cy="2544"/>
              <a:chOff x="96" y="672"/>
              <a:chExt cx="5423" cy="2544"/>
            </a:xfrm>
          </p:grpSpPr>
          <p:grpSp>
            <p:nvGrpSpPr>
              <p:cNvPr id="23560" name="Group 65"/>
              <p:cNvGrpSpPr>
                <a:grpSpLocks/>
              </p:cNvGrpSpPr>
              <p:nvPr/>
            </p:nvGrpSpPr>
            <p:grpSpPr bwMode="auto">
              <a:xfrm>
                <a:off x="941" y="828"/>
                <a:ext cx="156" cy="222"/>
                <a:chOff x="1318" y="1052"/>
                <a:chExt cx="156" cy="222"/>
              </a:xfrm>
            </p:grpSpPr>
            <p:sp>
              <p:nvSpPr>
                <p:cNvPr id="23582" name="Oval 57"/>
                <p:cNvSpPr>
                  <a:spLocks noChangeArrowheads="1"/>
                </p:cNvSpPr>
                <p:nvPr/>
              </p:nvSpPr>
              <p:spPr bwMode="auto">
                <a:xfrm>
                  <a:off x="1318" y="1052"/>
                  <a:ext cx="39" cy="89"/>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83" name="Oval 58"/>
                <p:cNvSpPr>
                  <a:spLocks noChangeArrowheads="1"/>
                </p:cNvSpPr>
                <p:nvPr/>
              </p:nvSpPr>
              <p:spPr bwMode="auto">
                <a:xfrm>
                  <a:off x="1435" y="1096"/>
                  <a:ext cx="39" cy="45"/>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84" name="Oval 59"/>
                <p:cNvSpPr>
                  <a:spLocks noChangeArrowheads="1"/>
                </p:cNvSpPr>
                <p:nvPr/>
              </p:nvSpPr>
              <p:spPr bwMode="auto">
                <a:xfrm>
                  <a:off x="1357" y="1230"/>
                  <a:ext cx="78" cy="44"/>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85" name="AutoShape 60"/>
                <p:cNvSpPr>
                  <a:spLocks noChangeArrowheads="1"/>
                </p:cNvSpPr>
                <p:nvPr/>
              </p:nvSpPr>
              <p:spPr bwMode="auto">
                <a:xfrm flipV="1">
                  <a:off x="1377" y="1113"/>
                  <a:ext cx="39" cy="89"/>
                </a:xfrm>
                <a:custGeom>
                  <a:avLst/>
                  <a:gdLst>
                    <a:gd name="T0" fmla="*/ 34 w 21600"/>
                    <a:gd name="T1" fmla="*/ 45 h 21600"/>
                    <a:gd name="T2" fmla="*/ 20 w 21600"/>
                    <a:gd name="T3" fmla="*/ 89 h 21600"/>
                    <a:gd name="T4" fmla="*/ 5 w 21600"/>
                    <a:gd name="T5" fmla="*/ 45 h 21600"/>
                    <a:gd name="T6" fmla="*/ 20 w 21600"/>
                    <a:gd name="T7" fmla="*/ 0 h 21600"/>
                    <a:gd name="T8" fmla="*/ 0 60000 65536"/>
                    <a:gd name="T9" fmla="*/ 0 60000 65536"/>
                    <a:gd name="T10" fmla="*/ 0 60000 65536"/>
                    <a:gd name="T11" fmla="*/ 0 60000 65536"/>
                    <a:gd name="T12" fmla="*/ 4431 w 21600"/>
                    <a:gd name="T13" fmla="*/ 4611 h 21600"/>
                    <a:gd name="T14" fmla="*/ 17169 w 21600"/>
                    <a:gd name="T15" fmla="*/ 1698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38100">
                  <a:solidFill>
                    <a:srgbClr val="FF9900"/>
                  </a:solidFill>
                  <a:miter lim="800000"/>
                  <a:headEnd/>
                  <a:tailEnd type="none" w="lg" len="lg"/>
                </a:ln>
              </p:spPr>
              <p:txBody>
                <a:bodyPr wrap="none" anchor="ctr">
                  <a:spAutoFit/>
                </a:bodyPr>
                <a:lstStyle/>
                <a:p>
                  <a:endParaRPr lang="en-US"/>
                </a:p>
              </p:txBody>
            </p:sp>
          </p:grpSp>
          <p:sp>
            <p:nvSpPr>
              <p:cNvPr id="23561" name="Freeform 64"/>
              <p:cNvSpPr>
                <a:spLocks/>
              </p:cNvSpPr>
              <p:nvPr/>
            </p:nvSpPr>
            <p:spPr bwMode="auto">
              <a:xfrm>
                <a:off x="96" y="720"/>
                <a:ext cx="2015" cy="2496"/>
              </a:xfrm>
              <a:custGeom>
                <a:avLst/>
                <a:gdLst>
                  <a:gd name="T0" fmla="*/ 1133 w 2971"/>
                  <a:gd name="T1" fmla="*/ 97 h 2901"/>
                  <a:gd name="T2" fmla="*/ 1177 w 2971"/>
                  <a:gd name="T3" fmla="*/ 462 h 2901"/>
                  <a:gd name="T4" fmla="*/ 1263 w 2971"/>
                  <a:gd name="T5" fmla="*/ 666 h 2901"/>
                  <a:gd name="T6" fmla="*/ 845 w 2971"/>
                  <a:gd name="T7" fmla="*/ 750 h 2901"/>
                  <a:gd name="T8" fmla="*/ 246 w 2971"/>
                  <a:gd name="T9" fmla="*/ 828 h 2901"/>
                  <a:gd name="T10" fmla="*/ 3 w 2971"/>
                  <a:gd name="T11" fmla="*/ 850 h 2901"/>
                  <a:gd name="T12" fmla="*/ 19 w 2971"/>
                  <a:gd name="T13" fmla="*/ 902 h 2901"/>
                  <a:gd name="T14" fmla="*/ 147 w 2971"/>
                  <a:gd name="T15" fmla="*/ 950 h 2901"/>
                  <a:gd name="T16" fmla="*/ 11 w 2971"/>
                  <a:gd name="T17" fmla="*/ 962 h 2901"/>
                  <a:gd name="T18" fmla="*/ 102 w 2971"/>
                  <a:gd name="T19" fmla="*/ 1005 h 2901"/>
                  <a:gd name="T20" fmla="*/ 169 w 2971"/>
                  <a:gd name="T21" fmla="*/ 1027 h 2901"/>
                  <a:gd name="T22" fmla="*/ 689 w 2971"/>
                  <a:gd name="T23" fmla="*/ 928 h 2901"/>
                  <a:gd name="T24" fmla="*/ 1099 w 2971"/>
                  <a:gd name="T25" fmla="*/ 928 h 2901"/>
                  <a:gd name="T26" fmla="*/ 1199 w 2971"/>
                  <a:gd name="T27" fmla="*/ 1049 h 2901"/>
                  <a:gd name="T28" fmla="*/ 1210 w 2971"/>
                  <a:gd name="T29" fmla="*/ 1204 h 2901"/>
                  <a:gd name="T30" fmla="*/ 1221 w 2971"/>
                  <a:gd name="T31" fmla="*/ 1592 h 2901"/>
                  <a:gd name="T32" fmla="*/ 1254 w 2971"/>
                  <a:gd name="T33" fmla="*/ 1725 h 2901"/>
                  <a:gd name="T34" fmla="*/ 1188 w 2971"/>
                  <a:gd name="T35" fmla="*/ 2567 h 2901"/>
                  <a:gd name="T36" fmla="*/ 1133 w 2971"/>
                  <a:gd name="T37" fmla="*/ 2788 h 2901"/>
                  <a:gd name="T38" fmla="*/ 845 w 2971"/>
                  <a:gd name="T39" fmla="*/ 2755 h 2901"/>
                  <a:gd name="T40" fmla="*/ 1022 w 2971"/>
                  <a:gd name="T41" fmla="*/ 2855 h 2901"/>
                  <a:gd name="T42" fmla="*/ 1254 w 2971"/>
                  <a:gd name="T43" fmla="*/ 2866 h 2901"/>
                  <a:gd name="T44" fmla="*/ 1354 w 2971"/>
                  <a:gd name="T45" fmla="*/ 2877 h 2901"/>
                  <a:gd name="T46" fmla="*/ 1432 w 2971"/>
                  <a:gd name="T47" fmla="*/ 2855 h 2901"/>
                  <a:gd name="T48" fmla="*/ 1354 w 2971"/>
                  <a:gd name="T49" fmla="*/ 2656 h 2901"/>
                  <a:gd name="T50" fmla="*/ 1465 w 2971"/>
                  <a:gd name="T51" fmla="*/ 2345 h 2901"/>
                  <a:gd name="T52" fmla="*/ 1576 w 2971"/>
                  <a:gd name="T53" fmla="*/ 2146 h 2901"/>
                  <a:gd name="T54" fmla="*/ 1598 w 2971"/>
                  <a:gd name="T55" fmla="*/ 1747 h 2901"/>
                  <a:gd name="T56" fmla="*/ 1686 w 2971"/>
                  <a:gd name="T57" fmla="*/ 1780 h 2901"/>
                  <a:gd name="T58" fmla="*/ 1797 w 2971"/>
                  <a:gd name="T59" fmla="*/ 2168 h 2901"/>
                  <a:gd name="T60" fmla="*/ 1841 w 2971"/>
                  <a:gd name="T61" fmla="*/ 2401 h 2901"/>
                  <a:gd name="T62" fmla="*/ 1963 w 2971"/>
                  <a:gd name="T63" fmla="*/ 2656 h 2901"/>
                  <a:gd name="T64" fmla="*/ 2030 w 2971"/>
                  <a:gd name="T65" fmla="*/ 2866 h 2901"/>
                  <a:gd name="T66" fmla="*/ 2129 w 2971"/>
                  <a:gd name="T67" fmla="*/ 2899 h 2901"/>
                  <a:gd name="T68" fmla="*/ 2229 w 2971"/>
                  <a:gd name="T69" fmla="*/ 2855 h 2901"/>
                  <a:gd name="T70" fmla="*/ 2550 w 2971"/>
                  <a:gd name="T71" fmla="*/ 2888 h 2901"/>
                  <a:gd name="T72" fmla="*/ 2561 w 2971"/>
                  <a:gd name="T73" fmla="*/ 2866 h 2901"/>
                  <a:gd name="T74" fmla="*/ 2462 w 2971"/>
                  <a:gd name="T75" fmla="*/ 2822 h 2901"/>
                  <a:gd name="T76" fmla="*/ 2251 w 2971"/>
                  <a:gd name="T77" fmla="*/ 2744 h 2901"/>
                  <a:gd name="T78" fmla="*/ 2141 w 2971"/>
                  <a:gd name="T79" fmla="*/ 2633 h 2901"/>
                  <a:gd name="T80" fmla="*/ 2096 w 2971"/>
                  <a:gd name="T81" fmla="*/ 2500 h 2901"/>
                  <a:gd name="T82" fmla="*/ 1997 w 2971"/>
                  <a:gd name="T83" fmla="*/ 1936 h 2901"/>
                  <a:gd name="T84" fmla="*/ 1974 w 2971"/>
                  <a:gd name="T85" fmla="*/ 1326 h 2901"/>
                  <a:gd name="T86" fmla="*/ 2218 w 2971"/>
                  <a:gd name="T87" fmla="*/ 928 h 2901"/>
                  <a:gd name="T88" fmla="*/ 2861 w 2971"/>
                  <a:gd name="T89" fmla="*/ 905 h 2901"/>
                  <a:gd name="T90" fmla="*/ 2960 w 2971"/>
                  <a:gd name="T91" fmla="*/ 850 h 2901"/>
                  <a:gd name="T92" fmla="*/ 2894 w 2971"/>
                  <a:gd name="T93" fmla="*/ 850 h 2901"/>
                  <a:gd name="T94" fmla="*/ 2883 w 2971"/>
                  <a:gd name="T95" fmla="*/ 817 h 2901"/>
                  <a:gd name="T96" fmla="*/ 2905 w 2971"/>
                  <a:gd name="T97" fmla="*/ 784 h 2901"/>
                  <a:gd name="T98" fmla="*/ 2872 w 2971"/>
                  <a:gd name="T99" fmla="*/ 795 h 2901"/>
                  <a:gd name="T100" fmla="*/ 2938 w 2971"/>
                  <a:gd name="T101" fmla="*/ 772 h 2901"/>
                  <a:gd name="T102" fmla="*/ 2119 w 2971"/>
                  <a:gd name="T103" fmla="*/ 814 h 2901"/>
                  <a:gd name="T104" fmla="*/ 1542 w 2971"/>
                  <a:gd name="T105" fmla="*/ 673 h 2901"/>
                  <a:gd name="T106" fmla="*/ 1487 w 2971"/>
                  <a:gd name="T107" fmla="*/ 374 h 2901"/>
                  <a:gd name="T108" fmla="*/ 1587 w 2971"/>
                  <a:gd name="T109" fmla="*/ 208 h 2901"/>
                  <a:gd name="T110" fmla="*/ 1523 w 2971"/>
                  <a:gd name="T111" fmla="*/ 70 h 2901"/>
                  <a:gd name="T112" fmla="*/ 1207 w 2971"/>
                  <a:gd name="T113" fmla="*/ 34 h 29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71"/>
                  <a:gd name="T172" fmla="*/ 0 h 2901"/>
                  <a:gd name="T173" fmla="*/ 2971 w 2971"/>
                  <a:gd name="T174" fmla="*/ 2901 h 29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71" h="2901">
                    <a:moveTo>
                      <a:pt x="1207" y="34"/>
                    </a:moveTo>
                    <a:cubicBezTo>
                      <a:pt x="1165" y="48"/>
                      <a:pt x="1153" y="52"/>
                      <a:pt x="1133" y="97"/>
                    </a:cubicBezTo>
                    <a:cubicBezTo>
                      <a:pt x="1123" y="118"/>
                      <a:pt x="1110" y="163"/>
                      <a:pt x="1110" y="163"/>
                    </a:cubicBezTo>
                    <a:cubicBezTo>
                      <a:pt x="1118" y="271"/>
                      <a:pt x="1116" y="371"/>
                      <a:pt x="1177" y="462"/>
                    </a:cubicBezTo>
                    <a:cubicBezTo>
                      <a:pt x="1194" y="528"/>
                      <a:pt x="1277" y="516"/>
                      <a:pt x="1291" y="550"/>
                    </a:cubicBezTo>
                    <a:cubicBezTo>
                      <a:pt x="1287" y="580"/>
                      <a:pt x="1271" y="637"/>
                      <a:pt x="1263" y="666"/>
                    </a:cubicBezTo>
                    <a:cubicBezTo>
                      <a:pt x="1252" y="707"/>
                      <a:pt x="1093" y="748"/>
                      <a:pt x="1055" y="761"/>
                    </a:cubicBezTo>
                    <a:cubicBezTo>
                      <a:pt x="985" y="757"/>
                      <a:pt x="915" y="758"/>
                      <a:pt x="845" y="750"/>
                    </a:cubicBezTo>
                    <a:cubicBezTo>
                      <a:pt x="742" y="757"/>
                      <a:pt x="535" y="793"/>
                      <a:pt x="435" y="806"/>
                    </a:cubicBezTo>
                    <a:cubicBezTo>
                      <a:pt x="346" y="823"/>
                      <a:pt x="294" y="824"/>
                      <a:pt x="246" y="828"/>
                    </a:cubicBezTo>
                    <a:cubicBezTo>
                      <a:pt x="261" y="830"/>
                      <a:pt x="171" y="826"/>
                      <a:pt x="147" y="828"/>
                    </a:cubicBezTo>
                    <a:cubicBezTo>
                      <a:pt x="132" y="831"/>
                      <a:pt x="18" y="846"/>
                      <a:pt x="3" y="850"/>
                    </a:cubicBezTo>
                    <a:cubicBezTo>
                      <a:pt x="24" y="913"/>
                      <a:pt x="145" y="875"/>
                      <a:pt x="202" y="894"/>
                    </a:cubicBezTo>
                    <a:cubicBezTo>
                      <a:pt x="165" y="898"/>
                      <a:pt x="53" y="887"/>
                      <a:pt x="19" y="902"/>
                    </a:cubicBezTo>
                    <a:cubicBezTo>
                      <a:pt x="8" y="907"/>
                      <a:pt x="93" y="932"/>
                      <a:pt x="102" y="939"/>
                    </a:cubicBezTo>
                    <a:cubicBezTo>
                      <a:pt x="114" y="949"/>
                      <a:pt x="132" y="950"/>
                      <a:pt x="147" y="950"/>
                    </a:cubicBezTo>
                    <a:cubicBezTo>
                      <a:pt x="159" y="950"/>
                      <a:pt x="124" y="943"/>
                      <a:pt x="113" y="939"/>
                    </a:cubicBezTo>
                    <a:cubicBezTo>
                      <a:pt x="100" y="944"/>
                      <a:pt x="7" y="953"/>
                      <a:pt x="11" y="962"/>
                    </a:cubicBezTo>
                    <a:cubicBezTo>
                      <a:pt x="31" y="973"/>
                      <a:pt x="114" y="990"/>
                      <a:pt x="136" y="994"/>
                    </a:cubicBezTo>
                    <a:cubicBezTo>
                      <a:pt x="125" y="998"/>
                      <a:pt x="108" y="994"/>
                      <a:pt x="102" y="1005"/>
                    </a:cubicBezTo>
                    <a:cubicBezTo>
                      <a:pt x="97" y="1015"/>
                      <a:pt x="0" y="1002"/>
                      <a:pt x="11" y="1006"/>
                    </a:cubicBezTo>
                    <a:cubicBezTo>
                      <a:pt x="29" y="1012"/>
                      <a:pt x="150" y="1030"/>
                      <a:pt x="169" y="1027"/>
                    </a:cubicBezTo>
                    <a:cubicBezTo>
                      <a:pt x="195" y="1023"/>
                      <a:pt x="220" y="1020"/>
                      <a:pt x="246" y="1016"/>
                    </a:cubicBezTo>
                    <a:cubicBezTo>
                      <a:pt x="361" y="906"/>
                      <a:pt x="548" y="933"/>
                      <a:pt x="689" y="928"/>
                    </a:cubicBezTo>
                    <a:cubicBezTo>
                      <a:pt x="725" y="925"/>
                      <a:pt x="958" y="905"/>
                      <a:pt x="989" y="905"/>
                    </a:cubicBezTo>
                    <a:cubicBezTo>
                      <a:pt x="1026" y="905"/>
                      <a:pt x="1063" y="919"/>
                      <a:pt x="1099" y="928"/>
                    </a:cubicBezTo>
                    <a:cubicBezTo>
                      <a:pt x="1122" y="934"/>
                      <a:pt x="1166" y="950"/>
                      <a:pt x="1166" y="950"/>
                    </a:cubicBezTo>
                    <a:cubicBezTo>
                      <a:pt x="1177" y="983"/>
                      <a:pt x="1188" y="1016"/>
                      <a:pt x="1199" y="1049"/>
                    </a:cubicBezTo>
                    <a:cubicBezTo>
                      <a:pt x="1203" y="1060"/>
                      <a:pt x="1210" y="1083"/>
                      <a:pt x="1210" y="1083"/>
                    </a:cubicBezTo>
                    <a:cubicBezTo>
                      <a:pt x="1199" y="1162"/>
                      <a:pt x="1192" y="1142"/>
                      <a:pt x="1210" y="1204"/>
                    </a:cubicBezTo>
                    <a:cubicBezTo>
                      <a:pt x="1217" y="1227"/>
                      <a:pt x="1232" y="1271"/>
                      <a:pt x="1232" y="1271"/>
                    </a:cubicBezTo>
                    <a:cubicBezTo>
                      <a:pt x="1238" y="1366"/>
                      <a:pt x="1279" y="1505"/>
                      <a:pt x="1221" y="1592"/>
                    </a:cubicBezTo>
                    <a:cubicBezTo>
                      <a:pt x="1225" y="1614"/>
                      <a:pt x="1227" y="1637"/>
                      <a:pt x="1232" y="1659"/>
                    </a:cubicBezTo>
                    <a:cubicBezTo>
                      <a:pt x="1238" y="1682"/>
                      <a:pt x="1254" y="1725"/>
                      <a:pt x="1254" y="1725"/>
                    </a:cubicBezTo>
                    <a:cubicBezTo>
                      <a:pt x="1218" y="2182"/>
                      <a:pt x="1243" y="1822"/>
                      <a:pt x="1221" y="2279"/>
                    </a:cubicBezTo>
                    <a:cubicBezTo>
                      <a:pt x="1216" y="2376"/>
                      <a:pt x="1219" y="2474"/>
                      <a:pt x="1188" y="2567"/>
                    </a:cubicBezTo>
                    <a:cubicBezTo>
                      <a:pt x="1179" y="2637"/>
                      <a:pt x="1188" y="2710"/>
                      <a:pt x="1166" y="2777"/>
                    </a:cubicBezTo>
                    <a:cubicBezTo>
                      <a:pt x="1162" y="2788"/>
                      <a:pt x="1144" y="2786"/>
                      <a:pt x="1133" y="2788"/>
                    </a:cubicBezTo>
                    <a:cubicBezTo>
                      <a:pt x="1107" y="2793"/>
                      <a:pt x="1081" y="2796"/>
                      <a:pt x="1055" y="2800"/>
                    </a:cubicBezTo>
                    <a:cubicBezTo>
                      <a:pt x="953" y="2791"/>
                      <a:pt x="917" y="2803"/>
                      <a:pt x="845" y="2755"/>
                    </a:cubicBezTo>
                    <a:cubicBezTo>
                      <a:pt x="833" y="2759"/>
                      <a:pt x="774" y="2765"/>
                      <a:pt x="822" y="2800"/>
                    </a:cubicBezTo>
                    <a:cubicBezTo>
                      <a:pt x="859" y="2826"/>
                      <a:pt x="974" y="2847"/>
                      <a:pt x="1022" y="2855"/>
                    </a:cubicBezTo>
                    <a:cubicBezTo>
                      <a:pt x="1090" y="2901"/>
                      <a:pt x="1103" y="2887"/>
                      <a:pt x="1199" y="2877"/>
                    </a:cubicBezTo>
                    <a:cubicBezTo>
                      <a:pt x="1217" y="2873"/>
                      <a:pt x="1236" y="2870"/>
                      <a:pt x="1254" y="2866"/>
                    </a:cubicBezTo>
                    <a:cubicBezTo>
                      <a:pt x="1266" y="2863"/>
                      <a:pt x="1276" y="2854"/>
                      <a:pt x="1288" y="2855"/>
                    </a:cubicBezTo>
                    <a:cubicBezTo>
                      <a:pt x="1311" y="2858"/>
                      <a:pt x="1354" y="2877"/>
                      <a:pt x="1354" y="2877"/>
                    </a:cubicBezTo>
                    <a:cubicBezTo>
                      <a:pt x="1369" y="2873"/>
                      <a:pt x="1383" y="2870"/>
                      <a:pt x="1398" y="2866"/>
                    </a:cubicBezTo>
                    <a:cubicBezTo>
                      <a:pt x="1409" y="2863"/>
                      <a:pt x="1429" y="2867"/>
                      <a:pt x="1432" y="2855"/>
                    </a:cubicBezTo>
                    <a:cubicBezTo>
                      <a:pt x="1453" y="2774"/>
                      <a:pt x="1400" y="2777"/>
                      <a:pt x="1376" y="2722"/>
                    </a:cubicBezTo>
                    <a:cubicBezTo>
                      <a:pt x="1367" y="2701"/>
                      <a:pt x="1354" y="2656"/>
                      <a:pt x="1354" y="2656"/>
                    </a:cubicBezTo>
                    <a:cubicBezTo>
                      <a:pt x="1358" y="2600"/>
                      <a:pt x="1359" y="2544"/>
                      <a:pt x="1365" y="2489"/>
                    </a:cubicBezTo>
                    <a:cubicBezTo>
                      <a:pt x="1371" y="2432"/>
                      <a:pt x="1433" y="2388"/>
                      <a:pt x="1465" y="2345"/>
                    </a:cubicBezTo>
                    <a:cubicBezTo>
                      <a:pt x="1486" y="2317"/>
                      <a:pt x="1540" y="2250"/>
                      <a:pt x="1553" y="2212"/>
                    </a:cubicBezTo>
                    <a:cubicBezTo>
                      <a:pt x="1561" y="2190"/>
                      <a:pt x="1576" y="2146"/>
                      <a:pt x="1576" y="2146"/>
                    </a:cubicBezTo>
                    <a:cubicBezTo>
                      <a:pt x="1580" y="2035"/>
                      <a:pt x="1581" y="1925"/>
                      <a:pt x="1587" y="1814"/>
                    </a:cubicBezTo>
                    <a:cubicBezTo>
                      <a:pt x="1588" y="1791"/>
                      <a:pt x="1593" y="1769"/>
                      <a:pt x="1598" y="1747"/>
                    </a:cubicBezTo>
                    <a:cubicBezTo>
                      <a:pt x="1604" y="1724"/>
                      <a:pt x="1620" y="1681"/>
                      <a:pt x="1620" y="1681"/>
                    </a:cubicBezTo>
                    <a:cubicBezTo>
                      <a:pt x="1634" y="1722"/>
                      <a:pt x="1662" y="1744"/>
                      <a:pt x="1686" y="1780"/>
                    </a:cubicBezTo>
                    <a:cubicBezTo>
                      <a:pt x="1702" y="1830"/>
                      <a:pt x="1719" y="1877"/>
                      <a:pt x="1742" y="1924"/>
                    </a:cubicBezTo>
                    <a:cubicBezTo>
                      <a:pt x="1762" y="2005"/>
                      <a:pt x="1781" y="2087"/>
                      <a:pt x="1797" y="2168"/>
                    </a:cubicBezTo>
                    <a:cubicBezTo>
                      <a:pt x="1798" y="2176"/>
                      <a:pt x="1803" y="2326"/>
                      <a:pt x="1819" y="2368"/>
                    </a:cubicBezTo>
                    <a:cubicBezTo>
                      <a:pt x="1824" y="2380"/>
                      <a:pt x="1835" y="2389"/>
                      <a:pt x="1841" y="2401"/>
                    </a:cubicBezTo>
                    <a:cubicBezTo>
                      <a:pt x="1869" y="2455"/>
                      <a:pt x="1895" y="2512"/>
                      <a:pt x="1919" y="2567"/>
                    </a:cubicBezTo>
                    <a:cubicBezTo>
                      <a:pt x="1960" y="2660"/>
                      <a:pt x="1918" y="2609"/>
                      <a:pt x="1963" y="2656"/>
                    </a:cubicBezTo>
                    <a:cubicBezTo>
                      <a:pt x="1973" y="2704"/>
                      <a:pt x="1981" y="2753"/>
                      <a:pt x="1997" y="2800"/>
                    </a:cubicBezTo>
                    <a:cubicBezTo>
                      <a:pt x="2003" y="2818"/>
                      <a:pt x="2012" y="2855"/>
                      <a:pt x="2030" y="2866"/>
                    </a:cubicBezTo>
                    <a:cubicBezTo>
                      <a:pt x="2050" y="2878"/>
                      <a:pt x="2074" y="2881"/>
                      <a:pt x="2096" y="2888"/>
                    </a:cubicBezTo>
                    <a:cubicBezTo>
                      <a:pt x="2107" y="2892"/>
                      <a:pt x="2129" y="2899"/>
                      <a:pt x="2129" y="2899"/>
                    </a:cubicBezTo>
                    <a:cubicBezTo>
                      <a:pt x="2151" y="2892"/>
                      <a:pt x="2176" y="2890"/>
                      <a:pt x="2196" y="2877"/>
                    </a:cubicBezTo>
                    <a:cubicBezTo>
                      <a:pt x="2207" y="2870"/>
                      <a:pt x="2217" y="2860"/>
                      <a:pt x="2229" y="2855"/>
                    </a:cubicBezTo>
                    <a:cubicBezTo>
                      <a:pt x="2251" y="2846"/>
                      <a:pt x="2296" y="2833"/>
                      <a:pt x="2296" y="2833"/>
                    </a:cubicBezTo>
                    <a:cubicBezTo>
                      <a:pt x="2384" y="2848"/>
                      <a:pt x="2461" y="2877"/>
                      <a:pt x="2550" y="2888"/>
                    </a:cubicBezTo>
                    <a:cubicBezTo>
                      <a:pt x="2565" y="2884"/>
                      <a:pt x="2588" y="2891"/>
                      <a:pt x="2595" y="2877"/>
                    </a:cubicBezTo>
                    <a:cubicBezTo>
                      <a:pt x="2600" y="2866"/>
                      <a:pt x="2572" y="2871"/>
                      <a:pt x="2561" y="2866"/>
                    </a:cubicBezTo>
                    <a:cubicBezTo>
                      <a:pt x="2549" y="2860"/>
                      <a:pt x="2540" y="2849"/>
                      <a:pt x="2528" y="2844"/>
                    </a:cubicBezTo>
                    <a:cubicBezTo>
                      <a:pt x="2507" y="2835"/>
                      <a:pt x="2484" y="2829"/>
                      <a:pt x="2462" y="2822"/>
                    </a:cubicBezTo>
                    <a:cubicBezTo>
                      <a:pt x="2451" y="2818"/>
                      <a:pt x="2429" y="2811"/>
                      <a:pt x="2429" y="2811"/>
                    </a:cubicBezTo>
                    <a:cubicBezTo>
                      <a:pt x="2386" y="2768"/>
                      <a:pt x="2309" y="2763"/>
                      <a:pt x="2251" y="2744"/>
                    </a:cubicBezTo>
                    <a:cubicBezTo>
                      <a:pt x="2231" y="2724"/>
                      <a:pt x="2205" y="2709"/>
                      <a:pt x="2185" y="2689"/>
                    </a:cubicBezTo>
                    <a:cubicBezTo>
                      <a:pt x="2168" y="2672"/>
                      <a:pt x="2157" y="2650"/>
                      <a:pt x="2141" y="2633"/>
                    </a:cubicBezTo>
                    <a:cubicBezTo>
                      <a:pt x="2124" y="2583"/>
                      <a:pt x="2121" y="2575"/>
                      <a:pt x="2107" y="2534"/>
                    </a:cubicBezTo>
                    <a:cubicBezTo>
                      <a:pt x="2103" y="2523"/>
                      <a:pt x="2100" y="2511"/>
                      <a:pt x="2096" y="2500"/>
                    </a:cubicBezTo>
                    <a:cubicBezTo>
                      <a:pt x="2092" y="2489"/>
                      <a:pt x="2085" y="2467"/>
                      <a:pt x="2085" y="2467"/>
                    </a:cubicBezTo>
                    <a:cubicBezTo>
                      <a:pt x="2079" y="2336"/>
                      <a:pt x="2078" y="2058"/>
                      <a:pt x="1997" y="1936"/>
                    </a:cubicBezTo>
                    <a:cubicBezTo>
                      <a:pt x="1974" y="1848"/>
                      <a:pt x="1975" y="1848"/>
                      <a:pt x="1985" y="1736"/>
                    </a:cubicBezTo>
                    <a:cubicBezTo>
                      <a:pt x="1976" y="1596"/>
                      <a:pt x="1960" y="1465"/>
                      <a:pt x="1974" y="1326"/>
                    </a:cubicBezTo>
                    <a:cubicBezTo>
                      <a:pt x="1969" y="1260"/>
                      <a:pt x="1925" y="1035"/>
                      <a:pt x="1963" y="972"/>
                    </a:cubicBezTo>
                    <a:cubicBezTo>
                      <a:pt x="1974" y="954"/>
                      <a:pt x="2212" y="928"/>
                      <a:pt x="2218" y="928"/>
                    </a:cubicBezTo>
                    <a:cubicBezTo>
                      <a:pt x="2362" y="922"/>
                      <a:pt x="2506" y="921"/>
                      <a:pt x="2650" y="916"/>
                    </a:cubicBezTo>
                    <a:cubicBezTo>
                      <a:pt x="2720" y="913"/>
                      <a:pt x="2791" y="909"/>
                      <a:pt x="2861" y="905"/>
                    </a:cubicBezTo>
                    <a:cubicBezTo>
                      <a:pt x="2890" y="898"/>
                      <a:pt x="2920" y="890"/>
                      <a:pt x="2949" y="883"/>
                    </a:cubicBezTo>
                    <a:cubicBezTo>
                      <a:pt x="2960" y="880"/>
                      <a:pt x="2971" y="853"/>
                      <a:pt x="2960" y="850"/>
                    </a:cubicBezTo>
                    <a:cubicBezTo>
                      <a:pt x="2928" y="842"/>
                      <a:pt x="2894" y="857"/>
                      <a:pt x="2861" y="861"/>
                    </a:cubicBezTo>
                    <a:cubicBezTo>
                      <a:pt x="2872" y="857"/>
                      <a:pt x="2883" y="853"/>
                      <a:pt x="2894" y="850"/>
                    </a:cubicBezTo>
                    <a:cubicBezTo>
                      <a:pt x="2912" y="845"/>
                      <a:pt x="2955" y="857"/>
                      <a:pt x="2949" y="839"/>
                    </a:cubicBezTo>
                    <a:cubicBezTo>
                      <a:pt x="2942" y="817"/>
                      <a:pt x="2883" y="817"/>
                      <a:pt x="2883" y="817"/>
                    </a:cubicBezTo>
                    <a:cubicBezTo>
                      <a:pt x="2901" y="813"/>
                      <a:pt x="2928" y="822"/>
                      <a:pt x="2938" y="806"/>
                    </a:cubicBezTo>
                    <a:cubicBezTo>
                      <a:pt x="2945" y="795"/>
                      <a:pt x="2918" y="784"/>
                      <a:pt x="2905" y="784"/>
                    </a:cubicBezTo>
                    <a:cubicBezTo>
                      <a:pt x="2881" y="784"/>
                      <a:pt x="2860" y="799"/>
                      <a:pt x="2838" y="806"/>
                    </a:cubicBezTo>
                    <a:cubicBezTo>
                      <a:pt x="2827" y="810"/>
                      <a:pt x="2861" y="799"/>
                      <a:pt x="2872" y="795"/>
                    </a:cubicBezTo>
                    <a:cubicBezTo>
                      <a:pt x="2883" y="791"/>
                      <a:pt x="2894" y="788"/>
                      <a:pt x="2905" y="784"/>
                    </a:cubicBezTo>
                    <a:cubicBezTo>
                      <a:pt x="2916" y="780"/>
                      <a:pt x="2938" y="772"/>
                      <a:pt x="2938" y="772"/>
                    </a:cubicBezTo>
                    <a:cubicBezTo>
                      <a:pt x="2855" y="744"/>
                      <a:pt x="2618" y="849"/>
                      <a:pt x="2535" y="822"/>
                    </a:cubicBezTo>
                    <a:cubicBezTo>
                      <a:pt x="2326" y="829"/>
                      <a:pt x="2320" y="804"/>
                      <a:pt x="2119" y="814"/>
                    </a:cubicBezTo>
                    <a:cubicBezTo>
                      <a:pt x="1961" y="839"/>
                      <a:pt x="1819" y="775"/>
                      <a:pt x="1664" y="750"/>
                    </a:cubicBezTo>
                    <a:cubicBezTo>
                      <a:pt x="1616" y="734"/>
                      <a:pt x="1578" y="707"/>
                      <a:pt x="1542" y="673"/>
                    </a:cubicBezTo>
                    <a:cubicBezTo>
                      <a:pt x="1509" y="636"/>
                      <a:pt x="1474" y="579"/>
                      <a:pt x="1465" y="529"/>
                    </a:cubicBezTo>
                    <a:cubicBezTo>
                      <a:pt x="1450" y="485"/>
                      <a:pt x="1464" y="416"/>
                      <a:pt x="1487" y="374"/>
                    </a:cubicBezTo>
                    <a:cubicBezTo>
                      <a:pt x="1506" y="339"/>
                      <a:pt x="1539" y="312"/>
                      <a:pt x="1553" y="274"/>
                    </a:cubicBezTo>
                    <a:cubicBezTo>
                      <a:pt x="1570" y="229"/>
                      <a:pt x="1559" y="251"/>
                      <a:pt x="1587" y="208"/>
                    </a:cubicBezTo>
                    <a:cubicBezTo>
                      <a:pt x="1597" y="176"/>
                      <a:pt x="1601" y="130"/>
                      <a:pt x="1565" y="108"/>
                    </a:cubicBezTo>
                    <a:cubicBezTo>
                      <a:pt x="1545" y="96"/>
                      <a:pt x="1542" y="83"/>
                      <a:pt x="1523" y="70"/>
                    </a:cubicBezTo>
                    <a:cubicBezTo>
                      <a:pt x="1435" y="10"/>
                      <a:pt x="1479" y="37"/>
                      <a:pt x="1375" y="22"/>
                    </a:cubicBezTo>
                    <a:cubicBezTo>
                      <a:pt x="1335" y="9"/>
                      <a:pt x="1241" y="0"/>
                      <a:pt x="1207" y="34"/>
                    </a:cubicBezTo>
                    <a:close/>
                  </a:path>
                </a:pathLst>
              </a:custGeom>
              <a:noFill/>
              <a:ln w="38100" cap="flat" cmpd="sng">
                <a:solidFill>
                  <a:srgbClr val="FF9900"/>
                </a:solidFill>
                <a:prstDash val="solid"/>
                <a:round/>
                <a:headEnd type="none" w="med" len="med"/>
                <a:tailEnd type="none" w="lg" len="lg"/>
              </a:ln>
            </p:spPr>
            <p:txBody>
              <a:bodyPr anchor="ctr">
                <a:spAutoFit/>
              </a:bodyPr>
              <a:lstStyle/>
              <a:p>
                <a:endParaRPr lang="en-US"/>
              </a:p>
            </p:txBody>
          </p:sp>
          <p:sp>
            <p:nvSpPr>
              <p:cNvPr id="23562" name="Text Box 66"/>
              <p:cNvSpPr txBox="1">
                <a:spLocks noChangeArrowheads="1"/>
              </p:cNvSpPr>
              <p:nvPr/>
            </p:nvSpPr>
            <p:spPr bwMode="auto">
              <a:xfrm>
                <a:off x="479" y="1263"/>
                <a:ext cx="266" cy="365"/>
              </a:xfrm>
              <a:prstGeom prst="rect">
                <a:avLst/>
              </a:prstGeom>
              <a:noFill/>
              <a:ln w="38100">
                <a:noFill/>
                <a:miter lim="800000"/>
                <a:headEnd/>
                <a:tailEnd type="none" w="lg" len="lg"/>
              </a:ln>
            </p:spPr>
            <p:txBody>
              <a:bodyPr wrap="none" anchor="ctr">
                <a:spAutoFit/>
              </a:bodyPr>
              <a:lstStyle/>
              <a:p>
                <a:r>
                  <a:rPr lang="en-US" sz="3200" dirty="0">
                    <a:latin typeface="Arial" charset="0"/>
                  </a:rPr>
                  <a:t>+</a:t>
                </a:r>
              </a:p>
            </p:txBody>
          </p:sp>
          <p:sp>
            <p:nvSpPr>
              <p:cNvPr id="23563" name="Text Box 67"/>
              <p:cNvSpPr txBox="1">
                <a:spLocks noChangeArrowheads="1"/>
              </p:cNvSpPr>
              <p:nvPr/>
            </p:nvSpPr>
            <p:spPr bwMode="auto">
              <a:xfrm>
                <a:off x="335" y="1679"/>
                <a:ext cx="394" cy="233"/>
              </a:xfrm>
              <a:prstGeom prst="rect">
                <a:avLst/>
              </a:prstGeom>
              <a:solidFill>
                <a:srgbClr val="FFFFFF"/>
              </a:solidFill>
              <a:ln w="19050" algn="ctr">
                <a:solidFill>
                  <a:schemeClr val="tx1"/>
                </a:solidFill>
                <a:miter lim="800000"/>
                <a:headEnd/>
                <a:tailEnd type="none" w="lg" len="lg"/>
              </a:ln>
            </p:spPr>
            <p:txBody>
              <a:bodyPr anchor="ctr">
                <a:spAutoFit/>
              </a:bodyPr>
              <a:lstStyle/>
              <a:p>
                <a:pPr algn="just" eaLnBrk="0" hangingPunct="0"/>
                <a:r>
                  <a:rPr lang="en-US" sz="1700">
                    <a:latin typeface="Arial" charset="0"/>
                  </a:rPr>
                  <a:t>aVR</a:t>
                </a:r>
              </a:p>
            </p:txBody>
          </p:sp>
          <p:sp>
            <p:nvSpPr>
              <p:cNvPr id="23564" name="Line 68"/>
              <p:cNvSpPr>
                <a:spLocks noChangeShapeType="1"/>
              </p:cNvSpPr>
              <p:nvPr/>
            </p:nvSpPr>
            <p:spPr bwMode="auto">
              <a:xfrm flipH="1" flipV="1">
                <a:off x="842" y="1425"/>
                <a:ext cx="502" cy="111"/>
              </a:xfrm>
              <a:prstGeom prst="line">
                <a:avLst/>
              </a:prstGeom>
              <a:noFill/>
              <a:ln w="38100">
                <a:solidFill>
                  <a:schemeClr val="tx1"/>
                </a:solidFill>
                <a:round/>
                <a:headEnd/>
                <a:tailEnd type="stealth" w="lg" len="lg"/>
              </a:ln>
            </p:spPr>
            <p:txBody>
              <a:bodyPr anchor="ctr">
                <a:spAutoFit/>
              </a:bodyPr>
              <a:lstStyle/>
              <a:p>
                <a:endParaRPr lang="en-US"/>
              </a:p>
            </p:txBody>
          </p:sp>
          <p:grpSp>
            <p:nvGrpSpPr>
              <p:cNvPr id="23565" name="Group 80"/>
              <p:cNvGrpSpPr>
                <a:grpSpLocks/>
              </p:cNvGrpSpPr>
              <p:nvPr/>
            </p:nvGrpSpPr>
            <p:grpSpPr bwMode="auto">
              <a:xfrm>
                <a:off x="2669" y="780"/>
                <a:ext cx="156" cy="222"/>
                <a:chOff x="1318" y="1052"/>
                <a:chExt cx="156" cy="222"/>
              </a:xfrm>
            </p:grpSpPr>
            <p:sp>
              <p:nvSpPr>
                <p:cNvPr id="23578" name="Oval 81"/>
                <p:cNvSpPr>
                  <a:spLocks noChangeArrowheads="1"/>
                </p:cNvSpPr>
                <p:nvPr/>
              </p:nvSpPr>
              <p:spPr bwMode="auto">
                <a:xfrm>
                  <a:off x="1318" y="1052"/>
                  <a:ext cx="39" cy="89"/>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79" name="Oval 82"/>
                <p:cNvSpPr>
                  <a:spLocks noChangeArrowheads="1"/>
                </p:cNvSpPr>
                <p:nvPr/>
              </p:nvSpPr>
              <p:spPr bwMode="auto">
                <a:xfrm>
                  <a:off x="1435" y="1096"/>
                  <a:ext cx="39" cy="45"/>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80" name="Oval 83"/>
                <p:cNvSpPr>
                  <a:spLocks noChangeArrowheads="1"/>
                </p:cNvSpPr>
                <p:nvPr/>
              </p:nvSpPr>
              <p:spPr bwMode="auto">
                <a:xfrm>
                  <a:off x="1357" y="1230"/>
                  <a:ext cx="78" cy="44"/>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81" name="AutoShape 84"/>
                <p:cNvSpPr>
                  <a:spLocks noChangeArrowheads="1"/>
                </p:cNvSpPr>
                <p:nvPr/>
              </p:nvSpPr>
              <p:spPr bwMode="auto">
                <a:xfrm flipV="1">
                  <a:off x="1377" y="1113"/>
                  <a:ext cx="39" cy="89"/>
                </a:xfrm>
                <a:custGeom>
                  <a:avLst/>
                  <a:gdLst>
                    <a:gd name="T0" fmla="*/ 34 w 21600"/>
                    <a:gd name="T1" fmla="*/ 45 h 21600"/>
                    <a:gd name="T2" fmla="*/ 20 w 21600"/>
                    <a:gd name="T3" fmla="*/ 89 h 21600"/>
                    <a:gd name="T4" fmla="*/ 5 w 21600"/>
                    <a:gd name="T5" fmla="*/ 45 h 21600"/>
                    <a:gd name="T6" fmla="*/ 20 w 21600"/>
                    <a:gd name="T7" fmla="*/ 0 h 21600"/>
                    <a:gd name="T8" fmla="*/ 0 60000 65536"/>
                    <a:gd name="T9" fmla="*/ 0 60000 65536"/>
                    <a:gd name="T10" fmla="*/ 0 60000 65536"/>
                    <a:gd name="T11" fmla="*/ 0 60000 65536"/>
                    <a:gd name="T12" fmla="*/ 4431 w 21600"/>
                    <a:gd name="T13" fmla="*/ 4611 h 21600"/>
                    <a:gd name="T14" fmla="*/ 17169 w 21600"/>
                    <a:gd name="T15" fmla="*/ 1698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38100">
                  <a:solidFill>
                    <a:srgbClr val="FF9900"/>
                  </a:solidFill>
                  <a:miter lim="800000"/>
                  <a:headEnd/>
                  <a:tailEnd type="none" w="lg" len="lg"/>
                </a:ln>
              </p:spPr>
              <p:txBody>
                <a:bodyPr wrap="none" anchor="ctr">
                  <a:spAutoFit/>
                </a:bodyPr>
                <a:lstStyle/>
                <a:p>
                  <a:endParaRPr lang="en-US"/>
                </a:p>
              </p:txBody>
            </p:sp>
          </p:grpSp>
          <p:sp>
            <p:nvSpPr>
              <p:cNvPr id="23566" name="Freeform 85"/>
              <p:cNvSpPr>
                <a:spLocks/>
              </p:cNvSpPr>
              <p:nvPr/>
            </p:nvSpPr>
            <p:spPr bwMode="auto">
              <a:xfrm>
                <a:off x="1824" y="672"/>
                <a:ext cx="2015" cy="2496"/>
              </a:xfrm>
              <a:custGeom>
                <a:avLst/>
                <a:gdLst>
                  <a:gd name="T0" fmla="*/ 1133 w 2971"/>
                  <a:gd name="T1" fmla="*/ 97 h 2901"/>
                  <a:gd name="T2" fmla="*/ 1177 w 2971"/>
                  <a:gd name="T3" fmla="*/ 462 h 2901"/>
                  <a:gd name="T4" fmla="*/ 1263 w 2971"/>
                  <a:gd name="T5" fmla="*/ 666 h 2901"/>
                  <a:gd name="T6" fmla="*/ 845 w 2971"/>
                  <a:gd name="T7" fmla="*/ 750 h 2901"/>
                  <a:gd name="T8" fmla="*/ 246 w 2971"/>
                  <a:gd name="T9" fmla="*/ 828 h 2901"/>
                  <a:gd name="T10" fmla="*/ 3 w 2971"/>
                  <a:gd name="T11" fmla="*/ 850 h 2901"/>
                  <a:gd name="T12" fmla="*/ 19 w 2971"/>
                  <a:gd name="T13" fmla="*/ 902 h 2901"/>
                  <a:gd name="T14" fmla="*/ 147 w 2971"/>
                  <a:gd name="T15" fmla="*/ 950 h 2901"/>
                  <a:gd name="T16" fmla="*/ 11 w 2971"/>
                  <a:gd name="T17" fmla="*/ 962 h 2901"/>
                  <a:gd name="T18" fmla="*/ 102 w 2971"/>
                  <a:gd name="T19" fmla="*/ 1005 h 2901"/>
                  <a:gd name="T20" fmla="*/ 169 w 2971"/>
                  <a:gd name="T21" fmla="*/ 1027 h 2901"/>
                  <a:gd name="T22" fmla="*/ 689 w 2971"/>
                  <a:gd name="T23" fmla="*/ 928 h 2901"/>
                  <a:gd name="T24" fmla="*/ 1099 w 2971"/>
                  <a:gd name="T25" fmla="*/ 928 h 2901"/>
                  <a:gd name="T26" fmla="*/ 1199 w 2971"/>
                  <a:gd name="T27" fmla="*/ 1049 h 2901"/>
                  <a:gd name="T28" fmla="*/ 1210 w 2971"/>
                  <a:gd name="T29" fmla="*/ 1204 h 2901"/>
                  <a:gd name="T30" fmla="*/ 1221 w 2971"/>
                  <a:gd name="T31" fmla="*/ 1592 h 2901"/>
                  <a:gd name="T32" fmla="*/ 1254 w 2971"/>
                  <a:gd name="T33" fmla="*/ 1725 h 2901"/>
                  <a:gd name="T34" fmla="*/ 1188 w 2971"/>
                  <a:gd name="T35" fmla="*/ 2567 h 2901"/>
                  <a:gd name="T36" fmla="*/ 1133 w 2971"/>
                  <a:gd name="T37" fmla="*/ 2788 h 2901"/>
                  <a:gd name="T38" fmla="*/ 845 w 2971"/>
                  <a:gd name="T39" fmla="*/ 2755 h 2901"/>
                  <a:gd name="T40" fmla="*/ 1022 w 2971"/>
                  <a:gd name="T41" fmla="*/ 2855 h 2901"/>
                  <a:gd name="T42" fmla="*/ 1254 w 2971"/>
                  <a:gd name="T43" fmla="*/ 2866 h 2901"/>
                  <a:gd name="T44" fmla="*/ 1354 w 2971"/>
                  <a:gd name="T45" fmla="*/ 2877 h 2901"/>
                  <a:gd name="T46" fmla="*/ 1432 w 2971"/>
                  <a:gd name="T47" fmla="*/ 2855 h 2901"/>
                  <a:gd name="T48" fmla="*/ 1354 w 2971"/>
                  <a:gd name="T49" fmla="*/ 2656 h 2901"/>
                  <a:gd name="T50" fmla="*/ 1465 w 2971"/>
                  <a:gd name="T51" fmla="*/ 2345 h 2901"/>
                  <a:gd name="T52" fmla="*/ 1576 w 2971"/>
                  <a:gd name="T53" fmla="*/ 2146 h 2901"/>
                  <a:gd name="T54" fmla="*/ 1598 w 2971"/>
                  <a:gd name="T55" fmla="*/ 1747 h 2901"/>
                  <a:gd name="T56" fmla="*/ 1686 w 2971"/>
                  <a:gd name="T57" fmla="*/ 1780 h 2901"/>
                  <a:gd name="T58" fmla="*/ 1797 w 2971"/>
                  <a:gd name="T59" fmla="*/ 2168 h 2901"/>
                  <a:gd name="T60" fmla="*/ 1841 w 2971"/>
                  <a:gd name="T61" fmla="*/ 2401 h 2901"/>
                  <a:gd name="T62" fmla="*/ 1963 w 2971"/>
                  <a:gd name="T63" fmla="*/ 2656 h 2901"/>
                  <a:gd name="T64" fmla="*/ 2030 w 2971"/>
                  <a:gd name="T65" fmla="*/ 2866 h 2901"/>
                  <a:gd name="T66" fmla="*/ 2129 w 2971"/>
                  <a:gd name="T67" fmla="*/ 2899 h 2901"/>
                  <a:gd name="T68" fmla="*/ 2229 w 2971"/>
                  <a:gd name="T69" fmla="*/ 2855 h 2901"/>
                  <a:gd name="T70" fmla="*/ 2550 w 2971"/>
                  <a:gd name="T71" fmla="*/ 2888 h 2901"/>
                  <a:gd name="T72" fmla="*/ 2561 w 2971"/>
                  <a:gd name="T73" fmla="*/ 2866 h 2901"/>
                  <a:gd name="T74" fmla="*/ 2462 w 2971"/>
                  <a:gd name="T75" fmla="*/ 2822 h 2901"/>
                  <a:gd name="T76" fmla="*/ 2251 w 2971"/>
                  <a:gd name="T77" fmla="*/ 2744 h 2901"/>
                  <a:gd name="T78" fmla="*/ 2141 w 2971"/>
                  <a:gd name="T79" fmla="*/ 2633 h 2901"/>
                  <a:gd name="T80" fmla="*/ 2096 w 2971"/>
                  <a:gd name="T81" fmla="*/ 2500 h 2901"/>
                  <a:gd name="T82" fmla="*/ 1997 w 2971"/>
                  <a:gd name="T83" fmla="*/ 1936 h 2901"/>
                  <a:gd name="T84" fmla="*/ 1974 w 2971"/>
                  <a:gd name="T85" fmla="*/ 1326 h 2901"/>
                  <a:gd name="T86" fmla="*/ 2218 w 2971"/>
                  <a:gd name="T87" fmla="*/ 928 h 2901"/>
                  <a:gd name="T88" fmla="*/ 2861 w 2971"/>
                  <a:gd name="T89" fmla="*/ 905 h 2901"/>
                  <a:gd name="T90" fmla="*/ 2960 w 2971"/>
                  <a:gd name="T91" fmla="*/ 850 h 2901"/>
                  <a:gd name="T92" fmla="*/ 2894 w 2971"/>
                  <a:gd name="T93" fmla="*/ 850 h 2901"/>
                  <a:gd name="T94" fmla="*/ 2883 w 2971"/>
                  <a:gd name="T95" fmla="*/ 817 h 2901"/>
                  <a:gd name="T96" fmla="*/ 2905 w 2971"/>
                  <a:gd name="T97" fmla="*/ 784 h 2901"/>
                  <a:gd name="T98" fmla="*/ 2872 w 2971"/>
                  <a:gd name="T99" fmla="*/ 795 h 2901"/>
                  <a:gd name="T100" fmla="*/ 2938 w 2971"/>
                  <a:gd name="T101" fmla="*/ 772 h 2901"/>
                  <a:gd name="T102" fmla="*/ 2119 w 2971"/>
                  <a:gd name="T103" fmla="*/ 814 h 2901"/>
                  <a:gd name="T104" fmla="*/ 1542 w 2971"/>
                  <a:gd name="T105" fmla="*/ 673 h 2901"/>
                  <a:gd name="T106" fmla="*/ 1487 w 2971"/>
                  <a:gd name="T107" fmla="*/ 374 h 2901"/>
                  <a:gd name="T108" fmla="*/ 1587 w 2971"/>
                  <a:gd name="T109" fmla="*/ 208 h 2901"/>
                  <a:gd name="T110" fmla="*/ 1523 w 2971"/>
                  <a:gd name="T111" fmla="*/ 70 h 2901"/>
                  <a:gd name="T112" fmla="*/ 1207 w 2971"/>
                  <a:gd name="T113" fmla="*/ 34 h 29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71"/>
                  <a:gd name="T172" fmla="*/ 0 h 2901"/>
                  <a:gd name="T173" fmla="*/ 2971 w 2971"/>
                  <a:gd name="T174" fmla="*/ 2901 h 29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71" h="2901">
                    <a:moveTo>
                      <a:pt x="1207" y="34"/>
                    </a:moveTo>
                    <a:cubicBezTo>
                      <a:pt x="1165" y="48"/>
                      <a:pt x="1153" y="52"/>
                      <a:pt x="1133" y="97"/>
                    </a:cubicBezTo>
                    <a:cubicBezTo>
                      <a:pt x="1123" y="118"/>
                      <a:pt x="1110" y="163"/>
                      <a:pt x="1110" y="163"/>
                    </a:cubicBezTo>
                    <a:cubicBezTo>
                      <a:pt x="1118" y="271"/>
                      <a:pt x="1116" y="371"/>
                      <a:pt x="1177" y="462"/>
                    </a:cubicBezTo>
                    <a:cubicBezTo>
                      <a:pt x="1194" y="528"/>
                      <a:pt x="1277" y="516"/>
                      <a:pt x="1291" y="550"/>
                    </a:cubicBezTo>
                    <a:cubicBezTo>
                      <a:pt x="1287" y="580"/>
                      <a:pt x="1271" y="637"/>
                      <a:pt x="1263" y="666"/>
                    </a:cubicBezTo>
                    <a:cubicBezTo>
                      <a:pt x="1252" y="707"/>
                      <a:pt x="1093" y="748"/>
                      <a:pt x="1055" y="761"/>
                    </a:cubicBezTo>
                    <a:cubicBezTo>
                      <a:pt x="985" y="757"/>
                      <a:pt x="915" y="758"/>
                      <a:pt x="845" y="750"/>
                    </a:cubicBezTo>
                    <a:cubicBezTo>
                      <a:pt x="742" y="757"/>
                      <a:pt x="535" y="793"/>
                      <a:pt x="435" y="806"/>
                    </a:cubicBezTo>
                    <a:cubicBezTo>
                      <a:pt x="346" y="823"/>
                      <a:pt x="294" y="824"/>
                      <a:pt x="246" y="828"/>
                    </a:cubicBezTo>
                    <a:cubicBezTo>
                      <a:pt x="261" y="830"/>
                      <a:pt x="171" y="826"/>
                      <a:pt x="147" y="828"/>
                    </a:cubicBezTo>
                    <a:cubicBezTo>
                      <a:pt x="132" y="831"/>
                      <a:pt x="18" y="846"/>
                      <a:pt x="3" y="850"/>
                    </a:cubicBezTo>
                    <a:cubicBezTo>
                      <a:pt x="24" y="913"/>
                      <a:pt x="145" y="875"/>
                      <a:pt x="202" y="894"/>
                    </a:cubicBezTo>
                    <a:cubicBezTo>
                      <a:pt x="165" y="898"/>
                      <a:pt x="53" y="887"/>
                      <a:pt x="19" y="902"/>
                    </a:cubicBezTo>
                    <a:cubicBezTo>
                      <a:pt x="8" y="907"/>
                      <a:pt x="93" y="932"/>
                      <a:pt x="102" y="939"/>
                    </a:cubicBezTo>
                    <a:cubicBezTo>
                      <a:pt x="114" y="949"/>
                      <a:pt x="132" y="950"/>
                      <a:pt x="147" y="950"/>
                    </a:cubicBezTo>
                    <a:cubicBezTo>
                      <a:pt x="159" y="950"/>
                      <a:pt x="124" y="943"/>
                      <a:pt x="113" y="939"/>
                    </a:cubicBezTo>
                    <a:cubicBezTo>
                      <a:pt x="100" y="944"/>
                      <a:pt x="7" y="953"/>
                      <a:pt x="11" y="962"/>
                    </a:cubicBezTo>
                    <a:cubicBezTo>
                      <a:pt x="31" y="973"/>
                      <a:pt x="114" y="990"/>
                      <a:pt x="136" y="994"/>
                    </a:cubicBezTo>
                    <a:cubicBezTo>
                      <a:pt x="125" y="998"/>
                      <a:pt x="108" y="994"/>
                      <a:pt x="102" y="1005"/>
                    </a:cubicBezTo>
                    <a:cubicBezTo>
                      <a:pt x="97" y="1015"/>
                      <a:pt x="0" y="1002"/>
                      <a:pt x="11" y="1006"/>
                    </a:cubicBezTo>
                    <a:cubicBezTo>
                      <a:pt x="29" y="1012"/>
                      <a:pt x="150" y="1030"/>
                      <a:pt x="169" y="1027"/>
                    </a:cubicBezTo>
                    <a:cubicBezTo>
                      <a:pt x="195" y="1023"/>
                      <a:pt x="220" y="1020"/>
                      <a:pt x="246" y="1016"/>
                    </a:cubicBezTo>
                    <a:cubicBezTo>
                      <a:pt x="361" y="906"/>
                      <a:pt x="548" y="933"/>
                      <a:pt x="689" y="928"/>
                    </a:cubicBezTo>
                    <a:cubicBezTo>
                      <a:pt x="725" y="925"/>
                      <a:pt x="958" y="905"/>
                      <a:pt x="989" y="905"/>
                    </a:cubicBezTo>
                    <a:cubicBezTo>
                      <a:pt x="1026" y="905"/>
                      <a:pt x="1063" y="919"/>
                      <a:pt x="1099" y="928"/>
                    </a:cubicBezTo>
                    <a:cubicBezTo>
                      <a:pt x="1122" y="934"/>
                      <a:pt x="1166" y="950"/>
                      <a:pt x="1166" y="950"/>
                    </a:cubicBezTo>
                    <a:cubicBezTo>
                      <a:pt x="1177" y="983"/>
                      <a:pt x="1188" y="1016"/>
                      <a:pt x="1199" y="1049"/>
                    </a:cubicBezTo>
                    <a:cubicBezTo>
                      <a:pt x="1203" y="1060"/>
                      <a:pt x="1210" y="1083"/>
                      <a:pt x="1210" y="1083"/>
                    </a:cubicBezTo>
                    <a:cubicBezTo>
                      <a:pt x="1199" y="1162"/>
                      <a:pt x="1192" y="1142"/>
                      <a:pt x="1210" y="1204"/>
                    </a:cubicBezTo>
                    <a:cubicBezTo>
                      <a:pt x="1217" y="1227"/>
                      <a:pt x="1232" y="1271"/>
                      <a:pt x="1232" y="1271"/>
                    </a:cubicBezTo>
                    <a:cubicBezTo>
                      <a:pt x="1238" y="1366"/>
                      <a:pt x="1279" y="1505"/>
                      <a:pt x="1221" y="1592"/>
                    </a:cubicBezTo>
                    <a:cubicBezTo>
                      <a:pt x="1225" y="1614"/>
                      <a:pt x="1227" y="1637"/>
                      <a:pt x="1232" y="1659"/>
                    </a:cubicBezTo>
                    <a:cubicBezTo>
                      <a:pt x="1238" y="1682"/>
                      <a:pt x="1254" y="1725"/>
                      <a:pt x="1254" y="1725"/>
                    </a:cubicBezTo>
                    <a:cubicBezTo>
                      <a:pt x="1218" y="2182"/>
                      <a:pt x="1243" y="1822"/>
                      <a:pt x="1221" y="2279"/>
                    </a:cubicBezTo>
                    <a:cubicBezTo>
                      <a:pt x="1216" y="2376"/>
                      <a:pt x="1219" y="2474"/>
                      <a:pt x="1188" y="2567"/>
                    </a:cubicBezTo>
                    <a:cubicBezTo>
                      <a:pt x="1179" y="2637"/>
                      <a:pt x="1188" y="2710"/>
                      <a:pt x="1166" y="2777"/>
                    </a:cubicBezTo>
                    <a:cubicBezTo>
                      <a:pt x="1162" y="2788"/>
                      <a:pt x="1144" y="2786"/>
                      <a:pt x="1133" y="2788"/>
                    </a:cubicBezTo>
                    <a:cubicBezTo>
                      <a:pt x="1107" y="2793"/>
                      <a:pt x="1081" y="2796"/>
                      <a:pt x="1055" y="2800"/>
                    </a:cubicBezTo>
                    <a:cubicBezTo>
                      <a:pt x="953" y="2791"/>
                      <a:pt x="917" y="2803"/>
                      <a:pt x="845" y="2755"/>
                    </a:cubicBezTo>
                    <a:cubicBezTo>
                      <a:pt x="833" y="2759"/>
                      <a:pt x="774" y="2765"/>
                      <a:pt x="822" y="2800"/>
                    </a:cubicBezTo>
                    <a:cubicBezTo>
                      <a:pt x="859" y="2826"/>
                      <a:pt x="974" y="2847"/>
                      <a:pt x="1022" y="2855"/>
                    </a:cubicBezTo>
                    <a:cubicBezTo>
                      <a:pt x="1090" y="2901"/>
                      <a:pt x="1103" y="2887"/>
                      <a:pt x="1199" y="2877"/>
                    </a:cubicBezTo>
                    <a:cubicBezTo>
                      <a:pt x="1217" y="2873"/>
                      <a:pt x="1236" y="2870"/>
                      <a:pt x="1254" y="2866"/>
                    </a:cubicBezTo>
                    <a:cubicBezTo>
                      <a:pt x="1266" y="2863"/>
                      <a:pt x="1276" y="2854"/>
                      <a:pt x="1288" y="2855"/>
                    </a:cubicBezTo>
                    <a:cubicBezTo>
                      <a:pt x="1311" y="2858"/>
                      <a:pt x="1354" y="2877"/>
                      <a:pt x="1354" y="2877"/>
                    </a:cubicBezTo>
                    <a:cubicBezTo>
                      <a:pt x="1369" y="2873"/>
                      <a:pt x="1383" y="2870"/>
                      <a:pt x="1398" y="2866"/>
                    </a:cubicBezTo>
                    <a:cubicBezTo>
                      <a:pt x="1409" y="2863"/>
                      <a:pt x="1429" y="2867"/>
                      <a:pt x="1432" y="2855"/>
                    </a:cubicBezTo>
                    <a:cubicBezTo>
                      <a:pt x="1453" y="2774"/>
                      <a:pt x="1400" y="2777"/>
                      <a:pt x="1376" y="2722"/>
                    </a:cubicBezTo>
                    <a:cubicBezTo>
                      <a:pt x="1367" y="2701"/>
                      <a:pt x="1354" y="2656"/>
                      <a:pt x="1354" y="2656"/>
                    </a:cubicBezTo>
                    <a:cubicBezTo>
                      <a:pt x="1358" y="2600"/>
                      <a:pt x="1359" y="2544"/>
                      <a:pt x="1365" y="2489"/>
                    </a:cubicBezTo>
                    <a:cubicBezTo>
                      <a:pt x="1371" y="2432"/>
                      <a:pt x="1433" y="2388"/>
                      <a:pt x="1465" y="2345"/>
                    </a:cubicBezTo>
                    <a:cubicBezTo>
                      <a:pt x="1486" y="2317"/>
                      <a:pt x="1540" y="2250"/>
                      <a:pt x="1553" y="2212"/>
                    </a:cubicBezTo>
                    <a:cubicBezTo>
                      <a:pt x="1561" y="2190"/>
                      <a:pt x="1576" y="2146"/>
                      <a:pt x="1576" y="2146"/>
                    </a:cubicBezTo>
                    <a:cubicBezTo>
                      <a:pt x="1580" y="2035"/>
                      <a:pt x="1581" y="1925"/>
                      <a:pt x="1587" y="1814"/>
                    </a:cubicBezTo>
                    <a:cubicBezTo>
                      <a:pt x="1588" y="1791"/>
                      <a:pt x="1593" y="1769"/>
                      <a:pt x="1598" y="1747"/>
                    </a:cubicBezTo>
                    <a:cubicBezTo>
                      <a:pt x="1604" y="1724"/>
                      <a:pt x="1620" y="1681"/>
                      <a:pt x="1620" y="1681"/>
                    </a:cubicBezTo>
                    <a:cubicBezTo>
                      <a:pt x="1634" y="1722"/>
                      <a:pt x="1662" y="1744"/>
                      <a:pt x="1686" y="1780"/>
                    </a:cubicBezTo>
                    <a:cubicBezTo>
                      <a:pt x="1702" y="1830"/>
                      <a:pt x="1719" y="1877"/>
                      <a:pt x="1742" y="1924"/>
                    </a:cubicBezTo>
                    <a:cubicBezTo>
                      <a:pt x="1762" y="2005"/>
                      <a:pt x="1781" y="2087"/>
                      <a:pt x="1797" y="2168"/>
                    </a:cubicBezTo>
                    <a:cubicBezTo>
                      <a:pt x="1798" y="2176"/>
                      <a:pt x="1803" y="2326"/>
                      <a:pt x="1819" y="2368"/>
                    </a:cubicBezTo>
                    <a:cubicBezTo>
                      <a:pt x="1824" y="2380"/>
                      <a:pt x="1835" y="2389"/>
                      <a:pt x="1841" y="2401"/>
                    </a:cubicBezTo>
                    <a:cubicBezTo>
                      <a:pt x="1869" y="2455"/>
                      <a:pt x="1895" y="2512"/>
                      <a:pt x="1919" y="2567"/>
                    </a:cubicBezTo>
                    <a:cubicBezTo>
                      <a:pt x="1960" y="2660"/>
                      <a:pt x="1918" y="2609"/>
                      <a:pt x="1963" y="2656"/>
                    </a:cubicBezTo>
                    <a:cubicBezTo>
                      <a:pt x="1973" y="2704"/>
                      <a:pt x="1981" y="2753"/>
                      <a:pt x="1997" y="2800"/>
                    </a:cubicBezTo>
                    <a:cubicBezTo>
                      <a:pt x="2003" y="2818"/>
                      <a:pt x="2012" y="2855"/>
                      <a:pt x="2030" y="2866"/>
                    </a:cubicBezTo>
                    <a:cubicBezTo>
                      <a:pt x="2050" y="2878"/>
                      <a:pt x="2074" y="2881"/>
                      <a:pt x="2096" y="2888"/>
                    </a:cubicBezTo>
                    <a:cubicBezTo>
                      <a:pt x="2107" y="2892"/>
                      <a:pt x="2129" y="2899"/>
                      <a:pt x="2129" y="2899"/>
                    </a:cubicBezTo>
                    <a:cubicBezTo>
                      <a:pt x="2151" y="2892"/>
                      <a:pt x="2176" y="2890"/>
                      <a:pt x="2196" y="2877"/>
                    </a:cubicBezTo>
                    <a:cubicBezTo>
                      <a:pt x="2207" y="2870"/>
                      <a:pt x="2217" y="2860"/>
                      <a:pt x="2229" y="2855"/>
                    </a:cubicBezTo>
                    <a:cubicBezTo>
                      <a:pt x="2251" y="2846"/>
                      <a:pt x="2296" y="2833"/>
                      <a:pt x="2296" y="2833"/>
                    </a:cubicBezTo>
                    <a:cubicBezTo>
                      <a:pt x="2384" y="2848"/>
                      <a:pt x="2461" y="2877"/>
                      <a:pt x="2550" y="2888"/>
                    </a:cubicBezTo>
                    <a:cubicBezTo>
                      <a:pt x="2565" y="2884"/>
                      <a:pt x="2588" y="2891"/>
                      <a:pt x="2595" y="2877"/>
                    </a:cubicBezTo>
                    <a:cubicBezTo>
                      <a:pt x="2600" y="2866"/>
                      <a:pt x="2572" y="2871"/>
                      <a:pt x="2561" y="2866"/>
                    </a:cubicBezTo>
                    <a:cubicBezTo>
                      <a:pt x="2549" y="2860"/>
                      <a:pt x="2540" y="2849"/>
                      <a:pt x="2528" y="2844"/>
                    </a:cubicBezTo>
                    <a:cubicBezTo>
                      <a:pt x="2507" y="2835"/>
                      <a:pt x="2484" y="2829"/>
                      <a:pt x="2462" y="2822"/>
                    </a:cubicBezTo>
                    <a:cubicBezTo>
                      <a:pt x="2451" y="2818"/>
                      <a:pt x="2429" y="2811"/>
                      <a:pt x="2429" y="2811"/>
                    </a:cubicBezTo>
                    <a:cubicBezTo>
                      <a:pt x="2386" y="2768"/>
                      <a:pt x="2309" y="2763"/>
                      <a:pt x="2251" y="2744"/>
                    </a:cubicBezTo>
                    <a:cubicBezTo>
                      <a:pt x="2231" y="2724"/>
                      <a:pt x="2205" y="2709"/>
                      <a:pt x="2185" y="2689"/>
                    </a:cubicBezTo>
                    <a:cubicBezTo>
                      <a:pt x="2168" y="2672"/>
                      <a:pt x="2157" y="2650"/>
                      <a:pt x="2141" y="2633"/>
                    </a:cubicBezTo>
                    <a:cubicBezTo>
                      <a:pt x="2124" y="2583"/>
                      <a:pt x="2121" y="2575"/>
                      <a:pt x="2107" y="2534"/>
                    </a:cubicBezTo>
                    <a:cubicBezTo>
                      <a:pt x="2103" y="2523"/>
                      <a:pt x="2100" y="2511"/>
                      <a:pt x="2096" y="2500"/>
                    </a:cubicBezTo>
                    <a:cubicBezTo>
                      <a:pt x="2092" y="2489"/>
                      <a:pt x="2085" y="2467"/>
                      <a:pt x="2085" y="2467"/>
                    </a:cubicBezTo>
                    <a:cubicBezTo>
                      <a:pt x="2079" y="2336"/>
                      <a:pt x="2078" y="2058"/>
                      <a:pt x="1997" y="1936"/>
                    </a:cubicBezTo>
                    <a:cubicBezTo>
                      <a:pt x="1974" y="1848"/>
                      <a:pt x="1975" y="1848"/>
                      <a:pt x="1985" y="1736"/>
                    </a:cubicBezTo>
                    <a:cubicBezTo>
                      <a:pt x="1976" y="1596"/>
                      <a:pt x="1960" y="1465"/>
                      <a:pt x="1974" y="1326"/>
                    </a:cubicBezTo>
                    <a:cubicBezTo>
                      <a:pt x="1969" y="1260"/>
                      <a:pt x="1925" y="1035"/>
                      <a:pt x="1963" y="972"/>
                    </a:cubicBezTo>
                    <a:cubicBezTo>
                      <a:pt x="1974" y="954"/>
                      <a:pt x="2212" y="928"/>
                      <a:pt x="2218" y="928"/>
                    </a:cubicBezTo>
                    <a:cubicBezTo>
                      <a:pt x="2362" y="922"/>
                      <a:pt x="2506" y="921"/>
                      <a:pt x="2650" y="916"/>
                    </a:cubicBezTo>
                    <a:cubicBezTo>
                      <a:pt x="2720" y="913"/>
                      <a:pt x="2791" y="909"/>
                      <a:pt x="2861" y="905"/>
                    </a:cubicBezTo>
                    <a:cubicBezTo>
                      <a:pt x="2890" y="898"/>
                      <a:pt x="2920" y="890"/>
                      <a:pt x="2949" y="883"/>
                    </a:cubicBezTo>
                    <a:cubicBezTo>
                      <a:pt x="2960" y="880"/>
                      <a:pt x="2971" y="853"/>
                      <a:pt x="2960" y="850"/>
                    </a:cubicBezTo>
                    <a:cubicBezTo>
                      <a:pt x="2928" y="842"/>
                      <a:pt x="2894" y="857"/>
                      <a:pt x="2861" y="861"/>
                    </a:cubicBezTo>
                    <a:cubicBezTo>
                      <a:pt x="2872" y="857"/>
                      <a:pt x="2883" y="853"/>
                      <a:pt x="2894" y="850"/>
                    </a:cubicBezTo>
                    <a:cubicBezTo>
                      <a:pt x="2912" y="845"/>
                      <a:pt x="2955" y="857"/>
                      <a:pt x="2949" y="839"/>
                    </a:cubicBezTo>
                    <a:cubicBezTo>
                      <a:pt x="2942" y="817"/>
                      <a:pt x="2883" y="817"/>
                      <a:pt x="2883" y="817"/>
                    </a:cubicBezTo>
                    <a:cubicBezTo>
                      <a:pt x="2901" y="813"/>
                      <a:pt x="2928" y="822"/>
                      <a:pt x="2938" y="806"/>
                    </a:cubicBezTo>
                    <a:cubicBezTo>
                      <a:pt x="2945" y="795"/>
                      <a:pt x="2918" y="784"/>
                      <a:pt x="2905" y="784"/>
                    </a:cubicBezTo>
                    <a:cubicBezTo>
                      <a:pt x="2881" y="784"/>
                      <a:pt x="2860" y="799"/>
                      <a:pt x="2838" y="806"/>
                    </a:cubicBezTo>
                    <a:cubicBezTo>
                      <a:pt x="2827" y="810"/>
                      <a:pt x="2861" y="799"/>
                      <a:pt x="2872" y="795"/>
                    </a:cubicBezTo>
                    <a:cubicBezTo>
                      <a:pt x="2883" y="791"/>
                      <a:pt x="2894" y="788"/>
                      <a:pt x="2905" y="784"/>
                    </a:cubicBezTo>
                    <a:cubicBezTo>
                      <a:pt x="2916" y="780"/>
                      <a:pt x="2938" y="772"/>
                      <a:pt x="2938" y="772"/>
                    </a:cubicBezTo>
                    <a:cubicBezTo>
                      <a:pt x="2855" y="744"/>
                      <a:pt x="2618" y="849"/>
                      <a:pt x="2535" y="822"/>
                    </a:cubicBezTo>
                    <a:cubicBezTo>
                      <a:pt x="2326" y="829"/>
                      <a:pt x="2320" y="804"/>
                      <a:pt x="2119" y="814"/>
                    </a:cubicBezTo>
                    <a:cubicBezTo>
                      <a:pt x="1961" y="839"/>
                      <a:pt x="1819" y="775"/>
                      <a:pt x="1664" y="750"/>
                    </a:cubicBezTo>
                    <a:cubicBezTo>
                      <a:pt x="1616" y="734"/>
                      <a:pt x="1578" y="707"/>
                      <a:pt x="1542" y="673"/>
                    </a:cubicBezTo>
                    <a:cubicBezTo>
                      <a:pt x="1509" y="636"/>
                      <a:pt x="1474" y="579"/>
                      <a:pt x="1465" y="529"/>
                    </a:cubicBezTo>
                    <a:cubicBezTo>
                      <a:pt x="1450" y="485"/>
                      <a:pt x="1464" y="416"/>
                      <a:pt x="1487" y="374"/>
                    </a:cubicBezTo>
                    <a:cubicBezTo>
                      <a:pt x="1506" y="339"/>
                      <a:pt x="1539" y="312"/>
                      <a:pt x="1553" y="274"/>
                    </a:cubicBezTo>
                    <a:cubicBezTo>
                      <a:pt x="1570" y="229"/>
                      <a:pt x="1559" y="251"/>
                      <a:pt x="1587" y="208"/>
                    </a:cubicBezTo>
                    <a:cubicBezTo>
                      <a:pt x="1597" y="176"/>
                      <a:pt x="1601" y="130"/>
                      <a:pt x="1565" y="108"/>
                    </a:cubicBezTo>
                    <a:cubicBezTo>
                      <a:pt x="1545" y="96"/>
                      <a:pt x="1542" y="83"/>
                      <a:pt x="1523" y="70"/>
                    </a:cubicBezTo>
                    <a:cubicBezTo>
                      <a:pt x="1435" y="10"/>
                      <a:pt x="1479" y="37"/>
                      <a:pt x="1375" y="22"/>
                    </a:cubicBezTo>
                    <a:cubicBezTo>
                      <a:pt x="1335" y="9"/>
                      <a:pt x="1241" y="0"/>
                      <a:pt x="1207" y="34"/>
                    </a:cubicBezTo>
                    <a:close/>
                  </a:path>
                </a:pathLst>
              </a:custGeom>
              <a:noFill/>
              <a:ln w="38100" cap="flat" cmpd="sng">
                <a:solidFill>
                  <a:srgbClr val="FF9900"/>
                </a:solidFill>
                <a:prstDash val="solid"/>
                <a:round/>
                <a:headEnd type="none" w="med" len="med"/>
                <a:tailEnd type="none" w="lg" len="lg"/>
              </a:ln>
            </p:spPr>
            <p:txBody>
              <a:bodyPr anchor="ctr">
                <a:spAutoFit/>
              </a:bodyPr>
              <a:lstStyle/>
              <a:p>
                <a:endParaRPr lang="en-US"/>
              </a:p>
            </p:txBody>
          </p:sp>
          <p:sp>
            <p:nvSpPr>
              <p:cNvPr id="23567" name="Text Box 86"/>
              <p:cNvSpPr txBox="1">
                <a:spLocks noChangeArrowheads="1"/>
              </p:cNvSpPr>
              <p:nvPr/>
            </p:nvSpPr>
            <p:spPr bwMode="auto">
              <a:xfrm>
                <a:off x="3072" y="2656"/>
                <a:ext cx="268" cy="368"/>
              </a:xfrm>
              <a:prstGeom prst="rect">
                <a:avLst/>
              </a:prstGeom>
              <a:noFill/>
              <a:ln w="38100" algn="ctr">
                <a:noFill/>
                <a:miter lim="800000"/>
                <a:headEnd/>
                <a:tailEnd type="none" w="lg" len="lg"/>
              </a:ln>
            </p:spPr>
            <p:txBody>
              <a:bodyPr wrap="none" anchor="ctr">
                <a:spAutoFit/>
              </a:bodyPr>
              <a:lstStyle/>
              <a:p>
                <a:r>
                  <a:rPr lang="en-US" sz="3200" b="1" dirty="0">
                    <a:latin typeface="+mj-lt"/>
                  </a:rPr>
                  <a:t>+</a:t>
                </a:r>
              </a:p>
            </p:txBody>
          </p:sp>
          <p:sp>
            <p:nvSpPr>
              <p:cNvPr id="23568" name="Text Box 87"/>
              <p:cNvSpPr txBox="1">
                <a:spLocks noChangeArrowheads="1"/>
              </p:cNvSpPr>
              <p:nvPr/>
            </p:nvSpPr>
            <p:spPr bwMode="auto">
              <a:xfrm>
                <a:off x="3359" y="2687"/>
                <a:ext cx="384" cy="233"/>
              </a:xfrm>
              <a:prstGeom prst="rect">
                <a:avLst/>
              </a:prstGeom>
              <a:solidFill>
                <a:srgbClr val="FFFFFF"/>
              </a:solidFill>
              <a:ln w="19050" algn="ctr">
                <a:solidFill>
                  <a:schemeClr val="tx1"/>
                </a:solidFill>
                <a:miter lim="800000"/>
                <a:headEnd/>
                <a:tailEnd type="none" w="lg" len="lg"/>
              </a:ln>
            </p:spPr>
            <p:txBody>
              <a:bodyPr anchor="ctr">
                <a:spAutoFit/>
              </a:bodyPr>
              <a:lstStyle/>
              <a:p>
                <a:pPr algn="just" eaLnBrk="0" hangingPunct="0"/>
                <a:r>
                  <a:rPr lang="en-US" sz="1700">
                    <a:latin typeface="Arial" charset="0"/>
                  </a:rPr>
                  <a:t>aVF</a:t>
                </a:r>
              </a:p>
            </p:txBody>
          </p:sp>
          <p:sp>
            <p:nvSpPr>
              <p:cNvPr id="23569" name="Line 88"/>
              <p:cNvSpPr>
                <a:spLocks noChangeShapeType="1"/>
              </p:cNvSpPr>
              <p:nvPr/>
            </p:nvSpPr>
            <p:spPr bwMode="auto">
              <a:xfrm>
                <a:off x="3072" y="1536"/>
                <a:ext cx="32" cy="1072"/>
              </a:xfrm>
              <a:prstGeom prst="line">
                <a:avLst/>
              </a:prstGeom>
              <a:noFill/>
              <a:ln w="38100">
                <a:solidFill>
                  <a:schemeClr val="tx1"/>
                </a:solidFill>
                <a:round/>
                <a:headEnd/>
                <a:tailEnd type="stealth" w="lg" len="lg"/>
              </a:ln>
            </p:spPr>
            <p:txBody>
              <a:bodyPr anchor="ctr">
                <a:spAutoFit/>
              </a:bodyPr>
              <a:lstStyle/>
              <a:p>
                <a:endParaRPr lang="en-US"/>
              </a:p>
            </p:txBody>
          </p:sp>
          <p:sp>
            <p:nvSpPr>
              <p:cNvPr id="23570" name="Oval 90"/>
              <p:cNvSpPr>
                <a:spLocks noChangeArrowheads="1"/>
              </p:cNvSpPr>
              <p:nvPr/>
            </p:nvSpPr>
            <p:spPr bwMode="auto">
              <a:xfrm>
                <a:off x="4368" y="768"/>
                <a:ext cx="39" cy="89"/>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71" name="Oval 91"/>
              <p:cNvSpPr>
                <a:spLocks noChangeArrowheads="1"/>
              </p:cNvSpPr>
              <p:nvPr/>
            </p:nvSpPr>
            <p:spPr bwMode="auto">
              <a:xfrm>
                <a:off x="4485" y="812"/>
                <a:ext cx="39" cy="45"/>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72" name="Oval 92"/>
              <p:cNvSpPr>
                <a:spLocks noChangeArrowheads="1"/>
              </p:cNvSpPr>
              <p:nvPr/>
            </p:nvSpPr>
            <p:spPr bwMode="auto">
              <a:xfrm>
                <a:off x="4407" y="946"/>
                <a:ext cx="78" cy="44"/>
              </a:xfrm>
              <a:prstGeom prst="ellipse">
                <a:avLst/>
              </a:prstGeom>
              <a:noFill/>
              <a:ln w="38100">
                <a:solidFill>
                  <a:srgbClr val="FF9900"/>
                </a:solidFill>
                <a:round/>
                <a:headEnd/>
                <a:tailEnd type="none" w="lg" len="lg"/>
              </a:ln>
            </p:spPr>
            <p:txBody>
              <a:bodyPr wrap="none" anchor="ctr">
                <a:spAutoFit/>
              </a:bodyPr>
              <a:lstStyle/>
              <a:p>
                <a:endParaRPr lang="en-US"/>
              </a:p>
            </p:txBody>
          </p:sp>
          <p:sp>
            <p:nvSpPr>
              <p:cNvPr id="23573" name="AutoShape 93"/>
              <p:cNvSpPr>
                <a:spLocks noChangeArrowheads="1"/>
              </p:cNvSpPr>
              <p:nvPr/>
            </p:nvSpPr>
            <p:spPr bwMode="auto">
              <a:xfrm flipV="1">
                <a:off x="4427" y="829"/>
                <a:ext cx="39" cy="89"/>
              </a:xfrm>
              <a:custGeom>
                <a:avLst/>
                <a:gdLst>
                  <a:gd name="T0" fmla="*/ 34 w 21600"/>
                  <a:gd name="T1" fmla="*/ 45 h 21600"/>
                  <a:gd name="T2" fmla="*/ 20 w 21600"/>
                  <a:gd name="T3" fmla="*/ 89 h 21600"/>
                  <a:gd name="T4" fmla="*/ 5 w 21600"/>
                  <a:gd name="T5" fmla="*/ 45 h 21600"/>
                  <a:gd name="T6" fmla="*/ 20 w 21600"/>
                  <a:gd name="T7" fmla="*/ 0 h 21600"/>
                  <a:gd name="T8" fmla="*/ 0 60000 65536"/>
                  <a:gd name="T9" fmla="*/ 0 60000 65536"/>
                  <a:gd name="T10" fmla="*/ 0 60000 65536"/>
                  <a:gd name="T11" fmla="*/ 0 60000 65536"/>
                  <a:gd name="T12" fmla="*/ 4431 w 21600"/>
                  <a:gd name="T13" fmla="*/ 4611 h 21600"/>
                  <a:gd name="T14" fmla="*/ 17169 w 21600"/>
                  <a:gd name="T15" fmla="*/ 1698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38100">
                <a:solidFill>
                  <a:srgbClr val="FF9900"/>
                </a:solidFill>
                <a:miter lim="800000"/>
                <a:headEnd/>
                <a:tailEnd type="none" w="lg" len="lg"/>
              </a:ln>
            </p:spPr>
            <p:txBody>
              <a:bodyPr wrap="none" anchor="ctr">
                <a:spAutoFit/>
              </a:bodyPr>
              <a:lstStyle/>
              <a:p>
                <a:endParaRPr lang="en-US"/>
              </a:p>
            </p:txBody>
          </p:sp>
          <p:sp>
            <p:nvSpPr>
              <p:cNvPr id="23574" name="Freeform 94"/>
              <p:cNvSpPr>
                <a:spLocks/>
              </p:cNvSpPr>
              <p:nvPr/>
            </p:nvSpPr>
            <p:spPr bwMode="auto">
              <a:xfrm>
                <a:off x="3504" y="672"/>
                <a:ext cx="2015" cy="2496"/>
              </a:xfrm>
              <a:custGeom>
                <a:avLst/>
                <a:gdLst>
                  <a:gd name="T0" fmla="*/ 1133 w 2971"/>
                  <a:gd name="T1" fmla="*/ 97 h 2901"/>
                  <a:gd name="T2" fmla="*/ 1177 w 2971"/>
                  <a:gd name="T3" fmla="*/ 462 h 2901"/>
                  <a:gd name="T4" fmla="*/ 1263 w 2971"/>
                  <a:gd name="T5" fmla="*/ 666 h 2901"/>
                  <a:gd name="T6" fmla="*/ 845 w 2971"/>
                  <a:gd name="T7" fmla="*/ 750 h 2901"/>
                  <a:gd name="T8" fmla="*/ 246 w 2971"/>
                  <a:gd name="T9" fmla="*/ 828 h 2901"/>
                  <a:gd name="T10" fmla="*/ 3 w 2971"/>
                  <a:gd name="T11" fmla="*/ 850 h 2901"/>
                  <a:gd name="T12" fmla="*/ 19 w 2971"/>
                  <a:gd name="T13" fmla="*/ 902 h 2901"/>
                  <a:gd name="T14" fmla="*/ 147 w 2971"/>
                  <a:gd name="T15" fmla="*/ 950 h 2901"/>
                  <a:gd name="T16" fmla="*/ 11 w 2971"/>
                  <a:gd name="T17" fmla="*/ 962 h 2901"/>
                  <a:gd name="T18" fmla="*/ 102 w 2971"/>
                  <a:gd name="T19" fmla="*/ 1005 h 2901"/>
                  <a:gd name="T20" fmla="*/ 169 w 2971"/>
                  <a:gd name="T21" fmla="*/ 1027 h 2901"/>
                  <a:gd name="T22" fmla="*/ 689 w 2971"/>
                  <a:gd name="T23" fmla="*/ 928 h 2901"/>
                  <a:gd name="T24" fmla="*/ 1099 w 2971"/>
                  <a:gd name="T25" fmla="*/ 928 h 2901"/>
                  <a:gd name="T26" fmla="*/ 1199 w 2971"/>
                  <a:gd name="T27" fmla="*/ 1049 h 2901"/>
                  <a:gd name="T28" fmla="*/ 1210 w 2971"/>
                  <a:gd name="T29" fmla="*/ 1204 h 2901"/>
                  <a:gd name="T30" fmla="*/ 1221 w 2971"/>
                  <a:gd name="T31" fmla="*/ 1592 h 2901"/>
                  <a:gd name="T32" fmla="*/ 1254 w 2971"/>
                  <a:gd name="T33" fmla="*/ 1725 h 2901"/>
                  <a:gd name="T34" fmla="*/ 1188 w 2971"/>
                  <a:gd name="T35" fmla="*/ 2567 h 2901"/>
                  <a:gd name="T36" fmla="*/ 1133 w 2971"/>
                  <a:gd name="T37" fmla="*/ 2788 h 2901"/>
                  <a:gd name="T38" fmla="*/ 845 w 2971"/>
                  <a:gd name="T39" fmla="*/ 2755 h 2901"/>
                  <a:gd name="T40" fmla="*/ 1022 w 2971"/>
                  <a:gd name="T41" fmla="*/ 2855 h 2901"/>
                  <a:gd name="T42" fmla="*/ 1254 w 2971"/>
                  <a:gd name="T43" fmla="*/ 2866 h 2901"/>
                  <a:gd name="T44" fmla="*/ 1354 w 2971"/>
                  <a:gd name="T45" fmla="*/ 2877 h 2901"/>
                  <a:gd name="T46" fmla="*/ 1432 w 2971"/>
                  <a:gd name="T47" fmla="*/ 2855 h 2901"/>
                  <a:gd name="T48" fmla="*/ 1354 w 2971"/>
                  <a:gd name="T49" fmla="*/ 2656 h 2901"/>
                  <a:gd name="T50" fmla="*/ 1465 w 2971"/>
                  <a:gd name="T51" fmla="*/ 2345 h 2901"/>
                  <a:gd name="T52" fmla="*/ 1576 w 2971"/>
                  <a:gd name="T53" fmla="*/ 2146 h 2901"/>
                  <a:gd name="T54" fmla="*/ 1598 w 2971"/>
                  <a:gd name="T55" fmla="*/ 1747 h 2901"/>
                  <a:gd name="T56" fmla="*/ 1686 w 2971"/>
                  <a:gd name="T57" fmla="*/ 1780 h 2901"/>
                  <a:gd name="T58" fmla="*/ 1797 w 2971"/>
                  <a:gd name="T59" fmla="*/ 2168 h 2901"/>
                  <a:gd name="T60" fmla="*/ 1841 w 2971"/>
                  <a:gd name="T61" fmla="*/ 2401 h 2901"/>
                  <a:gd name="T62" fmla="*/ 1963 w 2971"/>
                  <a:gd name="T63" fmla="*/ 2656 h 2901"/>
                  <a:gd name="T64" fmla="*/ 2030 w 2971"/>
                  <a:gd name="T65" fmla="*/ 2866 h 2901"/>
                  <a:gd name="T66" fmla="*/ 2129 w 2971"/>
                  <a:gd name="T67" fmla="*/ 2899 h 2901"/>
                  <a:gd name="T68" fmla="*/ 2229 w 2971"/>
                  <a:gd name="T69" fmla="*/ 2855 h 2901"/>
                  <a:gd name="T70" fmla="*/ 2550 w 2971"/>
                  <a:gd name="T71" fmla="*/ 2888 h 2901"/>
                  <a:gd name="T72" fmla="*/ 2561 w 2971"/>
                  <a:gd name="T73" fmla="*/ 2866 h 2901"/>
                  <a:gd name="T74" fmla="*/ 2462 w 2971"/>
                  <a:gd name="T75" fmla="*/ 2822 h 2901"/>
                  <a:gd name="T76" fmla="*/ 2251 w 2971"/>
                  <a:gd name="T77" fmla="*/ 2744 h 2901"/>
                  <a:gd name="T78" fmla="*/ 2141 w 2971"/>
                  <a:gd name="T79" fmla="*/ 2633 h 2901"/>
                  <a:gd name="T80" fmla="*/ 2096 w 2971"/>
                  <a:gd name="T81" fmla="*/ 2500 h 2901"/>
                  <a:gd name="T82" fmla="*/ 1997 w 2971"/>
                  <a:gd name="T83" fmla="*/ 1936 h 2901"/>
                  <a:gd name="T84" fmla="*/ 1974 w 2971"/>
                  <a:gd name="T85" fmla="*/ 1326 h 2901"/>
                  <a:gd name="T86" fmla="*/ 2218 w 2971"/>
                  <a:gd name="T87" fmla="*/ 928 h 2901"/>
                  <a:gd name="T88" fmla="*/ 2861 w 2971"/>
                  <a:gd name="T89" fmla="*/ 905 h 2901"/>
                  <a:gd name="T90" fmla="*/ 2960 w 2971"/>
                  <a:gd name="T91" fmla="*/ 850 h 2901"/>
                  <a:gd name="T92" fmla="*/ 2894 w 2971"/>
                  <a:gd name="T93" fmla="*/ 850 h 2901"/>
                  <a:gd name="T94" fmla="*/ 2883 w 2971"/>
                  <a:gd name="T95" fmla="*/ 817 h 2901"/>
                  <a:gd name="T96" fmla="*/ 2905 w 2971"/>
                  <a:gd name="T97" fmla="*/ 784 h 2901"/>
                  <a:gd name="T98" fmla="*/ 2872 w 2971"/>
                  <a:gd name="T99" fmla="*/ 795 h 2901"/>
                  <a:gd name="T100" fmla="*/ 2938 w 2971"/>
                  <a:gd name="T101" fmla="*/ 772 h 2901"/>
                  <a:gd name="T102" fmla="*/ 2119 w 2971"/>
                  <a:gd name="T103" fmla="*/ 814 h 2901"/>
                  <a:gd name="T104" fmla="*/ 1542 w 2971"/>
                  <a:gd name="T105" fmla="*/ 673 h 2901"/>
                  <a:gd name="T106" fmla="*/ 1487 w 2971"/>
                  <a:gd name="T107" fmla="*/ 374 h 2901"/>
                  <a:gd name="T108" fmla="*/ 1587 w 2971"/>
                  <a:gd name="T109" fmla="*/ 208 h 2901"/>
                  <a:gd name="T110" fmla="*/ 1523 w 2971"/>
                  <a:gd name="T111" fmla="*/ 70 h 2901"/>
                  <a:gd name="T112" fmla="*/ 1207 w 2971"/>
                  <a:gd name="T113" fmla="*/ 34 h 29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71"/>
                  <a:gd name="T172" fmla="*/ 0 h 2901"/>
                  <a:gd name="T173" fmla="*/ 2971 w 2971"/>
                  <a:gd name="T174" fmla="*/ 2901 h 29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71" h="2901">
                    <a:moveTo>
                      <a:pt x="1207" y="34"/>
                    </a:moveTo>
                    <a:cubicBezTo>
                      <a:pt x="1165" y="48"/>
                      <a:pt x="1153" y="52"/>
                      <a:pt x="1133" y="97"/>
                    </a:cubicBezTo>
                    <a:cubicBezTo>
                      <a:pt x="1123" y="118"/>
                      <a:pt x="1110" y="163"/>
                      <a:pt x="1110" y="163"/>
                    </a:cubicBezTo>
                    <a:cubicBezTo>
                      <a:pt x="1118" y="271"/>
                      <a:pt x="1116" y="371"/>
                      <a:pt x="1177" y="462"/>
                    </a:cubicBezTo>
                    <a:cubicBezTo>
                      <a:pt x="1194" y="528"/>
                      <a:pt x="1277" y="516"/>
                      <a:pt x="1291" y="550"/>
                    </a:cubicBezTo>
                    <a:cubicBezTo>
                      <a:pt x="1287" y="580"/>
                      <a:pt x="1271" y="637"/>
                      <a:pt x="1263" y="666"/>
                    </a:cubicBezTo>
                    <a:cubicBezTo>
                      <a:pt x="1252" y="707"/>
                      <a:pt x="1093" y="748"/>
                      <a:pt x="1055" y="761"/>
                    </a:cubicBezTo>
                    <a:cubicBezTo>
                      <a:pt x="985" y="757"/>
                      <a:pt x="915" y="758"/>
                      <a:pt x="845" y="750"/>
                    </a:cubicBezTo>
                    <a:cubicBezTo>
                      <a:pt x="742" y="757"/>
                      <a:pt x="535" y="793"/>
                      <a:pt x="435" y="806"/>
                    </a:cubicBezTo>
                    <a:cubicBezTo>
                      <a:pt x="346" y="823"/>
                      <a:pt x="294" y="824"/>
                      <a:pt x="246" y="828"/>
                    </a:cubicBezTo>
                    <a:cubicBezTo>
                      <a:pt x="261" y="830"/>
                      <a:pt x="171" y="826"/>
                      <a:pt x="147" y="828"/>
                    </a:cubicBezTo>
                    <a:cubicBezTo>
                      <a:pt x="132" y="831"/>
                      <a:pt x="18" y="846"/>
                      <a:pt x="3" y="850"/>
                    </a:cubicBezTo>
                    <a:cubicBezTo>
                      <a:pt x="24" y="913"/>
                      <a:pt x="145" y="875"/>
                      <a:pt x="202" y="894"/>
                    </a:cubicBezTo>
                    <a:cubicBezTo>
                      <a:pt x="165" y="898"/>
                      <a:pt x="53" y="887"/>
                      <a:pt x="19" y="902"/>
                    </a:cubicBezTo>
                    <a:cubicBezTo>
                      <a:pt x="8" y="907"/>
                      <a:pt x="93" y="932"/>
                      <a:pt x="102" y="939"/>
                    </a:cubicBezTo>
                    <a:cubicBezTo>
                      <a:pt x="114" y="949"/>
                      <a:pt x="132" y="950"/>
                      <a:pt x="147" y="950"/>
                    </a:cubicBezTo>
                    <a:cubicBezTo>
                      <a:pt x="159" y="950"/>
                      <a:pt x="124" y="943"/>
                      <a:pt x="113" y="939"/>
                    </a:cubicBezTo>
                    <a:cubicBezTo>
                      <a:pt x="100" y="944"/>
                      <a:pt x="7" y="953"/>
                      <a:pt x="11" y="962"/>
                    </a:cubicBezTo>
                    <a:cubicBezTo>
                      <a:pt x="31" y="973"/>
                      <a:pt x="114" y="990"/>
                      <a:pt x="136" y="994"/>
                    </a:cubicBezTo>
                    <a:cubicBezTo>
                      <a:pt x="125" y="998"/>
                      <a:pt x="108" y="994"/>
                      <a:pt x="102" y="1005"/>
                    </a:cubicBezTo>
                    <a:cubicBezTo>
                      <a:pt x="97" y="1015"/>
                      <a:pt x="0" y="1002"/>
                      <a:pt x="11" y="1006"/>
                    </a:cubicBezTo>
                    <a:cubicBezTo>
                      <a:pt x="29" y="1012"/>
                      <a:pt x="150" y="1030"/>
                      <a:pt x="169" y="1027"/>
                    </a:cubicBezTo>
                    <a:cubicBezTo>
                      <a:pt x="195" y="1023"/>
                      <a:pt x="220" y="1020"/>
                      <a:pt x="246" y="1016"/>
                    </a:cubicBezTo>
                    <a:cubicBezTo>
                      <a:pt x="361" y="906"/>
                      <a:pt x="548" y="933"/>
                      <a:pt x="689" y="928"/>
                    </a:cubicBezTo>
                    <a:cubicBezTo>
                      <a:pt x="725" y="925"/>
                      <a:pt x="958" y="905"/>
                      <a:pt x="989" y="905"/>
                    </a:cubicBezTo>
                    <a:cubicBezTo>
                      <a:pt x="1026" y="905"/>
                      <a:pt x="1063" y="919"/>
                      <a:pt x="1099" y="928"/>
                    </a:cubicBezTo>
                    <a:cubicBezTo>
                      <a:pt x="1122" y="934"/>
                      <a:pt x="1166" y="950"/>
                      <a:pt x="1166" y="950"/>
                    </a:cubicBezTo>
                    <a:cubicBezTo>
                      <a:pt x="1177" y="983"/>
                      <a:pt x="1188" y="1016"/>
                      <a:pt x="1199" y="1049"/>
                    </a:cubicBezTo>
                    <a:cubicBezTo>
                      <a:pt x="1203" y="1060"/>
                      <a:pt x="1210" y="1083"/>
                      <a:pt x="1210" y="1083"/>
                    </a:cubicBezTo>
                    <a:cubicBezTo>
                      <a:pt x="1199" y="1162"/>
                      <a:pt x="1192" y="1142"/>
                      <a:pt x="1210" y="1204"/>
                    </a:cubicBezTo>
                    <a:cubicBezTo>
                      <a:pt x="1217" y="1227"/>
                      <a:pt x="1232" y="1271"/>
                      <a:pt x="1232" y="1271"/>
                    </a:cubicBezTo>
                    <a:cubicBezTo>
                      <a:pt x="1238" y="1366"/>
                      <a:pt x="1279" y="1505"/>
                      <a:pt x="1221" y="1592"/>
                    </a:cubicBezTo>
                    <a:cubicBezTo>
                      <a:pt x="1225" y="1614"/>
                      <a:pt x="1227" y="1637"/>
                      <a:pt x="1232" y="1659"/>
                    </a:cubicBezTo>
                    <a:cubicBezTo>
                      <a:pt x="1238" y="1682"/>
                      <a:pt x="1254" y="1725"/>
                      <a:pt x="1254" y="1725"/>
                    </a:cubicBezTo>
                    <a:cubicBezTo>
                      <a:pt x="1218" y="2182"/>
                      <a:pt x="1243" y="1822"/>
                      <a:pt x="1221" y="2279"/>
                    </a:cubicBezTo>
                    <a:cubicBezTo>
                      <a:pt x="1216" y="2376"/>
                      <a:pt x="1219" y="2474"/>
                      <a:pt x="1188" y="2567"/>
                    </a:cubicBezTo>
                    <a:cubicBezTo>
                      <a:pt x="1179" y="2637"/>
                      <a:pt x="1188" y="2710"/>
                      <a:pt x="1166" y="2777"/>
                    </a:cubicBezTo>
                    <a:cubicBezTo>
                      <a:pt x="1162" y="2788"/>
                      <a:pt x="1144" y="2786"/>
                      <a:pt x="1133" y="2788"/>
                    </a:cubicBezTo>
                    <a:cubicBezTo>
                      <a:pt x="1107" y="2793"/>
                      <a:pt x="1081" y="2796"/>
                      <a:pt x="1055" y="2800"/>
                    </a:cubicBezTo>
                    <a:cubicBezTo>
                      <a:pt x="953" y="2791"/>
                      <a:pt x="917" y="2803"/>
                      <a:pt x="845" y="2755"/>
                    </a:cubicBezTo>
                    <a:cubicBezTo>
                      <a:pt x="833" y="2759"/>
                      <a:pt x="774" y="2765"/>
                      <a:pt x="822" y="2800"/>
                    </a:cubicBezTo>
                    <a:cubicBezTo>
                      <a:pt x="859" y="2826"/>
                      <a:pt x="974" y="2847"/>
                      <a:pt x="1022" y="2855"/>
                    </a:cubicBezTo>
                    <a:cubicBezTo>
                      <a:pt x="1090" y="2901"/>
                      <a:pt x="1103" y="2887"/>
                      <a:pt x="1199" y="2877"/>
                    </a:cubicBezTo>
                    <a:cubicBezTo>
                      <a:pt x="1217" y="2873"/>
                      <a:pt x="1236" y="2870"/>
                      <a:pt x="1254" y="2866"/>
                    </a:cubicBezTo>
                    <a:cubicBezTo>
                      <a:pt x="1266" y="2863"/>
                      <a:pt x="1276" y="2854"/>
                      <a:pt x="1288" y="2855"/>
                    </a:cubicBezTo>
                    <a:cubicBezTo>
                      <a:pt x="1311" y="2858"/>
                      <a:pt x="1354" y="2877"/>
                      <a:pt x="1354" y="2877"/>
                    </a:cubicBezTo>
                    <a:cubicBezTo>
                      <a:pt x="1369" y="2873"/>
                      <a:pt x="1383" y="2870"/>
                      <a:pt x="1398" y="2866"/>
                    </a:cubicBezTo>
                    <a:cubicBezTo>
                      <a:pt x="1409" y="2863"/>
                      <a:pt x="1429" y="2867"/>
                      <a:pt x="1432" y="2855"/>
                    </a:cubicBezTo>
                    <a:cubicBezTo>
                      <a:pt x="1453" y="2774"/>
                      <a:pt x="1400" y="2777"/>
                      <a:pt x="1376" y="2722"/>
                    </a:cubicBezTo>
                    <a:cubicBezTo>
                      <a:pt x="1367" y="2701"/>
                      <a:pt x="1354" y="2656"/>
                      <a:pt x="1354" y="2656"/>
                    </a:cubicBezTo>
                    <a:cubicBezTo>
                      <a:pt x="1358" y="2600"/>
                      <a:pt x="1359" y="2544"/>
                      <a:pt x="1365" y="2489"/>
                    </a:cubicBezTo>
                    <a:cubicBezTo>
                      <a:pt x="1371" y="2432"/>
                      <a:pt x="1433" y="2388"/>
                      <a:pt x="1465" y="2345"/>
                    </a:cubicBezTo>
                    <a:cubicBezTo>
                      <a:pt x="1486" y="2317"/>
                      <a:pt x="1540" y="2250"/>
                      <a:pt x="1553" y="2212"/>
                    </a:cubicBezTo>
                    <a:cubicBezTo>
                      <a:pt x="1561" y="2190"/>
                      <a:pt x="1576" y="2146"/>
                      <a:pt x="1576" y="2146"/>
                    </a:cubicBezTo>
                    <a:cubicBezTo>
                      <a:pt x="1580" y="2035"/>
                      <a:pt x="1581" y="1925"/>
                      <a:pt x="1587" y="1814"/>
                    </a:cubicBezTo>
                    <a:cubicBezTo>
                      <a:pt x="1588" y="1791"/>
                      <a:pt x="1593" y="1769"/>
                      <a:pt x="1598" y="1747"/>
                    </a:cubicBezTo>
                    <a:cubicBezTo>
                      <a:pt x="1604" y="1724"/>
                      <a:pt x="1620" y="1681"/>
                      <a:pt x="1620" y="1681"/>
                    </a:cubicBezTo>
                    <a:cubicBezTo>
                      <a:pt x="1634" y="1722"/>
                      <a:pt x="1662" y="1744"/>
                      <a:pt x="1686" y="1780"/>
                    </a:cubicBezTo>
                    <a:cubicBezTo>
                      <a:pt x="1702" y="1830"/>
                      <a:pt x="1719" y="1877"/>
                      <a:pt x="1742" y="1924"/>
                    </a:cubicBezTo>
                    <a:cubicBezTo>
                      <a:pt x="1762" y="2005"/>
                      <a:pt x="1781" y="2087"/>
                      <a:pt x="1797" y="2168"/>
                    </a:cubicBezTo>
                    <a:cubicBezTo>
                      <a:pt x="1798" y="2176"/>
                      <a:pt x="1803" y="2326"/>
                      <a:pt x="1819" y="2368"/>
                    </a:cubicBezTo>
                    <a:cubicBezTo>
                      <a:pt x="1824" y="2380"/>
                      <a:pt x="1835" y="2389"/>
                      <a:pt x="1841" y="2401"/>
                    </a:cubicBezTo>
                    <a:cubicBezTo>
                      <a:pt x="1869" y="2455"/>
                      <a:pt x="1895" y="2512"/>
                      <a:pt x="1919" y="2567"/>
                    </a:cubicBezTo>
                    <a:cubicBezTo>
                      <a:pt x="1960" y="2660"/>
                      <a:pt x="1918" y="2609"/>
                      <a:pt x="1963" y="2656"/>
                    </a:cubicBezTo>
                    <a:cubicBezTo>
                      <a:pt x="1973" y="2704"/>
                      <a:pt x="1981" y="2753"/>
                      <a:pt x="1997" y="2800"/>
                    </a:cubicBezTo>
                    <a:cubicBezTo>
                      <a:pt x="2003" y="2818"/>
                      <a:pt x="2012" y="2855"/>
                      <a:pt x="2030" y="2866"/>
                    </a:cubicBezTo>
                    <a:cubicBezTo>
                      <a:pt x="2050" y="2878"/>
                      <a:pt x="2074" y="2881"/>
                      <a:pt x="2096" y="2888"/>
                    </a:cubicBezTo>
                    <a:cubicBezTo>
                      <a:pt x="2107" y="2892"/>
                      <a:pt x="2129" y="2899"/>
                      <a:pt x="2129" y="2899"/>
                    </a:cubicBezTo>
                    <a:cubicBezTo>
                      <a:pt x="2151" y="2892"/>
                      <a:pt x="2176" y="2890"/>
                      <a:pt x="2196" y="2877"/>
                    </a:cubicBezTo>
                    <a:cubicBezTo>
                      <a:pt x="2207" y="2870"/>
                      <a:pt x="2217" y="2860"/>
                      <a:pt x="2229" y="2855"/>
                    </a:cubicBezTo>
                    <a:cubicBezTo>
                      <a:pt x="2251" y="2846"/>
                      <a:pt x="2296" y="2833"/>
                      <a:pt x="2296" y="2833"/>
                    </a:cubicBezTo>
                    <a:cubicBezTo>
                      <a:pt x="2384" y="2848"/>
                      <a:pt x="2461" y="2877"/>
                      <a:pt x="2550" y="2888"/>
                    </a:cubicBezTo>
                    <a:cubicBezTo>
                      <a:pt x="2565" y="2884"/>
                      <a:pt x="2588" y="2891"/>
                      <a:pt x="2595" y="2877"/>
                    </a:cubicBezTo>
                    <a:cubicBezTo>
                      <a:pt x="2600" y="2866"/>
                      <a:pt x="2572" y="2871"/>
                      <a:pt x="2561" y="2866"/>
                    </a:cubicBezTo>
                    <a:cubicBezTo>
                      <a:pt x="2549" y="2860"/>
                      <a:pt x="2540" y="2849"/>
                      <a:pt x="2528" y="2844"/>
                    </a:cubicBezTo>
                    <a:cubicBezTo>
                      <a:pt x="2507" y="2835"/>
                      <a:pt x="2484" y="2829"/>
                      <a:pt x="2462" y="2822"/>
                    </a:cubicBezTo>
                    <a:cubicBezTo>
                      <a:pt x="2451" y="2818"/>
                      <a:pt x="2429" y="2811"/>
                      <a:pt x="2429" y="2811"/>
                    </a:cubicBezTo>
                    <a:cubicBezTo>
                      <a:pt x="2386" y="2768"/>
                      <a:pt x="2309" y="2763"/>
                      <a:pt x="2251" y="2744"/>
                    </a:cubicBezTo>
                    <a:cubicBezTo>
                      <a:pt x="2231" y="2724"/>
                      <a:pt x="2205" y="2709"/>
                      <a:pt x="2185" y="2689"/>
                    </a:cubicBezTo>
                    <a:cubicBezTo>
                      <a:pt x="2168" y="2672"/>
                      <a:pt x="2157" y="2650"/>
                      <a:pt x="2141" y="2633"/>
                    </a:cubicBezTo>
                    <a:cubicBezTo>
                      <a:pt x="2124" y="2583"/>
                      <a:pt x="2121" y="2575"/>
                      <a:pt x="2107" y="2534"/>
                    </a:cubicBezTo>
                    <a:cubicBezTo>
                      <a:pt x="2103" y="2523"/>
                      <a:pt x="2100" y="2511"/>
                      <a:pt x="2096" y="2500"/>
                    </a:cubicBezTo>
                    <a:cubicBezTo>
                      <a:pt x="2092" y="2489"/>
                      <a:pt x="2085" y="2467"/>
                      <a:pt x="2085" y="2467"/>
                    </a:cubicBezTo>
                    <a:cubicBezTo>
                      <a:pt x="2079" y="2336"/>
                      <a:pt x="2078" y="2058"/>
                      <a:pt x="1997" y="1936"/>
                    </a:cubicBezTo>
                    <a:cubicBezTo>
                      <a:pt x="1974" y="1848"/>
                      <a:pt x="1975" y="1848"/>
                      <a:pt x="1985" y="1736"/>
                    </a:cubicBezTo>
                    <a:cubicBezTo>
                      <a:pt x="1976" y="1596"/>
                      <a:pt x="1960" y="1465"/>
                      <a:pt x="1974" y="1326"/>
                    </a:cubicBezTo>
                    <a:cubicBezTo>
                      <a:pt x="1969" y="1260"/>
                      <a:pt x="1925" y="1035"/>
                      <a:pt x="1963" y="972"/>
                    </a:cubicBezTo>
                    <a:cubicBezTo>
                      <a:pt x="1974" y="954"/>
                      <a:pt x="2212" y="928"/>
                      <a:pt x="2218" y="928"/>
                    </a:cubicBezTo>
                    <a:cubicBezTo>
                      <a:pt x="2362" y="922"/>
                      <a:pt x="2506" y="921"/>
                      <a:pt x="2650" y="916"/>
                    </a:cubicBezTo>
                    <a:cubicBezTo>
                      <a:pt x="2720" y="913"/>
                      <a:pt x="2791" y="909"/>
                      <a:pt x="2861" y="905"/>
                    </a:cubicBezTo>
                    <a:cubicBezTo>
                      <a:pt x="2890" y="898"/>
                      <a:pt x="2920" y="890"/>
                      <a:pt x="2949" y="883"/>
                    </a:cubicBezTo>
                    <a:cubicBezTo>
                      <a:pt x="2960" y="880"/>
                      <a:pt x="2971" y="853"/>
                      <a:pt x="2960" y="850"/>
                    </a:cubicBezTo>
                    <a:cubicBezTo>
                      <a:pt x="2928" y="842"/>
                      <a:pt x="2894" y="857"/>
                      <a:pt x="2861" y="861"/>
                    </a:cubicBezTo>
                    <a:cubicBezTo>
                      <a:pt x="2872" y="857"/>
                      <a:pt x="2883" y="853"/>
                      <a:pt x="2894" y="850"/>
                    </a:cubicBezTo>
                    <a:cubicBezTo>
                      <a:pt x="2912" y="845"/>
                      <a:pt x="2955" y="857"/>
                      <a:pt x="2949" y="839"/>
                    </a:cubicBezTo>
                    <a:cubicBezTo>
                      <a:pt x="2942" y="817"/>
                      <a:pt x="2883" y="817"/>
                      <a:pt x="2883" y="817"/>
                    </a:cubicBezTo>
                    <a:cubicBezTo>
                      <a:pt x="2901" y="813"/>
                      <a:pt x="2928" y="822"/>
                      <a:pt x="2938" y="806"/>
                    </a:cubicBezTo>
                    <a:cubicBezTo>
                      <a:pt x="2945" y="795"/>
                      <a:pt x="2918" y="784"/>
                      <a:pt x="2905" y="784"/>
                    </a:cubicBezTo>
                    <a:cubicBezTo>
                      <a:pt x="2881" y="784"/>
                      <a:pt x="2860" y="799"/>
                      <a:pt x="2838" y="806"/>
                    </a:cubicBezTo>
                    <a:cubicBezTo>
                      <a:pt x="2827" y="810"/>
                      <a:pt x="2861" y="799"/>
                      <a:pt x="2872" y="795"/>
                    </a:cubicBezTo>
                    <a:cubicBezTo>
                      <a:pt x="2883" y="791"/>
                      <a:pt x="2894" y="788"/>
                      <a:pt x="2905" y="784"/>
                    </a:cubicBezTo>
                    <a:cubicBezTo>
                      <a:pt x="2916" y="780"/>
                      <a:pt x="2938" y="772"/>
                      <a:pt x="2938" y="772"/>
                    </a:cubicBezTo>
                    <a:cubicBezTo>
                      <a:pt x="2855" y="744"/>
                      <a:pt x="2618" y="849"/>
                      <a:pt x="2535" y="822"/>
                    </a:cubicBezTo>
                    <a:cubicBezTo>
                      <a:pt x="2326" y="829"/>
                      <a:pt x="2320" y="804"/>
                      <a:pt x="2119" y="814"/>
                    </a:cubicBezTo>
                    <a:cubicBezTo>
                      <a:pt x="1961" y="839"/>
                      <a:pt x="1819" y="775"/>
                      <a:pt x="1664" y="750"/>
                    </a:cubicBezTo>
                    <a:cubicBezTo>
                      <a:pt x="1616" y="734"/>
                      <a:pt x="1578" y="707"/>
                      <a:pt x="1542" y="673"/>
                    </a:cubicBezTo>
                    <a:cubicBezTo>
                      <a:pt x="1509" y="636"/>
                      <a:pt x="1474" y="579"/>
                      <a:pt x="1465" y="529"/>
                    </a:cubicBezTo>
                    <a:cubicBezTo>
                      <a:pt x="1450" y="485"/>
                      <a:pt x="1464" y="416"/>
                      <a:pt x="1487" y="374"/>
                    </a:cubicBezTo>
                    <a:cubicBezTo>
                      <a:pt x="1506" y="339"/>
                      <a:pt x="1539" y="312"/>
                      <a:pt x="1553" y="274"/>
                    </a:cubicBezTo>
                    <a:cubicBezTo>
                      <a:pt x="1570" y="229"/>
                      <a:pt x="1559" y="251"/>
                      <a:pt x="1587" y="208"/>
                    </a:cubicBezTo>
                    <a:cubicBezTo>
                      <a:pt x="1597" y="176"/>
                      <a:pt x="1601" y="130"/>
                      <a:pt x="1565" y="108"/>
                    </a:cubicBezTo>
                    <a:cubicBezTo>
                      <a:pt x="1545" y="96"/>
                      <a:pt x="1542" y="83"/>
                      <a:pt x="1523" y="70"/>
                    </a:cubicBezTo>
                    <a:cubicBezTo>
                      <a:pt x="1435" y="10"/>
                      <a:pt x="1479" y="37"/>
                      <a:pt x="1375" y="22"/>
                    </a:cubicBezTo>
                    <a:cubicBezTo>
                      <a:pt x="1335" y="9"/>
                      <a:pt x="1241" y="0"/>
                      <a:pt x="1207" y="34"/>
                    </a:cubicBezTo>
                    <a:close/>
                  </a:path>
                </a:pathLst>
              </a:custGeom>
              <a:noFill/>
              <a:ln w="38100" cap="flat" cmpd="sng">
                <a:solidFill>
                  <a:srgbClr val="FF9900"/>
                </a:solidFill>
                <a:prstDash val="solid"/>
                <a:round/>
                <a:headEnd type="none" w="med" len="med"/>
                <a:tailEnd type="none" w="lg" len="lg"/>
              </a:ln>
            </p:spPr>
            <p:txBody>
              <a:bodyPr anchor="ctr">
                <a:spAutoFit/>
              </a:bodyPr>
              <a:lstStyle/>
              <a:p>
                <a:endParaRPr lang="en-US"/>
              </a:p>
            </p:txBody>
          </p:sp>
          <p:sp>
            <p:nvSpPr>
              <p:cNvPr id="23575" name="Text Box 95"/>
              <p:cNvSpPr txBox="1">
                <a:spLocks noChangeArrowheads="1"/>
              </p:cNvSpPr>
              <p:nvPr/>
            </p:nvSpPr>
            <p:spPr bwMode="auto">
              <a:xfrm>
                <a:off x="5184" y="1311"/>
                <a:ext cx="266" cy="365"/>
              </a:xfrm>
              <a:prstGeom prst="rect">
                <a:avLst/>
              </a:prstGeom>
              <a:noFill/>
              <a:ln w="38100" algn="ctr">
                <a:noFill/>
                <a:miter lim="800000"/>
                <a:headEnd/>
                <a:tailEnd type="none" w="lg" len="lg"/>
              </a:ln>
            </p:spPr>
            <p:txBody>
              <a:bodyPr wrap="none" anchor="ctr">
                <a:spAutoFit/>
              </a:bodyPr>
              <a:lstStyle/>
              <a:p>
                <a:r>
                  <a:rPr lang="en-US" sz="3200" dirty="0">
                    <a:latin typeface="Arial" charset="0"/>
                  </a:rPr>
                  <a:t>+</a:t>
                </a:r>
              </a:p>
            </p:txBody>
          </p:sp>
          <p:sp>
            <p:nvSpPr>
              <p:cNvPr id="23576" name="Text Box 96"/>
              <p:cNvSpPr txBox="1">
                <a:spLocks noChangeArrowheads="1"/>
              </p:cNvSpPr>
              <p:nvPr/>
            </p:nvSpPr>
            <p:spPr bwMode="auto">
              <a:xfrm>
                <a:off x="4944" y="1727"/>
                <a:ext cx="394" cy="233"/>
              </a:xfrm>
              <a:prstGeom prst="rect">
                <a:avLst/>
              </a:prstGeom>
              <a:solidFill>
                <a:srgbClr val="FFFFFF"/>
              </a:solidFill>
              <a:ln w="19050" algn="ctr">
                <a:solidFill>
                  <a:schemeClr val="tx1"/>
                </a:solidFill>
                <a:miter lim="800000"/>
                <a:headEnd/>
                <a:tailEnd type="none" w="lg" len="lg"/>
              </a:ln>
            </p:spPr>
            <p:txBody>
              <a:bodyPr anchor="ctr">
                <a:spAutoFit/>
              </a:bodyPr>
              <a:lstStyle/>
              <a:p>
                <a:pPr algn="just" eaLnBrk="0" hangingPunct="0"/>
                <a:r>
                  <a:rPr lang="en-US" sz="1700">
                    <a:latin typeface="Arial" charset="0"/>
                  </a:rPr>
                  <a:t>aVL</a:t>
                </a:r>
              </a:p>
            </p:txBody>
          </p:sp>
          <p:sp>
            <p:nvSpPr>
              <p:cNvPr id="23577" name="Line 100"/>
              <p:cNvSpPr>
                <a:spLocks noChangeShapeType="1"/>
              </p:cNvSpPr>
              <p:nvPr/>
            </p:nvSpPr>
            <p:spPr bwMode="auto">
              <a:xfrm flipV="1">
                <a:off x="4564" y="1404"/>
                <a:ext cx="502" cy="111"/>
              </a:xfrm>
              <a:prstGeom prst="line">
                <a:avLst/>
              </a:prstGeom>
              <a:noFill/>
              <a:ln w="38100">
                <a:solidFill>
                  <a:schemeClr val="tx1"/>
                </a:solidFill>
                <a:round/>
                <a:headEnd/>
                <a:tailEnd type="stealth" w="lg" len="lg"/>
              </a:ln>
            </p:spPr>
            <p:txBody>
              <a:bodyPr anchor="ctr">
                <a:spAutoFit/>
              </a:bodyPr>
              <a:lstStyle/>
              <a:p>
                <a:endParaRPr lang="en-US"/>
              </a:p>
            </p:txBody>
          </p:sp>
        </p:grpSp>
        <p:sp>
          <p:nvSpPr>
            <p:cNvPr id="23558" name="Text Box 104"/>
            <p:cNvSpPr txBox="1">
              <a:spLocks noChangeArrowheads="1"/>
            </p:cNvSpPr>
            <p:nvPr/>
          </p:nvSpPr>
          <p:spPr bwMode="auto">
            <a:xfrm>
              <a:off x="3888" y="3312"/>
              <a:ext cx="1728" cy="280"/>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lnSpc>
                  <a:spcPct val="130000"/>
                </a:lnSpc>
              </a:pPr>
              <a:r>
                <a:rPr lang="en-US" sz="1700">
                  <a:latin typeface="Arial" charset="0"/>
                </a:rPr>
                <a:t>aVL (augmented left arm)</a:t>
              </a:r>
            </a:p>
          </p:txBody>
        </p:sp>
        <p:sp>
          <p:nvSpPr>
            <p:cNvPr id="23559" name="Text Box 105"/>
            <p:cNvSpPr txBox="1">
              <a:spLocks noChangeArrowheads="1"/>
            </p:cNvSpPr>
            <p:nvPr/>
          </p:nvSpPr>
          <p:spPr bwMode="auto">
            <a:xfrm>
              <a:off x="192" y="3312"/>
              <a:ext cx="1834" cy="280"/>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lnSpc>
                  <a:spcPct val="130000"/>
                </a:lnSpc>
              </a:pPr>
              <a:r>
                <a:rPr lang="en-US" sz="1700">
                  <a:latin typeface="Arial" charset="0"/>
                </a:rPr>
                <a:t>aVR (augmented right arm)</a:t>
              </a:r>
            </a:p>
          </p:txBody>
        </p:sp>
      </p:gr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44488" y="1084263"/>
            <a:ext cx="8418512" cy="2570162"/>
          </a:xfrm>
          <a:prstGeom prst="rect">
            <a:avLst/>
          </a:prstGeom>
          <a:solidFill>
            <a:schemeClr val="bg1"/>
          </a:solidFill>
          <a:ln w="15875">
            <a:solidFill>
              <a:schemeClr val="tx1"/>
            </a:solidFill>
            <a:miter lim="800000"/>
            <a:headEnd/>
            <a:tailEnd/>
          </a:ln>
        </p:spPr>
        <p:txBody>
          <a:bodyPr anchor="ctr">
            <a:spAutoFit/>
          </a:bodyPr>
          <a:lstStyle/>
          <a:p>
            <a:pPr>
              <a:spcBef>
                <a:spcPct val="50000"/>
              </a:spcBef>
            </a:pPr>
            <a:r>
              <a:rPr lang="en-US" sz="1700">
                <a:latin typeface="Arial" charset="0"/>
              </a:rPr>
              <a:t>Precise interpretation of electrical activity of the heart as  recorded with electrodes on the skin is difficult because:</a:t>
            </a:r>
          </a:p>
          <a:p>
            <a:pPr>
              <a:spcBef>
                <a:spcPct val="50000"/>
              </a:spcBef>
            </a:pPr>
            <a:r>
              <a:rPr lang="en-US" sz="1700">
                <a:latin typeface="Arial" charset="0"/>
              </a:rPr>
              <a:t>The distribution of charge within the heart is multidirectional and constantly changing.</a:t>
            </a:r>
          </a:p>
          <a:p>
            <a:pPr>
              <a:spcBef>
                <a:spcPct val="50000"/>
              </a:spcBef>
            </a:pPr>
            <a:r>
              <a:rPr lang="en-US" sz="1700">
                <a:latin typeface="Arial" charset="0"/>
              </a:rPr>
              <a:t>The configuration of cardiac action potentials varies from region to region.</a:t>
            </a:r>
          </a:p>
          <a:p>
            <a:pPr>
              <a:spcBef>
                <a:spcPct val="50000"/>
              </a:spcBef>
            </a:pPr>
            <a:r>
              <a:rPr lang="en-US" sz="1700">
                <a:latin typeface="Arial" charset="0"/>
              </a:rPr>
              <a:t>The position of the heart changes continually throughout the cardiac cycle.</a:t>
            </a:r>
          </a:p>
          <a:p>
            <a:pPr>
              <a:spcBef>
                <a:spcPct val="50000"/>
              </a:spcBef>
            </a:pPr>
            <a:r>
              <a:rPr lang="en-US" sz="1700">
                <a:latin typeface="Arial" charset="0"/>
              </a:rPr>
              <a:t>Conductivity through the extracellular fluid is not uniform.</a:t>
            </a:r>
          </a:p>
          <a:p>
            <a:pPr>
              <a:spcBef>
                <a:spcPct val="50000"/>
              </a:spcBef>
            </a:pPr>
            <a:r>
              <a:rPr lang="en-US" sz="1700">
                <a:latin typeface="Arial" charset="0"/>
              </a:rPr>
              <a:t>The surface of the body is not simple geometrically.</a:t>
            </a:r>
            <a:r>
              <a:rPr lang="en-US" sz="1700" b="1">
                <a:latin typeface="Arial" charset="0"/>
              </a:rPr>
              <a:t> 	</a:t>
            </a:r>
            <a:r>
              <a:rPr lang="en-US" sz="1700">
                <a:latin typeface="Arial" charset="0"/>
              </a:rPr>
              <a:t>	</a:t>
            </a:r>
          </a:p>
        </p:txBody>
      </p:sp>
      <p:sp>
        <p:nvSpPr>
          <p:cNvPr id="6147" name="Rectangle 3"/>
          <p:cNvSpPr>
            <a:spLocks noGrp="1" noChangeArrowheads="1"/>
          </p:cNvSpPr>
          <p:nvPr>
            <p:ph type="title"/>
          </p:nvPr>
        </p:nvSpPr>
        <p:spPr>
          <a:xfrm>
            <a:off x="2087563" y="249238"/>
            <a:ext cx="4930775" cy="382587"/>
          </a:xfrm>
          <a:solidFill>
            <a:schemeClr val="bg1"/>
          </a:solidFill>
          <a:ln cap="flat" algn="ctr"/>
        </p:spPr>
        <p:txBody>
          <a:bodyPr>
            <a:spAutoFit/>
          </a:bodyPr>
          <a:lstStyle/>
          <a:p>
            <a:pPr eaLnBrk="1" hangingPunct="1"/>
            <a:r>
              <a:rPr lang="en-US" sz="1800" smtClean="0"/>
              <a:t> Interpretation of electrical activity of the heart</a:t>
            </a:r>
          </a:p>
        </p:txBody>
      </p:sp>
      <p:grpSp>
        <p:nvGrpSpPr>
          <p:cNvPr id="6148" name="Group 11"/>
          <p:cNvGrpSpPr>
            <a:grpSpLocks/>
          </p:cNvGrpSpPr>
          <p:nvPr/>
        </p:nvGrpSpPr>
        <p:grpSpPr bwMode="auto">
          <a:xfrm>
            <a:off x="2438400" y="3886200"/>
            <a:ext cx="3678238" cy="2212975"/>
            <a:chOff x="1536" y="2448"/>
            <a:chExt cx="2317" cy="1394"/>
          </a:xfrm>
        </p:grpSpPr>
        <p:sp>
          <p:nvSpPr>
            <p:cNvPr id="6149" name="Freeform 8"/>
            <p:cNvSpPr>
              <a:spLocks/>
            </p:cNvSpPr>
            <p:nvPr/>
          </p:nvSpPr>
          <p:spPr bwMode="auto">
            <a:xfrm>
              <a:off x="1536" y="2448"/>
              <a:ext cx="2317" cy="1394"/>
            </a:xfrm>
            <a:custGeom>
              <a:avLst/>
              <a:gdLst>
                <a:gd name="T0" fmla="*/ 451 w 3878"/>
                <a:gd name="T1" fmla="*/ 725 h 2155"/>
                <a:gd name="T2" fmla="*/ 685 w 3878"/>
                <a:gd name="T3" fmla="*/ 329 h 2155"/>
                <a:gd name="T4" fmla="*/ 1213 w 3878"/>
                <a:gd name="T5" fmla="*/ 77 h 2155"/>
                <a:gd name="T6" fmla="*/ 1645 w 3878"/>
                <a:gd name="T7" fmla="*/ 89 h 2155"/>
                <a:gd name="T8" fmla="*/ 1813 w 3878"/>
                <a:gd name="T9" fmla="*/ 143 h 2155"/>
                <a:gd name="T10" fmla="*/ 2065 w 3878"/>
                <a:gd name="T11" fmla="*/ 149 h 2155"/>
                <a:gd name="T12" fmla="*/ 2275 w 3878"/>
                <a:gd name="T13" fmla="*/ 77 h 2155"/>
                <a:gd name="T14" fmla="*/ 2695 w 3878"/>
                <a:gd name="T15" fmla="*/ 29 h 2155"/>
                <a:gd name="T16" fmla="*/ 3187 w 3878"/>
                <a:gd name="T17" fmla="*/ 251 h 2155"/>
                <a:gd name="T18" fmla="*/ 3397 w 3878"/>
                <a:gd name="T19" fmla="*/ 593 h 2155"/>
                <a:gd name="T20" fmla="*/ 3439 w 3878"/>
                <a:gd name="T21" fmla="*/ 815 h 2155"/>
                <a:gd name="T22" fmla="*/ 3523 w 3878"/>
                <a:gd name="T23" fmla="*/ 749 h 2155"/>
                <a:gd name="T24" fmla="*/ 3745 w 3878"/>
                <a:gd name="T25" fmla="*/ 725 h 2155"/>
                <a:gd name="T26" fmla="*/ 3865 w 3878"/>
                <a:gd name="T27" fmla="*/ 989 h 2155"/>
                <a:gd name="T28" fmla="*/ 3823 w 3878"/>
                <a:gd name="T29" fmla="*/ 1469 h 2155"/>
                <a:gd name="T30" fmla="*/ 3661 w 3878"/>
                <a:gd name="T31" fmla="*/ 1865 h 2155"/>
                <a:gd name="T32" fmla="*/ 3589 w 3878"/>
                <a:gd name="T33" fmla="*/ 1877 h 2155"/>
                <a:gd name="T34" fmla="*/ 3205 w 3878"/>
                <a:gd name="T35" fmla="*/ 2117 h 2155"/>
                <a:gd name="T36" fmla="*/ 801 w 3878"/>
                <a:gd name="T37" fmla="*/ 2107 h 2155"/>
                <a:gd name="T38" fmla="*/ 357 w 3878"/>
                <a:gd name="T39" fmla="*/ 2012 h 2155"/>
                <a:gd name="T40" fmla="*/ 225 w 3878"/>
                <a:gd name="T41" fmla="*/ 1823 h 2155"/>
                <a:gd name="T42" fmla="*/ 92 w 3878"/>
                <a:gd name="T43" fmla="*/ 1493 h 2155"/>
                <a:gd name="T44" fmla="*/ 7 w 3878"/>
                <a:gd name="T45" fmla="*/ 964 h 2155"/>
                <a:gd name="T46" fmla="*/ 133 w 3878"/>
                <a:gd name="T47" fmla="*/ 719 h 2155"/>
                <a:gd name="T48" fmla="*/ 325 w 3878"/>
                <a:gd name="T49" fmla="*/ 677 h 2155"/>
                <a:gd name="T50" fmla="*/ 451 w 3878"/>
                <a:gd name="T51" fmla="*/ 725 h 21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878"/>
                <a:gd name="T79" fmla="*/ 0 h 2155"/>
                <a:gd name="T80" fmla="*/ 3878 w 3878"/>
                <a:gd name="T81" fmla="*/ 2155 h 215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878" h="2155">
                  <a:moveTo>
                    <a:pt x="451" y="725"/>
                  </a:moveTo>
                  <a:cubicBezTo>
                    <a:pt x="511" y="667"/>
                    <a:pt x="558" y="437"/>
                    <a:pt x="685" y="329"/>
                  </a:cubicBezTo>
                  <a:cubicBezTo>
                    <a:pt x="812" y="221"/>
                    <a:pt x="1053" y="117"/>
                    <a:pt x="1213" y="77"/>
                  </a:cubicBezTo>
                  <a:cubicBezTo>
                    <a:pt x="1373" y="37"/>
                    <a:pt x="1545" y="78"/>
                    <a:pt x="1645" y="89"/>
                  </a:cubicBezTo>
                  <a:cubicBezTo>
                    <a:pt x="1745" y="100"/>
                    <a:pt x="1743" y="133"/>
                    <a:pt x="1813" y="143"/>
                  </a:cubicBezTo>
                  <a:cubicBezTo>
                    <a:pt x="1883" y="153"/>
                    <a:pt x="1988" y="160"/>
                    <a:pt x="2065" y="149"/>
                  </a:cubicBezTo>
                  <a:cubicBezTo>
                    <a:pt x="2142" y="138"/>
                    <a:pt x="2170" y="97"/>
                    <a:pt x="2275" y="77"/>
                  </a:cubicBezTo>
                  <a:cubicBezTo>
                    <a:pt x="2380" y="57"/>
                    <a:pt x="2543" y="0"/>
                    <a:pt x="2695" y="29"/>
                  </a:cubicBezTo>
                  <a:cubicBezTo>
                    <a:pt x="2847" y="58"/>
                    <a:pt x="3070" y="157"/>
                    <a:pt x="3187" y="251"/>
                  </a:cubicBezTo>
                  <a:cubicBezTo>
                    <a:pt x="3304" y="345"/>
                    <a:pt x="3355" y="499"/>
                    <a:pt x="3397" y="593"/>
                  </a:cubicBezTo>
                  <a:cubicBezTo>
                    <a:pt x="3439" y="687"/>
                    <a:pt x="3418" y="789"/>
                    <a:pt x="3439" y="815"/>
                  </a:cubicBezTo>
                  <a:cubicBezTo>
                    <a:pt x="3460" y="841"/>
                    <a:pt x="3472" y="764"/>
                    <a:pt x="3523" y="749"/>
                  </a:cubicBezTo>
                  <a:cubicBezTo>
                    <a:pt x="3574" y="734"/>
                    <a:pt x="3688" y="685"/>
                    <a:pt x="3745" y="725"/>
                  </a:cubicBezTo>
                  <a:cubicBezTo>
                    <a:pt x="3802" y="765"/>
                    <a:pt x="3852" y="865"/>
                    <a:pt x="3865" y="989"/>
                  </a:cubicBezTo>
                  <a:cubicBezTo>
                    <a:pt x="3878" y="1113"/>
                    <a:pt x="3857" y="1323"/>
                    <a:pt x="3823" y="1469"/>
                  </a:cubicBezTo>
                  <a:cubicBezTo>
                    <a:pt x="3789" y="1615"/>
                    <a:pt x="3700" y="1797"/>
                    <a:pt x="3661" y="1865"/>
                  </a:cubicBezTo>
                  <a:cubicBezTo>
                    <a:pt x="3622" y="1933"/>
                    <a:pt x="3665" y="1835"/>
                    <a:pt x="3589" y="1877"/>
                  </a:cubicBezTo>
                  <a:cubicBezTo>
                    <a:pt x="3513" y="1919"/>
                    <a:pt x="3670" y="2079"/>
                    <a:pt x="3205" y="2117"/>
                  </a:cubicBezTo>
                  <a:cubicBezTo>
                    <a:pt x="2740" y="2155"/>
                    <a:pt x="1276" y="2125"/>
                    <a:pt x="801" y="2107"/>
                  </a:cubicBezTo>
                  <a:cubicBezTo>
                    <a:pt x="326" y="2089"/>
                    <a:pt x="453" y="2059"/>
                    <a:pt x="357" y="2012"/>
                  </a:cubicBezTo>
                  <a:cubicBezTo>
                    <a:pt x="261" y="1965"/>
                    <a:pt x="269" y="1909"/>
                    <a:pt x="225" y="1823"/>
                  </a:cubicBezTo>
                  <a:cubicBezTo>
                    <a:pt x="181" y="1737"/>
                    <a:pt x="128" y="1636"/>
                    <a:pt x="92" y="1493"/>
                  </a:cubicBezTo>
                  <a:cubicBezTo>
                    <a:pt x="56" y="1350"/>
                    <a:pt x="0" y="1093"/>
                    <a:pt x="7" y="964"/>
                  </a:cubicBezTo>
                  <a:cubicBezTo>
                    <a:pt x="14" y="835"/>
                    <a:pt x="80" y="767"/>
                    <a:pt x="133" y="719"/>
                  </a:cubicBezTo>
                  <a:cubicBezTo>
                    <a:pt x="186" y="671"/>
                    <a:pt x="272" y="676"/>
                    <a:pt x="325" y="677"/>
                  </a:cubicBezTo>
                  <a:cubicBezTo>
                    <a:pt x="378" y="678"/>
                    <a:pt x="391" y="783"/>
                    <a:pt x="451" y="725"/>
                  </a:cubicBezTo>
                  <a:close/>
                </a:path>
              </a:pathLst>
            </a:custGeom>
            <a:solidFill>
              <a:srgbClr val="FF7C80"/>
            </a:solidFill>
            <a:ln w="15875" cap="flat" cmpd="sng">
              <a:solidFill>
                <a:srgbClr val="FF3300"/>
              </a:solidFill>
              <a:prstDash val="solid"/>
              <a:round/>
              <a:headEnd type="none" w="med" len="med"/>
              <a:tailEnd type="none" w="lg" len="lg"/>
            </a:ln>
          </p:spPr>
          <p:txBody>
            <a:bodyPr anchor="ctr">
              <a:spAutoFit/>
            </a:bodyPr>
            <a:lstStyle/>
            <a:p>
              <a:endParaRPr lang="en-US"/>
            </a:p>
          </p:txBody>
        </p:sp>
        <p:sp>
          <p:nvSpPr>
            <p:cNvPr id="6150" name="Freeform 6"/>
            <p:cNvSpPr>
              <a:spLocks/>
            </p:cNvSpPr>
            <p:nvPr/>
          </p:nvSpPr>
          <p:spPr bwMode="auto">
            <a:xfrm>
              <a:off x="2099" y="2700"/>
              <a:ext cx="593" cy="916"/>
            </a:xfrm>
            <a:custGeom>
              <a:avLst/>
              <a:gdLst>
                <a:gd name="T0" fmla="*/ 984 w 991"/>
                <a:gd name="T1" fmla="*/ 900 h 1417"/>
                <a:gd name="T2" fmla="*/ 921 w 991"/>
                <a:gd name="T3" fmla="*/ 996 h 1417"/>
                <a:gd name="T4" fmla="*/ 870 w 991"/>
                <a:gd name="T5" fmla="*/ 1052 h 1417"/>
                <a:gd name="T6" fmla="*/ 840 w 991"/>
                <a:gd name="T7" fmla="*/ 1128 h 1417"/>
                <a:gd name="T8" fmla="*/ 822 w 991"/>
                <a:gd name="T9" fmla="*/ 1248 h 1417"/>
                <a:gd name="T10" fmla="*/ 678 w 991"/>
                <a:gd name="T11" fmla="*/ 1374 h 1417"/>
                <a:gd name="T12" fmla="*/ 426 w 991"/>
                <a:gd name="T13" fmla="*/ 1395 h 1417"/>
                <a:gd name="T14" fmla="*/ 216 w 991"/>
                <a:gd name="T15" fmla="*/ 1242 h 1417"/>
                <a:gd name="T16" fmla="*/ 66 w 991"/>
                <a:gd name="T17" fmla="*/ 1032 h 1417"/>
                <a:gd name="T18" fmla="*/ 6 w 991"/>
                <a:gd name="T19" fmla="*/ 780 h 1417"/>
                <a:gd name="T20" fmla="*/ 105 w 991"/>
                <a:gd name="T21" fmla="*/ 261 h 1417"/>
                <a:gd name="T22" fmla="*/ 246 w 991"/>
                <a:gd name="T23" fmla="*/ 96 h 1417"/>
                <a:gd name="T24" fmla="*/ 366 w 991"/>
                <a:gd name="T25" fmla="*/ 51 h 1417"/>
                <a:gd name="T26" fmla="*/ 501 w 991"/>
                <a:gd name="T27" fmla="*/ 18 h 1417"/>
                <a:gd name="T28" fmla="*/ 879 w 991"/>
                <a:gd name="T29" fmla="*/ 3 h 1417"/>
                <a:gd name="T30" fmla="*/ 981 w 991"/>
                <a:gd name="T31" fmla="*/ 39 h 1417"/>
                <a:gd name="T32" fmla="*/ 939 w 991"/>
                <a:gd name="T33" fmla="*/ 81 h 1417"/>
                <a:gd name="T34" fmla="*/ 888 w 991"/>
                <a:gd name="T35" fmla="*/ 138 h 1417"/>
                <a:gd name="T36" fmla="*/ 792 w 991"/>
                <a:gd name="T37" fmla="*/ 210 h 1417"/>
                <a:gd name="T38" fmla="*/ 744 w 991"/>
                <a:gd name="T39" fmla="*/ 324 h 1417"/>
                <a:gd name="T40" fmla="*/ 732 w 991"/>
                <a:gd name="T41" fmla="*/ 426 h 1417"/>
                <a:gd name="T42" fmla="*/ 735 w 991"/>
                <a:gd name="T43" fmla="*/ 567 h 1417"/>
                <a:gd name="T44" fmla="*/ 708 w 991"/>
                <a:gd name="T45" fmla="*/ 618 h 1417"/>
                <a:gd name="T46" fmla="*/ 645 w 991"/>
                <a:gd name="T47" fmla="*/ 621 h 1417"/>
                <a:gd name="T48" fmla="*/ 597 w 991"/>
                <a:gd name="T49" fmla="*/ 576 h 1417"/>
                <a:gd name="T50" fmla="*/ 558 w 991"/>
                <a:gd name="T51" fmla="*/ 594 h 1417"/>
                <a:gd name="T52" fmla="*/ 591 w 991"/>
                <a:gd name="T53" fmla="*/ 645 h 1417"/>
                <a:gd name="T54" fmla="*/ 654 w 991"/>
                <a:gd name="T55" fmla="*/ 708 h 1417"/>
                <a:gd name="T56" fmla="*/ 501 w 991"/>
                <a:gd name="T57" fmla="*/ 801 h 1417"/>
                <a:gd name="T58" fmla="*/ 501 w 991"/>
                <a:gd name="T59" fmla="*/ 864 h 1417"/>
                <a:gd name="T60" fmla="*/ 573 w 991"/>
                <a:gd name="T61" fmla="*/ 903 h 1417"/>
                <a:gd name="T62" fmla="*/ 549 w 991"/>
                <a:gd name="T63" fmla="*/ 981 h 1417"/>
                <a:gd name="T64" fmla="*/ 597 w 991"/>
                <a:gd name="T65" fmla="*/ 1029 h 1417"/>
                <a:gd name="T66" fmla="*/ 663 w 991"/>
                <a:gd name="T67" fmla="*/ 963 h 1417"/>
                <a:gd name="T68" fmla="*/ 729 w 991"/>
                <a:gd name="T69" fmla="*/ 1017 h 1417"/>
                <a:gd name="T70" fmla="*/ 729 w 991"/>
                <a:gd name="T71" fmla="*/ 930 h 1417"/>
                <a:gd name="T72" fmla="*/ 786 w 991"/>
                <a:gd name="T73" fmla="*/ 885 h 1417"/>
                <a:gd name="T74" fmla="*/ 858 w 991"/>
                <a:gd name="T75" fmla="*/ 861 h 1417"/>
                <a:gd name="T76" fmla="*/ 942 w 991"/>
                <a:gd name="T77" fmla="*/ 846 h 1417"/>
                <a:gd name="T78" fmla="*/ 984 w 991"/>
                <a:gd name="T79" fmla="*/ 900 h 14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91"/>
                <a:gd name="T121" fmla="*/ 0 h 1417"/>
                <a:gd name="T122" fmla="*/ 991 w 991"/>
                <a:gd name="T123" fmla="*/ 1417 h 141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91" h="1417">
                  <a:moveTo>
                    <a:pt x="984" y="900"/>
                  </a:moveTo>
                  <a:cubicBezTo>
                    <a:pt x="978" y="930"/>
                    <a:pt x="940" y="971"/>
                    <a:pt x="921" y="996"/>
                  </a:cubicBezTo>
                  <a:cubicBezTo>
                    <a:pt x="902" y="1021"/>
                    <a:pt x="883" y="1030"/>
                    <a:pt x="870" y="1052"/>
                  </a:cubicBezTo>
                  <a:cubicBezTo>
                    <a:pt x="857" y="1074"/>
                    <a:pt x="848" y="1095"/>
                    <a:pt x="840" y="1128"/>
                  </a:cubicBezTo>
                  <a:cubicBezTo>
                    <a:pt x="832" y="1161"/>
                    <a:pt x="849" y="1207"/>
                    <a:pt x="822" y="1248"/>
                  </a:cubicBezTo>
                  <a:cubicBezTo>
                    <a:pt x="795" y="1289"/>
                    <a:pt x="744" y="1350"/>
                    <a:pt x="678" y="1374"/>
                  </a:cubicBezTo>
                  <a:cubicBezTo>
                    <a:pt x="612" y="1398"/>
                    <a:pt x="503" y="1417"/>
                    <a:pt x="426" y="1395"/>
                  </a:cubicBezTo>
                  <a:cubicBezTo>
                    <a:pt x="349" y="1373"/>
                    <a:pt x="276" y="1303"/>
                    <a:pt x="216" y="1242"/>
                  </a:cubicBezTo>
                  <a:cubicBezTo>
                    <a:pt x="156" y="1181"/>
                    <a:pt x="101" y="1109"/>
                    <a:pt x="66" y="1032"/>
                  </a:cubicBezTo>
                  <a:cubicBezTo>
                    <a:pt x="31" y="955"/>
                    <a:pt x="0" y="908"/>
                    <a:pt x="6" y="780"/>
                  </a:cubicBezTo>
                  <a:cubicBezTo>
                    <a:pt x="12" y="652"/>
                    <a:pt x="65" y="375"/>
                    <a:pt x="105" y="261"/>
                  </a:cubicBezTo>
                  <a:cubicBezTo>
                    <a:pt x="145" y="147"/>
                    <a:pt x="202" y="131"/>
                    <a:pt x="246" y="96"/>
                  </a:cubicBezTo>
                  <a:cubicBezTo>
                    <a:pt x="290" y="61"/>
                    <a:pt x="324" y="64"/>
                    <a:pt x="366" y="51"/>
                  </a:cubicBezTo>
                  <a:cubicBezTo>
                    <a:pt x="408" y="38"/>
                    <a:pt x="416" y="26"/>
                    <a:pt x="501" y="18"/>
                  </a:cubicBezTo>
                  <a:cubicBezTo>
                    <a:pt x="586" y="10"/>
                    <a:pt x="799" y="0"/>
                    <a:pt x="879" y="3"/>
                  </a:cubicBezTo>
                  <a:cubicBezTo>
                    <a:pt x="959" y="6"/>
                    <a:pt x="971" y="26"/>
                    <a:pt x="981" y="39"/>
                  </a:cubicBezTo>
                  <a:cubicBezTo>
                    <a:pt x="991" y="52"/>
                    <a:pt x="954" y="65"/>
                    <a:pt x="939" y="81"/>
                  </a:cubicBezTo>
                  <a:cubicBezTo>
                    <a:pt x="924" y="97"/>
                    <a:pt x="912" y="117"/>
                    <a:pt x="888" y="138"/>
                  </a:cubicBezTo>
                  <a:cubicBezTo>
                    <a:pt x="864" y="159"/>
                    <a:pt x="816" y="179"/>
                    <a:pt x="792" y="210"/>
                  </a:cubicBezTo>
                  <a:cubicBezTo>
                    <a:pt x="768" y="241"/>
                    <a:pt x="754" y="288"/>
                    <a:pt x="744" y="324"/>
                  </a:cubicBezTo>
                  <a:cubicBezTo>
                    <a:pt x="734" y="360"/>
                    <a:pt x="733" y="386"/>
                    <a:pt x="732" y="426"/>
                  </a:cubicBezTo>
                  <a:cubicBezTo>
                    <a:pt x="731" y="466"/>
                    <a:pt x="739" y="535"/>
                    <a:pt x="735" y="567"/>
                  </a:cubicBezTo>
                  <a:cubicBezTo>
                    <a:pt x="731" y="599"/>
                    <a:pt x="723" y="609"/>
                    <a:pt x="708" y="618"/>
                  </a:cubicBezTo>
                  <a:cubicBezTo>
                    <a:pt x="693" y="627"/>
                    <a:pt x="663" y="628"/>
                    <a:pt x="645" y="621"/>
                  </a:cubicBezTo>
                  <a:cubicBezTo>
                    <a:pt x="627" y="614"/>
                    <a:pt x="611" y="580"/>
                    <a:pt x="597" y="576"/>
                  </a:cubicBezTo>
                  <a:cubicBezTo>
                    <a:pt x="583" y="572"/>
                    <a:pt x="559" y="583"/>
                    <a:pt x="558" y="594"/>
                  </a:cubicBezTo>
                  <a:cubicBezTo>
                    <a:pt x="557" y="605"/>
                    <a:pt x="575" y="626"/>
                    <a:pt x="591" y="645"/>
                  </a:cubicBezTo>
                  <a:cubicBezTo>
                    <a:pt x="607" y="664"/>
                    <a:pt x="669" y="682"/>
                    <a:pt x="654" y="708"/>
                  </a:cubicBezTo>
                  <a:cubicBezTo>
                    <a:pt x="639" y="734"/>
                    <a:pt x="526" y="775"/>
                    <a:pt x="501" y="801"/>
                  </a:cubicBezTo>
                  <a:cubicBezTo>
                    <a:pt x="476" y="827"/>
                    <a:pt x="489" y="847"/>
                    <a:pt x="501" y="864"/>
                  </a:cubicBezTo>
                  <a:cubicBezTo>
                    <a:pt x="513" y="881"/>
                    <a:pt x="565" y="884"/>
                    <a:pt x="573" y="903"/>
                  </a:cubicBezTo>
                  <a:cubicBezTo>
                    <a:pt x="581" y="922"/>
                    <a:pt x="545" y="960"/>
                    <a:pt x="549" y="981"/>
                  </a:cubicBezTo>
                  <a:cubicBezTo>
                    <a:pt x="553" y="1002"/>
                    <a:pt x="578" y="1032"/>
                    <a:pt x="597" y="1029"/>
                  </a:cubicBezTo>
                  <a:cubicBezTo>
                    <a:pt x="616" y="1026"/>
                    <a:pt x="641" y="965"/>
                    <a:pt x="663" y="963"/>
                  </a:cubicBezTo>
                  <a:cubicBezTo>
                    <a:pt x="685" y="961"/>
                    <a:pt x="718" y="1022"/>
                    <a:pt x="729" y="1017"/>
                  </a:cubicBezTo>
                  <a:cubicBezTo>
                    <a:pt x="740" y="1012"/>
                    <a:pt x="720" y="952"/>
                    <a:pt x="729" y="930"/>
                  </a:cubicBezTo>
                  <a:cubicBezTo>
                    <a:pt x="738" y="908"/>
                    <a:pt x="764" y="896"/>
                    <a:pt x="786" y="885"/>
                  </a:cubicBezTo>
                  <a:cubicBezTo>
                    <a:pt x="808" y="874"/>
                    <a:pt x="832" y="867"/>
                    <a:pt x="858" y="861"/>
                  </a:cubicBezTo>
                  <a:cubicBezTo>
                    <a:pt x="884" y="855"/>
                    <a:pt x="921" y="839"/>
                    <a:pt x="942" y="846"/>
                  </a:cubicBezTo>
                  <a:cubicBezTo>
                    <a:pt x="963" y="853"/>
                    <a:pt x="975" y="889"/>
                    <a:pt x="984" y="900"/>
                  </a:cubicBezTo>
                  <a:close/>
                </a:path>
              </a:pathLst>
            </a:custGeom>
            <a:solidFill>
              <a:srgbClr val="FFCCCC"/>
            </a:solidFill>
            <a:ln w="15875" cap="flat" cmpd="sng">
              <a:solidFill>
                <a:schemeClr val="accent1"/>
              </a:solidFill>
              <a:prstDash val="solid"/>
              <a:round/>
              <a:headEnd type="none" w="med" len="med"/>
              <a:tailEnd type="none" w="lg" len="lg"/>
            </a:ln>
          </p:spPr>
          <p:txBody>
            <a:bodyPr anchor="ctr">
              <a:spAutoFit/>
            </a:bodyPr>
            <a:lstStyle/>
            <a:p>
              <a:endParaRPr lang="en-US"/>
            </a:p>
          </p:txBody>
        </p:sp>
        <p:sp>
          <p:nvSpPr>
            <p:cNvPr id="6151" name="Freeform 7"/>
            <p:cNvSpPr>
              <a:spLocks/>
            </p:cNvSpPr>
            <p:nvPr/>
          </p:nvSpPr>
          <p:spPr bwMode="auto">
            <a:xfrm>
              <a:off x="2745" y="2654"/>
              <a:ext cx="591" cy="959"/>
            </a:xfrm>
            <a:custGeom>
              <a:avLst/>
              <a:gdLst>
                <a:gd name="T0" fmla="*/ 41 w 989"/>
                <a:gd name="T1" fmla="*/ 62 h 1482"/>
                <a:gd name="T2" fmla="*/ 193 w 989"/>
                <a:gd name="T3" fmla="*/ 46 h 1482"/>
                <a:gd name="T4" fmla="*/ 378 w 989"/>
                <a:gd name="T5" fmla="*/ 19 h 1482"/>
                <a:gd name="T6" fmla="*/ 650 w 989"/>
                <a:gd name="T7" fmla="*/ 35 h 1482"/>
                <a:gd name="T8" fmla="*/ 855 w 989"/>
                <a:gd name="T9" fmla="*/ 229 h 1482"/>
                <a:gd name="T10" fmla="*/ 945 w 989"/>
                <a:gd name="T11" fmla="*/ 378 h 1482"/>
                <a:gd name="T12" fmla="*/ 989 w 989"/>
                <a:gd name="T13" fmla="*/ 601 h 1482"/>
                <a:gd name="T14" fmla="*/ 945 w 989"/>
                <a:gd name="T15" fmla="*/ 898 h 1482"/>
                <a:gd name="T16" fmla="*/ 860 w 989"/>
                <a:gd name="T17" fmla="*/ 1184 h 1482"/>
                <a:gd name="T18" fmla="*/ 607 w 989"/>
                <a:gd name="T19" fmla="*/ 1437 h 1482"/>
                <a:gd name="T20" fmla="*/ 344 w 989"/>
                <a:gd name="T21" fmla="*/ 1450 h 1482"/>
                <a:gd name="T22" fmla="*/ 127 w 989"/>
                <a:gd name="T23" fmla="*/ 1365 h 1482"/>
                <a:gd name="T24" fmla="*/ 61 w 989"/>
                <a:gd name="T25" fmla="*/ 1194 h 1482"/>
                <a:gd name="T26" fmla="*/ 65 w 989"/>
                <a:gd name="T27" fmla="*/ 1098 h 1482"/>
                <a:gd name="T28" fmla="*/ 93 w 989"/>
                <a:gd name="T29" fmla="*/ 918 h 1482"/>
                <a:gd name="T30" fmla="*/ 138 w 989"/>
                <a:gd name="T31" fmla="*/ 914 h 1482"/>
                <a:gd name="T32" fmla="*/ 205 w 989"/>
                <a:gd name="T33" fmla="*/ 944 h 1482"/>
                <a:gd name="T34" fmla="*/ 269 w 989"/>
                <a:gd name="T35" fmla="*/ 950 h 1482"/>
                <a:gd name="T36" fmla="*/ 301 w 989"/>
                <a:gd name="T37" fmla="*/ 998 h 1482"/>
                <a:gd name="T38" fmla="*/ 285 w 989"/>
                <a:gd name="T39" fmla="*/ 1142 h 1482"/>
                <a:gd name="T40" fmla="*/ 385 w 989"/>
                <a:gd name="T41" fmla="*/ 1208 h 1482"/>
                <a:gd name="T42" fmla="*/ 327 w 989"/>
                <a:gd name="T43" fmla="*/ 1115 h 1482"/>
                <a:gd name="T44" fmla="*/ 346 w 989"/>
                <a:gd name="T45" fmla="*/ 1042 h 1482"/>
                <a:gd name="T46" fmla="*/ 415 w 989"/>
                <a:gd name="T47" fmla="*/ 1041 h 1482"/>
                <a:gd name="T48" fmla="*/ 477 w 989"/>
                <a:gd name="T49" fmla="*/ 1011 h 1482"/>
                <a:gd name="T50" fmla="*/ 554 w 989"/>
                <a:gd name="T51" fmla="*/ 1028 h 1482"/>
                <a:gd name="T52" fmla="*/ 525 w 989"/>
                <a:gd name="T53" fmla="*/ 994 h 1482"/>
                <a:gd name="T54" fmla="*/ 438 w 989"/>
                <a:gd name="T55" fmla="*/ 962 h 1482"/>
                <a:gd name="T56" fmla="*/ 529 w 989"/>
                <a:gd name="T57" fmla="*/ 937 h 1482"/>
                <a:gd name="T58" fmla="*/ 565 w 989"/>
                <a:gd name="T59" fmla="*/ 905 h 1482"/>
                <a:gd name="T60" fmla="*/ 475 w 989"/>
                <a:gd name="T61" fmla="*/ 915 h 1482"/>
                <a:gd name="T62" fmla="*/ 370 w 989"/>
                <a:gd name="T63" fmla="*/ 920 h 1482"/>
                <a:gd name="T64" fmla="*/ 302 w 989"/>
                <a:gd name="T65" fmla="*/ 909 h 1482"/>
                <a:gd name="T66" fmla="*/ 257 w 989"/>
                <a:gd name="T67" fmla="*/ 842 h 1482"/>
                <a:gd name="T68" fmla="*/ 277 w 989"/>
                <a:gd name="T69" fmla="*/ 762 h 1482"/>
                <a:gd name="T70" fmla="*/ 425 w 989"/>
                <a:gd name="T71" fmla="*/ 566 h 1482"/>
                <a:gd name="T72" fmla="*/ 465 w 989"/>
                <a:gd name="T73" fmla="*/ 386 h 1482"/>
                <a:gd name="T74" fmla="*/ 361 w 989"/>
                <a:gd name="T75" fmla="*/ 210 h 1482"/>
                <a:gd name="T76" fmla="*/ 237 w 989"/>
                <a:gd name="T77" fmla="*/ 134 h 1482"/>
                <a:gd name="T78" fmla="*/ 33 w 989"/>
                <a:gd name="T79" fmla="*/ 110 h 1482"/>
                <a:gd name="T80" fmla="*/ 41 w 989"/>
                <a:gd name="T81" fmla="*/ 62 h 148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1482"/>
                <a:gd name="T125" fmla="*/ 989 w 989"/>
                <a:gd name="T126" fmla="*/ 1482 h 148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1482">
                  <a:moveTo>
                    <a:pt x="41" y="62"/>
                  </a:moveTo>
                  <a:cubicBezTo>
                    <a:pt x="84" y="52"/>
                    <a:pt x="137" y="53"/>
                    <a:pt x="193" y="46"/>
                  </a:cubicBezTo>
                  <a:cubicBezTo>
                    <a:pt x="249" y="39"/>
                    <a:pt x="302" y="21"/>
                    <a:pt x="378" y="19"/>
                  </a:cubicBezTo>
                  <a:cubicBezTo>
                    <a:pt x="454" y="17"/>
                    <a:pt x="570" y="0"/>
                    <a:pt x="650" y="35"/>
                  </a:cubicBezTo>
                  <a:cubicBezTo>
                    <a:pt x="729" y="70"/>
                    <a:pt x="805" y="173"/>
                    <a:pt x="855" y="229"/>
                  </a:cubicBezTo>
                  <a:cubicBezTo>
                    <a:pt x="904" y="286"/>
                    <a:pt x="923" y="316"/>
                    <a:pt x="945" y="378"/>
                  </a:cubicBezTo>
                  <a:cubicBezTo>
                    <a:pt x="968" y="440"/>
                    <a:pt x="989" y="514"/>
                    <a:pt x="989" y="601"/>
                  </a:cubicBezTo>
                  <a:cubicBezTo>
                    <a:pt x="989" y="688"/>
                    <a:pt x="966" y="801"/>
                    <a:pt x="945" y="898"/>
                  </a:cubicBezTo>
                  <a:cubicBezTo>
                    <a:pt x="924" y="995"/>
                    <a:pt x="916" y="1094"/>
                    <a:pt x="860" y="1184"/>
                  </a:cubicBezTo>
                  <a:cubicBezTo>
                    <a:pt x="804" y="1274"/>
                    <a:pt x="693" y="1393"/>
                    <a:pt x="607" y="1437"/>
                  </a:cubicBezTo>
                  <a:cubicBezTo>
                    <a:pt x="521" y="1482"/>
                    <a:pt x="423" y="1462"/>
                    <a:pt x="344" y="1450"/>
                  </a:cubicBezTo>
                  <a:cubicBezTo>
                    <a:pt x="263" y="1438"/>
                    <a:pt x="174" y="1408"/>
                    <a:pt x="127" y="1365"/>
                  </a:cubicBezTo>
                  <a:cubicBezTo>
                    <a:pt x="80" y="1322"/>
                    <a:pt x="71" y="1238"/>
                    <a:pt x="61" y="1194"/>
                  </a:cubicBezTo>
                  <a:cubicBezTo>
                    <a:pt x="51" y="1150"/>
                    <a:pt x="60" y="1144"/>
                    <a:pt x="65" y="1098"/>
                  </a:cubicBezTo>
                  <a:cubicBezTo>
                    <a:pt x="70" y="1052"/>
                    <a:pt x="81" y="949"/>
                    <a:pt x="93" y="918"/>
                  </a:cubicBezTo>
                  <a:cubicBezTo>
                    <a:pt x="105" y="887"/>
                    <a:pt x="119" y="910"/>
                    <a:pt x="138" y="914"/>
                  </a:cubicBezTo>
                  <a:cubicBezTo>
                    <a:pt x="157" y="918"/>
                    <a:pt x="183" y="938"/>
                    <a:pt x="205" y="944"/>
                  </a:cubicBezTo>
                  <a:cubicBezTo>
                    <a:pt x="227" y="950"/>
                    <a:pt x="253" y="941"/>
                    <a:pt x="269" y="950"/>
                  </a:cubicBezTo>
                  <a:cubicBezTo>
                    <a:pt x="285" y="959"/>
                    <a:pt x="298" y="966"/>
                    <a:pt x="301" y="998"/>
                  </a:cubicBezTo>
                  <a:cubicBezTo>
                    <a:pt x="304" y="1030"/>
                    <a:pt x="271" y="1107"/>
                    <a:pt x="285" y="1142"/>
                  </a:cubicBezTo>
                  <a:cubicBezTo>
                    <a:pt x="299" y="1177"/>
                    <a:pt x="378" y="1212"/>
                    <a:pt x="385" y="1208"/>
                  </a:cubicBezTo>
                  <a:cubicBezTo>
                    <a:pt x="392" y="1204"/>
                    <a:pt x="332" y="1143"/>
                    <a:pt x="327" y="1115"/>
                  </a:cubicBezTo>
                  <a:cubicBezTo>
                    <a:pt x="320" y="1087"/>
                    <a:pt x="331" y="1054"/>
                    <a:pt x="346" y="1042"/>
                  </a:cubicBezTo>
                  <a:cubicBezTo>
                    <a:pt x="361" y="1030"/>
                    <a:pt x="393" y="1046"/>
                    <a:pt x="415" y="1041"/>
                  </a:cubicBezTo>
                  <a:cubicBezTo>
                    <a:pt x="437" y="1036"/>
                    <a:pt x="454" y="1013"/>
                    <a:pt x="477" y="1011"/>
                  </a:cubicBezTo>
                  <a:cubicBezTo>
                    <a:pt x="500" y="1009"/>
                    <a:pt x="546" y="1031"/>
                    <a:pt x="554" y="1028"/>
                  </a:cubicBezTo>
                  <a:cubicBezTo>
                    <a:pt x="562" y="1025"/>
                    <a:pt x="544" y="1005"/>
                    <a:pt x="525" y="994"/>
                  </a:cubicBezTo>
                  <a:cubicBezTo>
                    <a:pt x="506" y="983"/>
                    <a:pt x="437" y="971"/>
                    <a:pt x="438" y="962"/>
                  </a:cubicBezTo>
                  <a:cubicBezTo>
                    <a:pt x="439" y="953"/>
                    <a:pt x="509" y="946"/>
                    <a:pt x="529" y="937"/>
                  </a:cubicBezTo>
                  <a:cubicBezTo>
                    <a:pt x="550" y="927"/>
                    <a:pt x="574" y="908"/>
                    <a:pt x="565" y="905"/>
                  </a:cubicBezTo>
                  <a:cubicBezTo>
                    <a:pt x="555" y="901"/>
                    <a:pt x="507" y="913"/>
                    <a:pt x="475" y="915"/>
                  </a:cubicBezTo>
                  <a:cubicBezTo>
                    <a:pt x="443" y="918"/>
                    <a:pt x="398" y="921"/>
                    <a:pt x="370" y="920"/>
                  </a:cubicBezTo>
                  <a:cubicBezTo>
                    <a:pt x="341" y="920"/>
                    <a:pt x="321" y="922"/>
                    <a:pt x="302" y="909"/>
                  </a:cubicBezTo>
                  <a:cubicBezTo>
                    <a:pt x="283" y="896"/>
                    <a:pt x="261" y="866"/>
                    <a:pt x="257" y="842"/>
                  </a:cubicBezTo>
                  <a:cubicBezTo>
                    <a:pt x="253" y="818"/>
                    <a:pt x="249" y="808"/>
                    <a:pt x="277" y="762"/>
                  </a:cubicBezTo>
                  <a:cubicBezTo>
                    <a:pt x="305" y="716"/>
                    <a:pt x="394" y="629"/>
                    <a:pt x="425" y="566"/>
                  </a:cubicBezTo>
                  <a:cubicBezTo>
                    <a:pt x="456" y="503"/>
                    <a:pt x="476" y="445"/>
                    <a:pt x="465" y="386"/>
                  </a:cubicBezTo>
                  <a:cubicBezTo>
                    <a:pt x="454" y="327"/>
                    <a:pt x="399" y="252"/>
                    <a:pt x="361" y="210"/>
                  </a:cubicBezTo>
                  <a:cubicBezTo>
                    <a:pt x="323" y="168"/>
                    <a:pt x="292" y="151"/>
                    <a:pt x="237" y="134"/>
                  </a:cubicBezTo>
                  <a:cubicBezTo>
                    <a:pt x="182" y="117"/>
                    <a:pt x="66" y="122"/>
                    <a:pt x="33" y="110"/>
                  </a:cubicBezTo>
                  <a:cubicBezTo>
                    <a:pt x="0" y="98"/>
                    <a:pt x="39" y="72"/>
                    <a:pt x="41" y="62"/>
                  </a:cubicBezTo>
                  <a:close/>
                </a:path>
              </a:pathLst>
            </a:custGeom>
            <a:solidFill>
              <a:srgbClr val="FFCCCC"/>
            </a:solidFill>
            <a:ln w="15875" cap="flat" cmpd="sng">
              <a:solidFill>
                <a:schemeClr val="accent1"/>
              </a:solidFill>
              <a:prstDash val="solid"/>
              <a:round/>
              <a:headEnd type="none" w="med" len="med"/>
              <a:tailEnd type="none" w="lg" len="lg"/>
            </a:ln>
          </p:spPr>
          <p:txBody>
            <a:bodyPr anchor="ctr">
              <a:spAutoFit/>
            </a:bodyPr>
            <a:lstStyle/>
            <a:p>
              <a:endParaRPr lang="en-US"/>
            </a:p>
          </p:txBody>
        </p:sp>
        <p:sp>
          <p:nvSpPr>
            <p:cNvPr id="6152" name="Freeform 9"/>
            <p:cNvSpPr>
              <a:spLocks/>
            </p:cNvSpPr>
            <p:nvPr/>
          </p:nvSpPr>
          <p:spPr bwMode="auto">
            <a:xfrm>
              <a:off x="2515" y="3325"/>
              <a:ext cx="323" cy="318"/>
            </a:xfrm>
            <a:custGeom>
              <a:avLst/>
              <a:gdLst>
                <a:gd name="T0" fmla="*/ 206 w 540"/>
                <a:gd name="T1" fmla="*/ 429 h 492"/>
                <a:gd name="T2" fmla="*/ 308 w 540"/>
                <a:gd name="T3" fmla="*/ 477 h 492"/>
                <a:gd name="T4" fmla="*/ 386 w 540"/>
                <a:gd name="T5" fmla="*/ 432 h 492"/>
                <a:gd name="T6" fmla="*/ 518 w 540"/>
                <a:gd name="T7" fmla="*/ 425 h 492"/>
                <a:gd name="T8" fmla="*/ 521 w 540"/>
                <a:gd name="T9" fmla="*/ 390 h 492"/>
                <a:gd name="T10" fmla="*/ 422 w 540"/>
                <a:gd name="T11" fmla="*/ 329 h 492"/>
                <a:gd name="T12" fmla="*/ 422 w 540"/>
                <a:gd name="T13" fmla="*/ 137 h 492"/>
                <a:gd name="T14" fmla="*/ 377 w 540"/>
                <a:gd name="T15" fmla="*/ 54 h 492"/>
                <a:gd name="T16" fmla="*/ 281 w 540"/>
                <a:gd name="T17" fmla="*/ 6 h 492"/>
                <a:gd name="T18" fmla="*/ 182 w 540"/>
                <a:gd name="T19" fmla="*/ 89 h 492"/>
                <a:gd name="T20" fmla="*/ 182 w 540"/>
                <a:gd name="T21" fmla="*/ 185 h 492"/>
                <a:gd name="T22" fmla="*/ 182 w 540"/>
                <a:gd name="T23" fmla="*/ 329 h 492"/>
                <a:gd name="T24" fmla="*/ 20 w 540"/>
                <a:gd name="T25" fmla="*/ 450 h 492"/>
                <a:gd name="T26" fmla="*/ 62 w 540"/>
                <a:gd name="T27" fmla="*/ 489 h 492"/>
                <a:gd name="T28" fmla="*/ 206 w 540"/>
                <a:gd name="T29" fmla="*/ 429 h 4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40"/>
                <a:gd name="T46" fmla="*/ 0 h 492"/>
                <a:gd name="T47" fmla="*/ 540 w 540"/>
                <a:gd name="T48" fmla="*/ 492 h 49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40" h="492">
                  <a:moveTo>
                    <a:pt x="206" y="429"/>
                  </a:moveTo>
                  <a:cubicBezTo>
                    <a:pt x="247" y="427"/>
                    <a:pt x="278" y="477"/>
                    <a:pt x="308" y="477"/>
                  </a:cubicBezTo>
                  <a:cubicBezTo>
                    <a:pt x="338" y="477"/>
                    <a:pt x="351" y="441"/>
                    <a:pt x="386" y="432"/>
                  </a:cubicBezTo>
                  <a:cubicBezTo>
                    <a:pt x="421" y="423"/>
                    <a:pt x="496" y="432"/>
                    <a:pt x="518" y="425"/>
                  </a:cubicBezTo>
                  <a:cubicBezTo>
                    <a:pt x="540" y="418"/>
                    <a:pt x="537" y="406"/>
                    <a:pt x="521" y="390"/>
                  </a:cubicBezTo>
                  <a:cubicBezTo>
                    <a:pt x="505" y="374"/>
                    <a:pt x="438" y="371"/>
                    <a:pt x="422" y="329"/>
                  </a:cubicBezTo>
                  <a:cubicBezTo>
                    <a:pt x="406" y="287"/>
                    <a:pt x="429" y="183"/>
                    <a:pt x="422" y="137"/>
                  </a:cubicBezTo>
                  <a:cubicBezTo>
                    <a:pt x="415" y="91"/>
                    <a:pt x="400" y="76"/>
                    <a:pt x="377" y="54"/>
                  </a:cubicBezTo>
                  <a:cubicBezTo>
                    <a:pt x="354" y="32"/>
                    <a:pt x="313" y="0"/>
                    <a:pt x="281" y="6"/>
                  </a:cubicBezTo>
                  <a:cubicBezTo>
                    <a:pt x="249" y="12"/>
                    <a:pt x="198" y="59"/>
                    <a:pt x="182" y="89"/>
                  </a:cubicBezTo>
                  <a:cubicBezTo>
                    <a:pt x="166" y="119"/>
                    <a:pt x="182" y="145"/>
                    <a:pt x="182" y="185"/>
                  </a:cubicBezTo>
                  <a:cubicBezTo>
                    <a:pt x="182" y="225"/>
                    <a:pt x="209" y="285"/>
                    <a:pt x="182" y="329"/>
                  </a:cubicBezTo>
                  <a:cubicBezTo>
                    <a:pt x="155" y="373"/>
                    <a:pt x="40" y="423"/>
                    <a:pt x="20" y="450"/>
                  </a:cubicBezTo>
                  <a:cubicBezTo>
                    <a:pt x="0" y="477"/>
                    <a:pt x="31" y="492"/>
                    <a:pt x="62" y="489"/>
                  </a:cubicBezTo>
                  <a:cubicBezTo>
                    <a:pt x="93" y="486"/>
                    <a:pt x="162" y="432"/>
                    <a:pt x="206" y="429"/>
                  </a:cubicBezTo>
                  <a:close/>
                </a:path>
              </a:pathLst>
            </a:custGeom>
            <a:solidFill>
              <a:schemeClr val="bg1"/>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6153" name="Freeform 10"/>
            <p:cNvSpPr>
              <a:spLocks/>
            </p:cNvSpPr>
            <p:nvPr/>
          </p:nvSpPr>
          <p:spPr bwMode="auto">
            <a:xfrm>
              <a:off x="2648" y="3494"/>
              <a:ext cx="82" cy="89"/>
            </a:xfrm>
            <a:custGeom>
              <a:avLst/>
              <a:gdLst>
                <a:gd name="T0" fmla="*/ 8 w 138"/>
                <a:gd name="T1" fmla="*/ 58 h 137"/>
                <a:gd name="T2" fmla="*/ 74 w 138"/>
                <a:gd name="T3" fmla="*/ 4 h 137"/>
                <a:gd name="T4" fmla="*/ 128 w 138"/>
                <a:gd name="T5" fmla="*/ 37 h 137"/>
                <a:gd name="T6" fmla="*/ 137 w 138"/>
                <a:gd name="T7" fmla="*/ 82 h 137"/>
                <a:gd name="T8" fmla="*/ 125 w 138"/>
                <a:gd name="T9" fmla="*/ 112 h 137"/>
                <a:gd name="T10" fmla="*/ 80 w 138"/>
                <a:gd name="T11" fmla="*/ 136 h 137"/>
                <a:gd name="T12" fmla="*/ 23 w 138"/>
                <a:gd name="T13" fmla="*/ 109 h 137"/>
                <a:gd name="T14" fmla="*/ 8 w 138"/>
                <a:gd name="T15" fmla="*/ 58 h 137"/>
                <a:gd name="T16" fmla="*/ 0 60000 65536"/>
                <a:gd name="T17" fmla="*/ 0 60000 65536"/>
                <a:gd name="T18" fmla="*/ 0 60000 65536"/>
                <a:gd name="T19" fmla="*/ 0 60000 65536"/>
                <a:gd name="T20" fmla="*/ 0 60000 65536"/>
                <a:gd name="T21" fmla="*/ 0 60000 65536"/>
                <a:gd name="T22" fmla="*/ 0 60000 65536"/>
                <a:gd name="T23" fmla="*/ 0 60000 65536"/>
                <a:gd name="T24" fmla="*/ 0 w 138"/>
                <a:gd name="T25" fmla="*/ 0 h 137"/>
                <a:gd name="T26" fmla="*/ 138 w 138"/>
                <a:gd name="T27" fmla="*/ 137 h 1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8" h="137">
                  <a:moveTo>
                    <a:pt x="8" y="58"/>
                  </a:moveTo>
                  <a:cubicBezTo>
                    <a:pt x="16" y="41"/>
                    <a:pt x="54" y="8"/>
                    <a:pt x="74" y="4"/>
                  </a:cubicBezTo>
                  <a:cubicBezTo>
                    <a:pt x="94" y="0"/>
                    <a:pt x="118" y="24"/>
                    <a:pt x="128" y="37"/>
                  </a:cubicBezTo>
                  <a:cubicBezTo>
                    <a:pt x="138" y="50"/>
                    <a:pt x="137" y="70"/>
                    <a:pt x="137" y="82"/>
                  </a:cubicBezTo>
                  <a:cubicBezTo>
                    <a:pt x="137" y="94"/>
                    <a:pt x="135" y="103"/>
                    <a:pt x="125" y="112"/>
                  </a:cubicBezTo>
                  <a:cubicBezTo>
                    <a:pt x="115" y="121"/>
                    <a:pt x="97" y="137"/>
                    <a:pt x="80" y="136"/>
                  </a:cubicBezTo>
                  <a:cubicBezTo>
                    <a:pt x="63" y="135"/>
                    <a:pt x="35" y="122"/>
                    <a:pt x="23" y="109"/>
                  </a:cubicBezTo>
                  <a:cubicBezTo>
                    <a:pt x="11" y="96"/>
                    <a:pt x="0" y="75"/>
                    <a:pt x="8" y="58"/>
                  </a:cubicBezTo>
                  <a:close/>
                </a:path>
              </a:pathLst>
            </a:custGeom>
            <a:solidFill>
              <a:schemeClr val="hlink"/>
            </a:solidFill>
            <a:ln w="15875" cap="flat" cmpd="sng">
              <a:solidFill>
                <a:schemeClr val="tx1"/>
              </a:solidFill>
              <a:prstDash val="solid"/>
              <a:round/>
              <a:headEnd type="none" w="med" len="med"/>
              <a:tailEnd type="none"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762000" y="152400"/>
            <a:ext cx="7589838" cy="382588"/>
          </a:xfrm>
          <a:solidFill>
            <a:schemeClr val="bg1"/>
          </a:solidFill>
          <a:ln cap="flat" algn="ctr"/>
        </p:spPr>
        <p:txBody>
          <a:bodyPr>
            <a:spAutoFit/>
          </a:bodyPr>
          <a:lstStyle/>
          <a:p>
            <a:pPr eaLnBrk="1" hangingPunct="1"/>
            <a:r>
              <a:rPr lang="en-US" sz="1800" smtClean="0"/>
              <a:t>Axial reference system: six leads measuring the ECG in the frontal plane</a:t>
            </a:r>
          </a:p>
        </p:txBody>
      </p:sp>
      <p:sp>
        <p:nvSpPr>
          <p:cNvPr id="24579" name="Text Box 46"/>
          <p:cNvSpPr txBox="1">
            <a:spLocks noChangeArrowheads="1"/>
          </p:cNvSpPr>
          <p:nvPr/>
        </p:nvSpPr>
        <p:spPr bwMode="auto">
          <a:xfrm>
            <a:off x="838200" y="6029325"/>
            <a:ext cx="7696200" cy="676275"/>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lnSpc>
                <a:spcPct val="110000"/>
              </a:lnSpc>
            </a:pPr>
            <a:r>
              <a:rPr lang="en-US" sz="1700" b="1" i="1">
                <a:latin typeface="Comic Sans MS" pitchFamily="66" charset="0"/>
              </a:rPr>
              <a:t>The mean electrical axis is determined from the magnitude and direction of the signals in the six frontal plane leads.</a:t>
            </a:r>
          </a:p>
        </p:txBody>
      </p:sp>
      <p:sp>
        <p:nvSpPr>
          <p:cNvPr id="24582" name="Text Box 34"/>
          <p:cNvSpPr txBox="1">
            <a:spLocks noChangeArrowheads="1"/>
          </p:cNvSpPr>
          <p:nvPr/>
        </p:nvSpPr>
        <p:spPr bwMode="auto">
          <a:xfrm>
            <a:off x="228600" y="822325"/>
            <a:ext cx="3200400" cy="625475"/>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For each lead, the arrow points toward the positive pole.</a:t>
            </a:r>
          </a:p>
        </p:txBody>
      </p:sp>
      <p:sp>
        <p:nvSpPr>
          <p:cNvPr id="24599" name="Text Box 28"/>
          <p:cNvSpPr txBox="1">
            <a:spLocks noChangeArrowheads="1"/>
          </p:cNvSpPr>
          <p:nvPr/>
        </p:nvSpPr>
        <p:spPr bwMode="auto">
          <a:xfrm>
            <a:off x="1722438" y="2376488"/>
            <a:ext cx="882650"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- 150 </a:t>
            </a:r>
            <a:r>
              <a:rPr lang="en-US" sz="1700"/>
              <a:t>°</a:t>
            </a:r>
          </a:p>
        </p:txBody>
      </p:sp>
      <p:sp>
        <p:nvSpPr>
          <p:cNvPr id="24604" name="Freeform 40"/>
          <p:cNvSpPr>
            <a:spLocks/>
          </p:cNvSpPr>
          <p:nvPr/>
        </p:nvSpPr>
        <p:spPr bwMode="auto">
          <a:xfrm>
            <a:off x="1905000" y="3733800"/>
            <a:ext cx="2371725" cy="2065338"/>
          </a:xfrm>
          <a:custGeom>
            <a:avLst/>
            <a:gdLst>
              <a:gd name="T0" fmla="*/ 1494 w 1494"/>
              <a:gd name="T1" fmla="*/ 1301 h 1301"/>
              <a:gd name="T2" fmla="*/ 1010 w 1494"/>
              <a:gd name="T3" fmla="*/ 1209 h 1301"/>
              <a:gd name="T4" fmla="*/ 509 w 1494"/>
              <a:gd name="T5" fmla="*/ 959 h 1301"/>
              <a:gd name="T6" fmla="*/ 125 w 1494"/>
              <a:gd name="T7" fmla="*/ 481 h 1301"/>
              <a:gd name="T8" fmla="*/ 0 w 1494"/>
              <a:gd name="T9" fmla="*/ 0 h 1301"/>
              <a:gd name="T10" fmla="*/ 0 60000 65536"/>
              <a:gd name="T11" fmla="*/ 0 60000 65536"/>
              <a:gd name="T12" fmla="*/ 0 60000 65536"/>
              <a:gd name="T13" fmla="*/ 0 60000 65536"/>
              <a:gd name="T14" fmla="*/ 0 60000 65536"/>
              <a:gd name="T15" fmla="*/ 0 w 1494"/>
              <a:gd name="T16" fmla="*/ 0 h 1301"/>
              <a:gd name="T17" fmla="*/ 1494 w 1494"/>
              <a:gd name="T18" fmla="*/ 1301 h 1301"/>
            </a:gdLst>
            <a:ahLst/>
            <a:cxnLst>
              <a:cxn ang="T10">
                <a:pos x="T0" y="T1"/>
              </a:cxn>
              <a:cxn ang="T11">
                <a:pos x="T2" y="T3"/>
              </a:cxn>
              <a:cxn ang="T12">
                <a:pos x="T4" y="T5"/>
              </a:cxn>
              <a:cxn ang="T13">
                <a:pos x="T6" y="T7"/>
              </a:cxn>
              <a:cxn ang="T14">
                <a:pos x="T8" y="T9"/>
              </a:cxn>
            </a:cxnLst>
            <a:rect l="T15" t="T16" r="T17" b="T18"/>
            <a:pathLst>
              <a:path w="1494" h="1301">
                <a:moveTo>
                  <a:pt x="1494" y="1301"/>
                </a:moveTo>
                <a:cubicBezTo>
                  <a:pt x="1413" y="1286"/>
                  <a:pt x="1174" y="1266"/>
                  <a:pt x="1010" y="1209"/>
                </a:cubicBezTo>
                <a:cubicBezTo>
                  <a:pt x="846" y="1152"/>
                  <a:pt x="656" y="1080"/>
                  <a:pt x="509" y="959"/>
                </a:cubicBezTo>
                <a:cubicBezTo>
                  <a:pt x="362" y="838"/>
                  <a:pt x="209" y="640"/>
                  <a:pt x="125" y="481"/>
                </a:cubicBezTo>
                <a:cubicBezTo>
                  <a:pt x="39" y="321"/>
                  <a:pt x="20" y="160"/>
                  <a:pt x="0" y="0"/>
                </a:cubicBezTo>
              </a:path>
            </a:pathLst>
          </a:custGeom>
          <a:noFill/>
          <a:ln w="15875" cap="flat" cmpd="sng">
            <a:solidFill>
              <a:schemeClr val="tx1"/>
            </a:solidFill>
            <a:prstDash val="solid"/>
            <a:round/>
            <a:headEnd type="none" w="med" len="med"/>
            <a:tailEnd type="stealth" w="lg" len="lg"/>
          </a:ln>
        </p:spPr>
        <p:txBody>
          <a:bodyPr anchor="ctr">
            <a:spAutoFit/>
          </a:bodyPr>
          <a:lstStyle/>
          <a:p>
            <a:endParaRPr lang="en-US"/>
          </a:p>
        </p:txBody>
      </p:sp>
      <p:grpSp>
        <p:nvGrpSpPr>
          <p:cNvPr id="39" name="Group 38"/>
          <p:cNvGrpSpPr/>
          <p:nvPr/>
        </p:nvGrpSpPr>
        <p:grpSpPr>
          <a:xfrm>
            <a:off x="2667000" y="685800"/>
            <a:ext cx="4953000" cy="4786313"/>
            <a:chOff x="2667000" y="685800"/>
            <a:chExt cx="4953000" cy="4786313"/>
          </a:xfrm>
        </p:grpSpPr>
        <p:sp>
          <p:nvSpPr>
            <p:cNvPr id="24581" name="Freeform 44"/>
            <p:cNvSpPr>
              <a:spLocks/>
            </p:cNvSpPr>
            <p:nvPr/>
          </p:nvSpPr>
          <p:spPr bwMode="auto">
            <a:xfrm>
              <a:off x="4710113" y="2595563"/>
              <a:ext cx="2008188" cy="2330450"/>
            </a:xfrm>
            <a:custGeom>
              <a:avLst/>
              <a:gdLst>
                <a:gd name="T0" fmla="*/ 0 w 1265"/>
                <a:gd name="T1" fmla="*/ 288 h 1468"/>
                <a:gd name="T2" fmla="*/ 1224 w 1265"/>
                <a:gd name="T3" fmla="*/ 0 h 1468"/>
                <a:gd name="T4" fmla="*/ 1244 w 1265"/>
                <a:gd name="T5" fmla="*/ 64 h 1468"/>
                <a:gd name="T6" fmla="*/ 1264 w 1265"/>
                <a:gd name="T7" fmla="*/ 264 h 1468"/>
                <a:gd name="T8" fmla="*/ 1240 w 1265"/>
                <a:gd name="T9" fmla="*/ 532 h 1468"/>
                <a:gd name="T10" fmla="*/ 1116 w 1265"/>
                <a:gd name="T11" fmla="*/ 844 h 1468"/>
                <a:gd name="T12" fmla="*/ 988 w 1265"/>
                <a:gd name="T13" fmla="*/ 1020 h 1468"/>
                <a:gd name="T14" fmla="*/ 876 w 1265"/>
                <a:gd name="T15" fmla="*/ 1132 h 1468"/>
                <a:gd name="T16" fmla="*/ 668 w 1265"/>
                <a:gd name="T17" fmla="*/ 1284 h 1468"/>
                <a:gd name="T18" fmla="*/ 524 w 1265"/>
                <a:gd name="T19" fmla="*/ 1356 h 1468"/>
                <a:gd name="T20" fmla="*/ 360 w 1265"/>
                <a:gd name="T21" fmla="*/ 1416 h 1468"/>
                <a:gd name="T22" fmla="*/ 96 w 1265"/>
                <a:gd name="T23" fmla="*/ 1468 h 1468"/>
                <a:gd name="T24" fmla="*/ 12 w 1265"/>
                <a:gd name="T25" fmla="*/ 1468 h 1468"/>
                <a:gd name="T26" fmla="*/ 0 w 1265"/>
                <a:gd name="T27" fmla="*/ 288 h 14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65"/>
                <a:gd name="T43" fmla="*/ 0 h 1468"/>
                <a:gd name="T44" fmla="*/ 1265 w 1265"/>
                <a:gd name="T45" fmla="*/ 1468 h 14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65" h="1468">
                  <a:moveTo>
                    <a:pt x="0" y="288"/>
                  </a:moveTo>
                  <a:lnTo>
                    <a:pt x="1224" y="0"/>
                  </a:lnTo>
                  <a:lnTo>
                    <a:pt x="1244" y="64"/>
                  </a:lnTo>
                  <a:cubicBezTo>
                    <a:pt x="1251" y="108"/>
                    <a:pt x="1265" y="186"/>
                    <a:pt x="1264" y="264"/>
                  </a:cubicBezTo>
                  <a:cubicBezTo>
                    <a:pt x="1263" y="342"/>
                    <a:pt x="1265" y="435"/>
                    <a:pt x="1240" y="532"/>
                  </a:cubicBezTo>
                  <a:cubicBezTo>
                    <a:pt x="1215" y="629"/>
                    <a:pt x="1158" y="763"/>
                    <a:pt x="1116" y="844"/>
                  </a:cubicBezTo>
                  <a:cubicBezTo>
                    <a:pt x="1074" y="925"/>
                    <a:pt x="1028" y="972"/>
                    <a:pt x="988" y="1020"/>
                  </a:cubicBezTo>
                  <a:cubicBezTo>
                    <a:pt x="948" y="1068"/>
                    <a:pt x="929" y="1088"/>
                    <a:pt x="876" y="1132"/>
                  </a:cubicBezTo>
                  <a:cubicBezTo>
                    <a:pt x="823" y="1176"/>
                    <a:pt x="727" y="1247"/>
                    <a:pt x="668" y="1284"/>
                  </a:cubicBezTo>
                  <a:cubicBezTo>
                    <a:pt x="609" y="1321"/>
                    <a:pt x="575" y="1334"/>
                    <a:pt x="524" y="1356"/>
                  </a:cubicBezTo>
                  <a:cubicBezTo>
                    <a:pt x="473" y="1378"/>
                    <a:pt x="431" y="1397"/>
                    <a:pt x="360" y="1416"/>
                  </a:cubicBezTo>
                  <a:cubicBezTo>
                    <a:pt x="289" y="1435"/>
                    <a:pt x="154" y="1459"/>
                    <a:pt x="96" y="1468"/>
                  </a:cubicBezTo>
                  <a:lnTo>
                    <a:pt x="12" y="1468"/>
                  </a:lnTo>
                  <a:lnTo>
                    <a:pt x="0" y="288"/>
                  </a:lnTo>
                  <a:close/>
                </a:path>
              </a:pathLst>
            </a:custGeom>
            <a:solidFill>
              <a:schemeClr val="bg1"/>
            </a:solidFill>
            <a:ln w="15875" cap="flat" cmpd="sng">
              <a:solidFill>
                <a:srgbClr val="C0C0C0"/>
              </a:solidFill>
              <a:prstDash val="solid"/>
              <a:round/>
              <a:headEnd type="none" w="med" len="med"/>
              <a:tailEnd type="none" w="lg" len="lg"/>
            </a:ln>
          </p:spPr>
          <p:txBody>
            <a:bodyPr anchor="ctr">
              <a:spAutoFit/>
            </a:bodyPr>
            <a:lstStyle/>
            <a:p>
              <a:endParaRPr lang="en-US"/>
            </a:p>
          </p:txBody>
        </p:sp>
        <p:grpSp>
          <p:nvGrpSpPr>
            <p:cNvPr id="24583" name="Group 55"/>
            <p:cNvGrpSpPr>
              <a:grpSpLocks/>
            </p:cNvGrpSpPr>
            <p:nvPr/>
          </p:nvGrpSpPr>
          <p:grpSpPr bwMode="auto">
            <a:xfrm rot="1041191">
              <a:off x="4267200" y="2590800"/>
              <a:ext cx="895350" cy="873125"/>
              <a:chOff x="768" y="1776"/>
              <a:chExt cx="912" cy="793"/>
            </a:xfrm>
          </p:grpSpPr>
          <p:sp>
            <p:nvSpPr>
              <p:cNvPr id="24609" name="Freeform 56"/>
              <p:cNvSpPr>
                <a:spLocks/>
              </p:cNvSpPr>
              <p:nvPr/>
            </p:nvSpPr>
            <p:spPr bwMode="auto">
              <a:xfrm>
                <a:off x="768" y="1776"/>
                <a:ext cx="912" cy="793"/>
              </a:xfrm>
              <a:custGeom>
                <a:avLst/>
                <a:gdLst>
                  <a:gd name="T0" fmla="*/ 92 w 912"/>
                  <a:gd name="T1" fmla="*/ 236 h 793"/>
                  <a:gd name="T2" fmla="*/ 36 w 912"/>
                  <a:gd name="T3" fmla="*/ 309 h 793"/>
                  <a:gd name="T4" fmla="*/ 5 w 912"/>
                  <a:gd name="T5" fmla="*/ 380 h 793"/>
                  <a:gd name="T6" fmla="*/ 5 w 912"/>
                  <a:gd name="T7" fmla="*/ 421 h 793"/>
                  <a:gd name="T8" fmla="*/ 0 w 912"/>
                  <a:gd name="T9" fmla="*/ 484 h 793"/>
                  <a:gd name="T10" fmla="*/ 50 w 912"/>
                  <a:gd name="T11" fmla="*/ 645 h 793"/>
                  <a:gd name="T12" fmla="*/ 106 w 912"/>
                  <a:gd name="T13" fmla="*/ 662 h 793"/>
                  <a:gd name="T14" fmla="*/ 230 w 912"/>
                  <a:gd name="T15" fmla="*/ 713 h 793"/>
                  <a:gd name="T16" fmla="*/ 572 w 912"/>
                  <a:gd name="T17" fmla="*/ 776 h 793"/>
                  <a:gd name="T18" fmla="*/ 674 w 912"/>
                  <a:gd name="T19" fmla="*/ 780 h 793"/>
                  <a:gd name="T20" fmla="*/ 871 w 912"/>
                  <a:gd name="T21" fmla="*/ 781 h 793"/>
                  <a:gd name="T22" fmla="*/ 912 w 912"/>
                  <a:gd name="T23" fmla="*/ 699 h 793"/>
                  <a:gd name="T24" fmla="*/ 692 w 912"/>
                  <a:gd name="T25" fmla="*/ 98 h 793"/>
                  <a:gd name="T26" fmla="*/ 589 w 912"/>
                  <a:gd name="T27" fmla="*/ 11 h 793"/>
                  <a:gd name="T28" fmla="*/ 518 w 912"/>
                  <a:gd name="T29" fmla="*/ 1 h 793"/>
                  <a:gd name="T30" fmla="*/ 444 w 912"/>
                  <a:gd name="T31" fmla="*/ 6 h 793"/>
                  <a:gd name="T32" fmla="*/ 245 w 912"/>
                  <a:gd name="T33" fmla="*/ 65 h 793"/>
                  <a:gd name="T34" fmla="*/ 145 w 912"/>
                  <a:gd name="T35" fmla="*/ 161 h 793"/>
                  <a:gd name="T36" fmla="*/ 92 w 912"/>
                  <a:gd name="T37" fmla="*/ 236 h 7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2"/>
                  <a:gd name="T58" fmla="*/ 0 h 793"/>
                  <a:gd name="T59" fmla="*/ 912 w 912"/>
                  <a:gd name="T60" fmla="*/ 793 h 7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2" h="793">
                    <a:moveTo>
                      <a:pt x="92" y="236"/>
                    </a:moveTo>
                    <a:cubicBezTo>
                      <a:pt x="33" y="298"/>
                      <a:pt x="78" y="223"/>
                      <a:pt x="36" y="309"/>
                    </a:cubicBezTo>
                    <a:cubicBezTo>
                      <a:pt x="22" y="337"/>
                      <a:pt x="21" y="354"/>
                      <a:pt x="5" y="380"/>
                    </a:cubicBezTo>
                    <a:cubicBezTo>
                      <a:pt x="5" y="394"/>
                      <a:pt x="6" y="407"/>
                      <a:pt x="5" y="421"/>
                    </a:cubicBezTo>
                    <a:cubicBezTo>
                      <a:pt x="4" y="441"/>
                      <a:pt x="0" y="484"/>
                      <a:pt x="0" y="484"/>
                    </a:cubicBezTo>
                    <a:cubicBezTo>
                      <a:pt x="16" y="537"/>
                      <a:pt x="21" y="597"/>
                      <a:pt x="50" y="645"/>
                    </a:cubicBezTo>
                    <a:cubicBezTo>
                      <a:pt x="60" y="662"/>
                      <a:pt x="87" y="656"/>
                      <a:pt x="106" y="662"/>
                    </a:cubicBezTo>
                    <a:cubicBezTo>
                      <a:pt x="148" y="679"/>
                      <a:pt x="189" y="695"/>
                      <a:pt x="230" y="713"/>
                    </a:cubicBezTo>
                    <a:cubicBezTo>
                      <a:pt x="338" y="759"/>
                      <a:pt x="457" y="772"/>
                      <a:pt x="572" y="776"/>
                    </a:cubicBezTo>
                    <a:cubicBezTo>
                      <a:pt x="611" y="778"/>
                      <a:pt x="637" y="772"/>
                      <a:pt x="674" y="780"/>
                    </a:cubicBezTo>
                    <a:cubicBezTo>
                      <a:pt x="732" y="793"/>
                      <a:pt x="814" y="787"/>
                      <a:pt x="871" y="781"/>
                    </a:cubicBezTo>
                    <a:cubicBezTo>
                      <a:pt x="906" y="758"/>
                      <a:pt x="908" y="740"/>
                      <a:pt x="912" y="699"/>
                    </a:cubicBezTo>
                    <a:cubicBezTo>
                      <a:pt x="874" y="510"/>
                      <a:pt x="849" y="240"/>
                      <a:pt x="692" y="98"/>
                    </a:cubicBezTo>
                    <a:cubicBezTo>
                      <a:pt x="666" y="41"/>
                      <a:pt x="655" y="13"/>
                      <a:pt x="589" y="11"/>
                    </a:cubicBezTo>
                    <a:cubicBezTo>
                      <a:pt x="562" y="10"/>
                      <a:pt x="545" y="3"/>
                      <a:pt x="518" y="1"/>
                    </a:cubicBezTo>
                    <a:cubicBezTo>
                      <a:pt x="497" y="0"/>
                      <a:pt x="444" y="6"/>
                      <a:pt x="444" y="6"/>
                    </a:cubicBezTo>
                    <a:cubicBezTo>
                      <a:pt x="378" y="26"/>
                      <a:pt x="308" y="37"/>
                      <a:pt x="245" y="65"/>
                    </a:cubicBezTo>
                    <a:cubicBezTo>
                      <a:pt x="211" y="80"/>
                      <a:pt x="181" y="139"/>
                      <a:pt x="145" y="161"/>
                    </a:cubicBezTo>
                    <a:cubicBezTo>
                      <a:pt x="109" y="202"/>
                      <a:pt x="127" y="178"/>
                      <a:pt x="92" y="236"/>
                    </a:cubicBezTo>
                    <a:close/>
                  </a:path>
                </a:pathLst>
              </a:custGeom>
              <a:solidFill>
                <a:srgbClr val="FF6600"/>
              </a:solidFill>
              <a:ln w="15875" cap="flat" cmpd="sng">
                <a:solidFill>
                  <a:schemeClr val="tx1"/>
                </a:solidFill>
                <a:prstDash val="solid"/>
                <a:round/>
                <a:headEnd/>
                <a:tailEnd/>
              </a:ln>
            </p:spPr>
            <p:txBody>
              <a:bodyPr anchor="ctr"/>
              <a:lstStyle/>
              <a:p>
                <a:endParaRPr lang="en-US"/>
              </a:p>
            </p:txBody>
          </p:sp>
          <p:sp>
            <p:nvSpPr>
              <p:cNvPr id="24610" name="Freeform 57"/>
              <p:cNvSpPr>
                <a:spLocks/>
              </p:cNvSpPr>
              <p:nvPr/>
            </p:nvSpPr>
            <p:spPr bwMode="auto">
              <a:xfrm>
                <a:off x="1152" y="1920"/>
                <a:ext cx="387" cy="433"/>
              </a:xfrm>
              <a:custGeom>
                <a:avLst/>
                <a:gdLst>
                  <a:gd name="T0" fmla="*/ 123 w 387"/>
                  <a:gd name="T1" fmla="*/ 4 h 433"/>
                  <a:gd name="T2" fmla="*/ 83 w 387"/>
                  <a:gd name="T3" fmla="*/ 44 h 433"/>
                  <a:gd name="T4" fmla="*/ 58 w 387"/>
                  <a:gd name="T5" fmla="*/ 72 h 433"/>
                  <a:gd name="T6" fmla="*/ 13 w 387"/>
                  <a:gd name="T7" fmla="*/ 116 h 433"/>
                  <a:gd name="T8" fmla="*/ 1 w 387"/>
                  <a:gd name="T9" fmla="*/ 160 h 433"/>
                  <a:gd name="T10" fmla="*/ 5 w 387"/>
                  <a:gd name="T11" fmla="*/ 218 h 433"/>
                  <a:gd name="T12" fmla="*/ 109 w 387"/>
                  <a:gd name="T13" fmla="*/ 303 h 433"/>
                  <a:gd name="T14" fmla="*/ 188 w 387"/>
                  <a:gd name="T15" fmla="*/ 355 h 433"/>
                  <a:gd name="T16" fmla="*/ 235 w 387"/>
                  <a:gd name="T17" fmla="*/ 388 h 433"/>
                  <a:gd name="T18" fmla="*/ 322 w 387"/>
                  <a:gd name="T19" fmla="*/ 429 h 433"/>
                  <a:gd name="T20" fmla="*/ 367 w 387"/>
                  <a:gd name="T21" fmla="*/ 432 h 433"/>
                  <a:gd name="T22" fmla="*/ 384 w 387"/>
                  <a:gd name="T23" fmla="*/ 391 h 433"/>
                  <a:gd name="T24" fmla="*/ 359 w 387"/>
                  <a:gd name="T25" fmla="*/ 296 h 433"/>
                  <a:gd name="T26" fmla="*/ 333 w 387"/>
                  <a:gd name="T27" fmla="*/ 235 h 433"/>
                  <a:gd name="T28" fmla="*/ 301 w 387"/>
                  <a:gd name="T29" fmla="*/ 167 h 433"/>
                  <a:gd name="T30" fmla="*/ 214 w 387"/>
                  <a:gd name="T31" fmla="*/ 49 h 433"/>
                  <a:gd name="T32" fmla="*/ 153 w 387"/>
                  <a:gd name="T33" fmla="*/ 0 h 433"/>
                  <a:gd name="T34" fmla="*/ 123 w 387"/>
                  <a:gd name="T35" fmla="*/ 4 h 4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7"/>
                  <a:gd name="T55" fmla="*/ 0 h 433"/>
                  <a:gd name="T56" fmla="*/ 387 w 387"/>
                  <a:gd name="T57" fmla="*/ 433 h 4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7" h="433">
                    <a:moveTo>
                      <a:pt x="123" y="4"/>
                    </a:moveTo>
                    <a:cubicBezTo>
                      <a:pt x="111" y="22"/>
                      <a:pt x="98" y="30"/>
                      <a:pt x="83" y="44"/>
                    </a:cubicBezTo>
                    <a:cubicBezTo>
                      <a:pt x="73" y="54"/>
                      <a:pt x="69" y="62"/>
                      <a:pt x="58" y="72"/>
                    </a:cubicBezTo>
                    <a:cubicBezTo>
                      <a:pt x="43" y="84"/>
                      <a:pt x="28" y="102"/>
                      <a:pt x="13" y="116"/>
                    </a:cubicBezTo>
                    <a:cubicBezTo>
                      <a:pt x="10" y="130"/>
                      <a:pt x="5" y="145"/>
                      <a:pt x="1" y="160"/>
                    </a:cubicBezTo>
                    <a:cubicBezTo>
                      <a:pt x="2" y="180"/>
                      <a:pt x="0" y="199"/>
                      <a:pt x="5" y="218"/>
                    </a:cubicBezTo>
                    <a:cubicBezTo>
                      <a:pt x="10" y="236"/>
                      <a:pt x="87" y="297"/>
                      <a:pt x="109" y="303"/>
                    </a:cubicBezTo>
                    <a:cubicBezTo>
                      <a:pt x="134" y="328"/>
                      <a:pt x="154" y="343"/>
                      <a:pt x="188" y="355"/>
                    </a:cubicBezTo>
                    <a:cubicBezTo>
                      <a:pt x="207" y="369"/>
                      <a:pt x="213" y="376"/>
                      <a:pt x="235" y="388"/>
                    </a:cubicBezTo>
                    <a:cubicBezTo>
                      <a:pt x="257" y="400"/>
                      <a:pt x="300" y="422"/>
                      <a:pt x="322" y="429"/>
                    </a:cubicBezTo>
                    <a:cubicBezTo>
                      <a:pt x="338" y="433"/>
                      <a:pt x="367" y="432"/>
                      <a:pt x="367" y="432"/>
                    </a:cubicBezTo>
                    <a:cubicBezTo>
                      <a:pt x="372" y="417"/>
                      <a:pt x="380" y="406"/>
                      <a:pt x="384" y="391"/>
                    </a:cubicBezTo>
                    <a:cubicBezTo>
                      <a:pt x="382" y="352"/>
                      <a:pt x="387" y="325"/>
                      <a:pt x="359" y="296"/>
                    </a:cubicBezTo>
                    <a:cubicBezTo>
                      <a:pt x="353" y="274"/>
                      <a:pt x="349" y="251"/>
                      <a:pt x="333" y="235"/>
                    </a:cubicBezTo>
                    <a:cubicBezTo>
                      <a:pt x="326" y="210"/>
                      <a:pt x="318" y="186"/>
                      <a:pt x="301" y="167"/>
                    </a:cubicBezTo>
                    <a:cubicBezTo>
                      <a:pt x="293" y="120"/>
                      <a:pt x="250" y="79"/>
                      <a:pt x="214" y="49"/>
                    </a:cubicBezTo>
                    <a:cubicBezTo>
                      <a:pt x="195" y="33"/>
                      <a:pt x="165" y="22"/>
                      <a:pt x="153" y="0"/>
                    </a:cubicBezTo>
                    <a:lnTo>
                      <a:pt x="123" y="4"/>
                    </a:lnTo>
                    <a:close/>
                  </a:path>
                </a:pathLst>
              </a:custGeom>
              <a:solidFill>
                <a:schemeClr val="bg1"/>
              </a:solidFill>
              <a:ln w="15875" cap="flat" cmpd="sng">
                <a:solidFill>
                  <a:schemeClr val="tx1"/>
                </a:solidFill>
                <a:prstDash val="solid"/>
                <a:round/>
                <a:headEnd/>
                <a:tailEnd/>
              </a:ln>
            </p:spPr>
            <p:txBody>
              <a:bodyPr anchor="ctr"/>
              <a:lstStyle/>
              <a:p>
                <a:endParaRPr lang="en-US"/>
              </a:p>
            </p:txBody>
          </p:sp>
          <p:sp>
            <p:nvSpPr>
              <p:cNvPr id="24611" name="Freeform 58"/>
              <p:cNvSpPr>
                <a:spLocks/>
              </p:cNvSpPr>
              <p:nvPr/>
            </p:nvSpPr>
            <p:spPr bwMode="auto">
              <a:xfrm>
                <a:off x="1001" y="2176"/>
                <a:ext cx="425" cy="357"/>
              </a:xfrm>
              <a:custGeom>
                <a:avLst/>
                <a:gdLst>
                  <a:gd name="T0" fmla="*/ 80 w 425"/>
                  <a:gd name="T1" fmla="*/ 11 h 357"/>
                  <a:gd name="T2" fmla="*/ 51 w 425"/>
                  <a:gd name="T3" fmla="*/ 60 h 357"/>
                  <a:gd name="T4" fmla="*/ 34 w 425"/>
                  <a:gd name="T5" fmla="*/ 93 h 357"/>
                  <a:gd name="T6" fmla="*/ 1 w 425"/>
                  <a:gd name="T7" fmla="*/ 147 h 357"/>
                  <a:gd name="T8" fmla="*/ 0 w 425"/>
                  <a:gd name="T9" fmla="*/ 192 h 357"/>
                  <a:gd name="T10" fmla="*/ 18 w 425"/>
                  <a:gd name="T11" fmla="*/ 247 h 357"/>
                  <a:gd name="T12" fmla="*/ 139 w 425"/>
                  <a:gd name="T13" fmla="*/ 305 h 357"/>
                  <a:gd name="T14" fmla="*/ 175 w 425"/>
                  <a:gd name="T15" fmla="*/ 320 h 357"/>
                  <a:gd name="T16" fmla="*/ 240 w 425"/>
                  <a:gd name="T17" fmla="*/ 338 h 357"/>
                  <a:gd name="T18" fmla="*/ 272 w 425"/>
                  <a:gd name="T19" fmla="*/ 347 h 357"/>
                  <a:gd name="T20" fmla="*/ 305 w 425"/>
                  <a:gd name="T21" fmla="*/ 349 h 357"/>
                  <a:gd name="T22" fmla="*/ 347 w 425"/>
                  <a:gd name="T23" fmla="*/ 354 h 357"/>
                  <a:gd name="T24" fmla="*/ 377 w 425"/>
                  <a:gd name="T25" fmla="*/ 356 h 357"/>
                  <a:gd name="T26" fmla="*/ 410 w 425"/>
                  <a:gd name="T27" fmla="*/ 349 h 357"/>
                  <a:gd name="T28" fmla="*/ 425 w 425"/>
                  <a:gd name="T29" fmla="*/ 307 h 357"/>
                  <a:gd name="T30" fmla="*/ 388 w 425"/>
                  <a:gd name="T31" fmla="*/ 224 h 357"/>
                  <a:gd name="T32" fmla="*/ 350 w 425"/>
                  <a:gd name="T33" fmla="*/ 186 h 357"/>
                  <a:gd name="T34" fmla="*/ 289 w 425"/>
                  <a:gd name="T35" fmla="*/ 129 h 357"/>
                  <a:gd name="T36" fmla="*/ 216 w 425"/>
                  <a:gd name="T37" fmla="*/ 74 h 357"/>
                  <a:gd name="T38" fmla="*/ 165 w 425"/>
                  <a:gd name="T39" fmla="*/ 41 h 357"/>
                  <a:gd name="T40" fmla="*/ 108 w 425"/>
                  <a:gd name="T41" fmla="*/ 0 h 357"/>
                  <a:gd name="T42" fmla="*/ 80 w 425"/>
                  <a:gd name="T43" fmla="*/ 11 h 3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5"/>
                  <a:gd name="T67" fmla="*/ 0 h 357"/>
                  <a:gd name="T68" fmla="*/ 425 w 425"/>
                  <a:gd name="T69" fmla="*/ 357 h 3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5" h="357">
                    <a:moveTo>
                      <a:pt x="80" y="11"/>
                    </a:moveTo>
                    <a:cubicBezTo>
                      <a:pt x="73" y="32"/>
                      <a:pt x="62" y="42"/>
                      <a:pt x="51" y="60"/>
                    </a:cubicBezTo>
                    <a:cubicBezTo>
                      <a:pt x="44" y="72"/>
                      <a:pt x="42" y="81"/>
                      <a:pt x="34" y="93"/>
                    </a:cubicBezTo>
                    <a:cubicBezTo>
                      <a:pt x="22" y="108"/>
                      <a:pt x="12" y="129"/>
                      <a:pt x="1" y="147"/>
                    </a:cubicBezTo>
                    <a:cubicBezTo>
                      <a:pt x="1" y="161"/>
                      <a:pt x="0" y="177"/>
                      <a:pt x="0" y="192"/>
                    </a:cubicBezTo>
                    <a:cubicBezTo>
                      <a:pt x="6" y="211"/>
                      <a:pt x="8" y="230"/>
                      <a:pt x="18" y="247"/>
                    </a:cubicBezTo>
                    <a:cubicBezTo>
                      <a:pt x="27" y="264"/>
                      <a:pt x="116" y="304"/>
                      <a:pt x="139" y="305"/>
                    </a:cubicBezTo>
                    <a:cubicBezTo>
                      <a:pt x="175" y="320"/>
                      <a:pt x="158" y="315"/>
                      <a:pt x="175" y="320"/>
                    </a:cubicBezTo>
                    <a:cubicBezTo>
                      <a:pt x="192" y="325"/>
                      <a:pt x="224" y="334"/>
                      <a:pt x="240" y="338"/>
                    </a:cubicBezTo>
                    <a:cubicBezTo>
                      <a:pt x="266" y="346"/>
                      <a:pt x="261" y="344"/>
                      <a:pt x="272" y="347"/>
                    </a:cubicBezTo>
                    <a:cubicBezTo>
                      <a:pt x="283" y="349"/>
                      <a:pt x="293" y="348"/>
                      <a:pt x="305" y="349"/>
                    </a:cubicBezTo>
                    <a:cubicBezTo>
                      <a:pt x="317" y="350"/>
                      <a:pt x="335" y="353"/>
                      <a:pt x="347" y="354"/>
                    </a:cubicBezTo>
                    <a:cubicBezTo>
                      <a:pt x="359" y="355"/>
                      <a:pt x="367" y="357"/>
                      <a:pt x="377" y="356"/>
                    </a:cubicBezTo>
                    <a:cubicBezTo>
                      <a:pt x="394" y="356"/>
                      <a:pt x="410" y="349"/>
                      <a:pt x="410" y="349"/>
                    </a:cubicBezTo>
                    <a:cubicBezTo>
                      <a:pt x="417" y="331"/>
                      <a:pt x="425" y="323"/>
                      <a:pt x="425" y="307"/>
                    </a:cubicBezTo>
                    <a:cubicBezTo>
                      <a:pt x="414" y="270"/>
                      <a:pt x="422" y="245"/>
                      <a:pt x="388" y="224"/>
                    </a:cubicBezTo>
                    <a:cubicBezTo>
                      <a:pt x="377" y="204"/>
                      <a:pt x="369" y="198"/>
                      <a:pt x="350" y="186"/>
                    </a:cubicBezTo>
                    <a:cubicBezTo>
                      <a:pt x="337" y="164"/>
                      <a:pt x="310" y="143"/>
                      <a:pt x="289" y="129"/>
                    </a:cubicBezTo>
                    <a:cubicBezTo>
                      <a:pt x="269" y="108"/>
                      <a:pt x="234" y="90"/>
                      <a:pt x="216" y="74"/>
                    </a:cubicBezTo>
                    <a:cubicBezTo>
                      <a:pt x="195" y="59"/>
                      <a:pt x="183" y="53"/>
                      <a:pt x="165" y="41"/>
                    </a:cubicBezTo>
                    <a:cubicBezTo>
                      <a:pt x="143" y="30"/>
                      <a:pt x="125" y="18"/>
                      <a:pt x="108" y="0"/>
                    </a:cubicBezTo>
                    <a:lnTo>
                      <a:pt x="80" y="11"/>
                    </a:ln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4612" name="Freeform 59"/>
              <p:cNvSpPr>
                <a:spLocks/>
              </p:cNvSpPr>
              <p:nvPr/>
            </p:nvSpPr>
            <p:spPr bwMode="auto">
              <a:xfrm>
                <a:off x="811" y="2064"/>
                <a:ext cx="236" cy="258"/>
              </a:xfrm>
              <a:custGeom>
                <a:avLst/>
                <a:gdLst>
                  <a:gd name="T0" fmla="*/ 62 w 236"/>
                  <a:gd name="T1" fmla="*/ 19 h 258"/>
                  <a:gd name="T2" fmla="*/ 31 w 236"/>
                  <a:gd name="T3" fmla="*/ 55 h 258"/>
                  <a:gd name="T4" fmla="*/ 22 w 236"/>
                  <a:gd name="T5" fmla="*/ 108 h 258"/>
                  <a:gd name="T6" fmla="*/ 60 w 236"/>
                  <a:gd name="T7" fmla="*/ 211 h 258"/>
                  <a:gd name="T8" fmla="*/ 104 w 236"/>
                  <a:gd name="T9" fmla="*/ 238 h 258"/>
                  <a:gd name="T10" fmla="*/ 133 w 236"/>
                  <a:gd name="T11" fmla="*/ 258 h 258"/>
                  <a:gd name="T12" fmla="*/ 154 w 236"/>
                  <a:gd name="T13" fmla="*/ 251 h 258"/>
                  <a:gd name="T14" fmla="*/ 174 w 236"/>
                  <a:gd name="T15" fmla="*/ 233 h 258"/>
                  <a:gd name="T16" fmla="*/ 185 w 236"/>
                  <a:gd name="T17" fmla="*/ 222 h 258"/>
                  <a:gd name="T18" fmla="*/ 211 w 236"/>
                  <a:gd name="T19" fmla="*/ 169 h 258"/>
                  <a:gd name="T20" fmla="*/ 223 w 236"/>
                  <a:gd name="T21" fmla="*/ 146 h 258"/>
                  <a:gd name="T22" fmla="*/ 236 w 236"/>
                  <a:gd name="T23" fmla="*/ 110 h 258"/>
                  <a:gd name="T24" fmla="*/ 194 w 236"/>
                  <a:gd name="T25" fmla="*/ 37 h 258"/>
                  <a:gd name="T26" fmla="*/ 156 w 236"/>
                  <a:gd name="T27" fmla="*/ 14 h 258"/>
                  <a:gd name="T28" fmla="*/ 106 w 236"/>
                  <a:gd name="T29" fmla="*/ 3 h 258"/>
                  <a:gd name="T30" fmla="*/ 62 w 236"/>
                  <a:gd name="T31" fmla="*/ 19 h 2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36"/>
                  <a:gd name="T49" fmla="*/ 0 h 258"/>
                  <a:gd name="T50" fmla="*/ 236 w 236"/>
                  <a:gd name="T51" fmla="*/ 258 h 2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36" h="258">
                    <a:moveTo>
                      <a:pt x="62" y="19"/>
                    </a:moveTo>
                    <a:cubicBezTo>
                      <a:pt x="45" y="30"/>
                      <a:pt x="42" y="41"/>
                      <a:pt x="31" y="55"/>
                    </a:cubicBezTo>
                    <a:cubicBezTo>
                      <a:pt x="25" y="72"/>
                      <a:pt x="27" y="91"/>
                      <a:pt x="22" y="108"/>
                    </a:cubicBezTo>
                    <a:cubicBezTo>
                      <a:pt x="25" y="167"/>
                      <a:pt x="0" y="198"/>
                      <a:pt x="60" y="211"/>
                    </a:cubicBezTo>
                    <a:cubicBezTo>
                      <a:pt x="65" y="217"/>
                      <a:pt x="99" y="232"/>
                      <a:pt x="104" y="238"/>
                    </a:cubicBezTo>
                    <a:cubicBezTo>
                      <a:pt x="106" y="252"/>
                      <a:pt x="118" y="253"/>
                      <a:pt x="133" y="258"/>
                    </a:cubicBezTo>
                    <a:cubicBezTo>
                      <a:pt x="149" y="253"/>
                      <a:pt x="143" y="256"/>
                      <a:pt x="154" y="251"/>
                    </a:cubicBezTo>
                    <a:cubicBezTo>
                      <a:pt x="161" y="244"/>
                      <a:pt x="167" y="239"/>
                      <a:pt x="174" y="233"/>
                    </a:cubicBezTo>
                    <a:cubicBezTo>
                      <a:pt x="178" y="230"/>
                      <a:pt x="185" y="222"/>
                      <a:pt x="185" y="222"/>
                    </a:cubicBezTo>
                    <a:cubicBezTo>
                      <a:pt x="189" y="203"/>
                      <a:pt x="200" y="185"/>
                      <a:pt x="211" y="169"/>
                    </a:cubicBezTo>
                    <a:cubicBezTo>
                      <a:pt x="212" y="160"/>
                      <a:pt x="218" y="154"/>
                      <a:pt x="223" y="146"/>
                    </a:cubicBezTo>
                    <a:cubicBezTo>
                      <a:pt x="227" y="134"/>
                      <a:pt x="233" y="123"/>
                      <a:pt x="236" y="110"/>
                    </a:cubicBezTo>
                    <a:cubicBezTo>
                      <a:pt x="231" y="67"/>
                      <a:pt x="228" y="59"/>
                      <a:pt x="194" y="37"/>
                    </a:cubicBezTo>
                    <a:cubicBezTo>
                      <a:pt x="184" y="23"/>
                      <a:pt x="173" y="17"/>
                      <a:pt x="156" y="14"/>
                    </a:cubicBezTo>
                    <a:cubicBezTo>
                      <a:pt x="142" y="3"/>
                      <a:pt x="122" y="4"/>
                      <a:pt x="106" y="3"/>
                    </a:cubicBezTo>
                    <a:cubicBezTo>
                      <a:pt x="80" y="5"/>
                      <a:pt x="74" y="0"/>
                      <a:pt x="62" y="19"/>
                    </a:cubicBez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sp>
            <p:nvSpPr>
              <p:cNvPr id="24613" name="Freeform 60"/>
              <p:cNvSpPr>
                <a:spLocks/>
              </p:cNvSpPr>
              <p:nvPr/>
            </p:nvSpPr>
            <p:spPr bwMode="auto">
              <a:xfrm>
                <a:off x="993" y="1831"/>
                <a:ext cx="253" cy="212"/>
              </a:xfrm>
              <a:custGeom>
                <a:avLst/>
                <a:gdLst>
                  <a:gd name="T0" fmla="*/ 193 w 253"/>
                  <a:gd name="T1" fmla="*/ 0 h 212"/>
                  <a:gd name="T2" fmla="*/ 141 w 253"/>
                  <a:gd name="T3" fmla="*/ 7 h 212"/>
                  <a:gd name="T4" fmla="*/ 83 w 253"/>
                  <a:gd name="T5" fmla="*/ 31 h 212"/>
                  <a:gd name="T6" fmla="*/ 59 w 253"/>
                  <a:gd name="T7" fmla="*/ 49 h 212"/>
                  <a:gd name="T8" fmla="*/ 32 w 253"/>
                  <a:gd name="T9" fmla="*/ 73 h 212"/>
                  <a:gd name="T10" fmla="*/ 14 w 253"/>
                  <a:gd name="T11" fmla="*/ 96 h 212"/>
                  <a:gd name="T12" fmla="*/ 5 w 253"/>
                  <a:gd name="T13" fmla="*/ 111 h 212"/>
                  <a:gd name="T14" fmla="*/ 43 w 253"/>
                  <a:gd name="T15" fmla="*/ 181 h 212"/>
                  <a:gd name="T16" fmla="*/ 70 w 253"/>
                  <a:gd name="T17" fmla="*/ 192 h 212"/>
                  <a:gd name="T18" fmla="*/ 96 w 253"/>
                  <a:gd name="T19" fmla="*/ 205 h 212"/>
                  <a:gd name="T20" fmla="*/ 123 w 253"/>
                  <a:gd name="T21" fmla="*/ 209 h 212"/>
                  <a:gd name="T22" fmla="*/ 154 w 253"/>
                  <a:gd name="T23" fmla="*/ 189 h 212"/>
                  <a:gd name="T24" fmla="*/ 201 w 253"/>
                  <a:gd name="T25" fmla="*/ 129 h 212"/>
                  <a:gd name="T26" fmla="*/ 226 w 253"/>
                  <a:gd name="T27" fmla="*/ 94 h 212"/>
                  <a:gd name="T28" fmla="*/ 242 w 253"/>
                  <a:gd name="T29" fmla="*/ 84 h 212"/>
                  <a:gd name="T30" fmla="*/ 253 w 253"/>
                  <a:gd name="T31" fmla="*/ 60 h 212"/>
                  <a:gd name="T32" fmla="*/ 226 w 253"/>
                  <a:gd name="T33" fmla="*/ 18 h 212"/>
                  <a:gd name="T34" fmla="*/ 193 w 253"/>
                  <a:gd name="T35" fmla="*/ 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3"/>
                  <a:gd name="T55" fmla="*/ 0 h 212"/>
                  <a:gd name="T56" fmla="*/ 253 w 253"/>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3" h="212">
                    <a:moveTo>
                      <a:pt x="193" y="0"/>
                    </a:moveTo>
                    <a:cubicBezTo>
                      <a:pt x="175" y="3"/>
                      <a:pt x="160" y="6"/>
                      <a:pt x="141" y="7"/>
                    </a:cubicBezTo>
                    <a:cubicBezTo>
                      <a:pt x="126" y="10"/>
                      <a:pt x="96" y="23"/>
                      <a:pt x="83" y="31"/>
                    </a:cubicBezTo>
                    <a:cubicBezTo>
                      <a:pt x="75" y="36"/>
                      <a:pt x="68" y="45"/>
                      <a:pt x="59" y="49"/>
                    </a:cubicBezTo>
                    <a:cubicBezTo>
                      <a:pt x="51" y="58"/>
                      <a:pt x="42" y="66"/>
                      <a:pt x="32" y="73"/>
                    </a:cubicBezTo>
                    <a:cubicBezTo>
                      <a:pt x="26" y="82"/>
                      <a:pt x="20" y="88"/>
                      <a:pt x="14" y="96"/>
                    </a:cubicBezTo>
                    <a:cubicBezTo>
                      <a:pt x="11" y="101"/>
                      <a:pt x="5" y="111"/>
                      <a:pt x="5" y="111"/>
                    </a:cubicBezTo>
                    <a:cubicBezTo>
                      <a:pt x="0" y="139"/>
                      <a:pt x="10" y="176"/>
                      <a:pt x="43" y="181"/>
                    </a:cubicBezTo>
                    <a:cubicBezTo>
                      <a:pt x="52" y="184"/>
                      <a:pt x="61" y="189"/>
                      <a:pt x="70" y="192"/>
                    </a:cubicBezTo>
                    <a:cubicBezTo>
                      <a:pt x="78" y="197"/>
                      <a:pt x="87" y="202"/>
                      <a:pt x="96" y="205"/>
                    </a:cubicBezTo>
                    <a:cubicBezTo>
                      <a:pt x="105" y="212"/>
                      <a:pt x="111" y="210"/>
                      <a:pt x="123" y="209"/>
                    </a:cubicBezTo>
                    <a:cubicBezTo>
                      <a:pt x="134" y="203"/>
                      <a:pt x="143" y="195"/>
                      <a:pt x="154" y="189"/>
                    </a:cubicBezTo>
                    <a:cubicBezTo>
                      <a:pt x="169" y="170"/>
                      <a:pt x="183" y="144"/>
                      <a:pt x="201" y="129"/>
                    </a:cubicBezTo>
                    <a:cubicBezTo>
                      <a:pt x="207" y="117"/>
                      <a:pt x="215" y="102"/>
                      <a:pt x="226" y="94"/>
                    </a:cubicBezTo>
                    <a:cubicBezTo>
                      <a:pt x="231" y="90"/>
                      <a:pt x="242" y="84"/>
                      <a:pt x="242" y="84"/>
                    </a:cubicBezTo>
                    <a:cubicBezTo>
                      <a:pt x="248" y="75"/>
                      <a:pt x="250" y="70"/>
                      <a:pt x="253" y="60"/>
                    </a:cubicBezTo>
                    <a:cubicBezTo>
                      <a:pt x="251" y="37"/>
                      <a:pt x="249" y="24"/>
                      <a:pt x="226" y="18"/>
                    </a:cubicBezTo>
                    <a:cubicBezTo>
                      <a:pt x="214" y="11"/>
                      <a:pt x="207" y="5"/>
                      <a:pt x="193" y="0"/>
                    </a:cubicBezTo>
                    <a:close/>
                  </a:path>
                </a:pathLst>
              </a:custGeom>
              <a:solidFill>
                <a:schemeClr val="bg1"/>
              </a:solidFill>
              <a:ln w="15875" cap="flat" cmpd="sng">
                <a:solidFill>
                  <a:schemeClr val="tx1"/>
                </a:solidFill>
                <a:prstDash val="solid"/>
                <a:round/>
                <a:headEnd type="none" w="med" len="med"/>
                <a:tailEnd type="none" w="med" len="med"/>
              </a:ln>
            </p:spPr>
            <p:txBody>
              <a:bodyPr anchor="ctr"/>
              <a:lstStyle/>
              <a:p>
                <a:endParaRPr lang="en-US"/>
              </a:p>
            </p:txBody>
          </p:sp>
        </p:grpSp>
        <p:sp>
          <p:nvSpPr>
            <p:cNvPr id="24584" name="Line 5"/>
            <p:cNvSpPr>
              <a:spLocks noChangeShapeType="1"/>
            </p:cNvSpPr>
            <p:nvPr/>
          </p:nvSpPr>
          <p:spPr bwMode="auto">
            <a:xfrm flipH="1" flipV="1">
              <a:off x="2714625" y="2613025"/>
              <a:ext cx="1930400" cy="423863"/>
            </a:xfrm>
            <a:prstGeom prst="line">
              <a:avLst/>
            </a:prstGeom>
            <a:noFill/>
            <a:ln w="25400">
              <a:solidFill>
                <a:schemeClr val="tx1"/>
              </a:solidFill>
              <a:round/>
              <a:headEnd/>
              <a:tailEnd type="stealth" w="lg" len="lg"/>
            </a:ln>
          </p:spPr>
          <p:txBody>
            <a:bodyPr anchor="ctr">
              <a:spAutoFit/>
            </a:bodyPr>
            <a:lstStyle/>
            <a:p>
              <a:endParaRPr lang="en-US"/>
            </a:p>
          </p:txBody>
        </p:sp>
        <p:sp>
          <p:nvSpPr>
            <p:cNvPr id="24585" name="Line 7"/>
            <p:cNvSpPr>
              <a:spLocks noChangeShapeType="1"/>
            </p:cNvSpPr>
            <p:nvPr/>
          </p:nvSpPr>
          <p:spPr bwMode="auto">
            <a:xfrm flipV="1">
              <a:off x="4684713" y="2595563"/>
              <a:ext cx="1947863" cy="452438"/>
            </a:xfrm>
            <a:prstGeom prst="line">
              <a:avLst/>
            </a:prstGeom>
            <a:noFill/>
            <a:ln w="25400">
              <a:solidFill>
                <a:schemeClr val="tx1"/>
              </a:solidFill>
              <a:round/>
              <a:headEnd/>
              <a:tailEnd type="stealth" w="lg" len="lg"/>
            </a:ln>
          </p:spPr>
          <p:txBody>
            <a:bodyPr anchor="ctr">
              <a:spAutoFit/>
            </a:bodyPr>
            <a:lstStyle/>
            <a:p>
              <a:endParaRPr lang="en-US"/>
            </a:p>
          </p:txBody>
        </p:sp>
        <p:sp>
          <p:nvSpPr>
            <p:cNvPr id="24586" name="Line 8"/>
            <p:cNvSpPr>
              <a:spLocks noChangeShapeType="1"/>
            </p:cNvSpPr>
            <p:nvPr/>
          </p:nvSpPr>
          <p:spPr bwMode="auto">
            <a:xfrm>
              <a:off x="4697413" y="3006725"/>
              <a:ext cx="12700" cy="1922463"/>
            </a:xfrm>
            <a:prstGeom prst="line">
              <a:avLst/>
            </a:prstGeom>
            <a:noFill/>
            <a:ln w="25400">
              <a:solidFill>
                <a:schemeClr val="tx1"/>
              </a:solidFill>
              <a:round/>
              <a:headEnd/>
              <a:tailEnd type="stealth" w="lg" len="lg"/>
            </a:ln>
          </p:spPr>
          <p:txBody>
            <a:bodyPr anchor="ctr">
              <a:spAutoFit/>
            </a:bodyPr>
            <a:lstStyle/>
            <a:p>
              <a:endParaRPr lang="en-US"/>
            </a:p>
          </p:txBody>
        </p:sp>
        <p:sp>
          <p:nvSpPr>
            <p:cNvPr id="24587" name="Oval 12"/>
            <p:cNvSpPr>
              <a:spLocks noChangeArrowheads="1"/>
            </p:cNvSpPr>
            <p:nvPr/>
          </p:nvSpPr>
          <p:spPr bwMode="auto">
            <a:xfrm>
              <a:off x="2667000" y="1189038"/>
              <a:ext cx="4038600" cy="3732213"/>
            </a:xfrm>
            <a:prstGeom prst="ellipse">
              <a:avLst/>
            </a:prstGeom>
            <a:noFill/>
            <a:ln w="15875">
              <a:solidFill>
                <a:schemeClr val="tx1"/>
              </a:solidFill>
              <a:round/>
              <a:headEnd/>
              <a:tailEnd type="none" w="lg" len="lg"/>
            </a:ln>
          </p:spPr>
          <p:txBody>
            <a:bodyPr anchor="ctr">
              <a:spAutoFit/>
            </a:bodyPr>
            <a:lstStyle/>
            <a:p>
              <a:endParaRPr lang="en-US"/>
            </a:p>
          </p:txBody>
        </p:sp>
        <p:sp>
          <p:nvSpPr>
            <p:cNvPr id="24588" name="Line 18"/>
            <p:cNvSpPr>
              <a:spLocks noChangeShapeType="1"/>
            </p:cNvSpPr>
            <p:nvPr/>
          </p:nvSpPr>
          <p:spPr bwMode="auto">
            <a:xfrm>
              <a:off x="4721225" y="3035300"/>
              <a:ext cx="881063" cy="1693863"/>
            </a:xfrm>
            <a:prstGeom prst="line">
              <a:avLst/>
            </a:prstGeom>
            <a:noFill/>
            <a:ln w="25400">
              <a:solidFill>
                <a:schemeClr val="tx1"/>
              </a:solidFill>
              <a:round/>
              <a:headEnd/>
              <a:tailEnd type="stealth" w="lg" len="lg"/>
            </a:ln>
          </p:spPr>
          <p:txBody>
            <a:bodyPr anchor="ctr"/>
            <a:lstStyle/>
            <a:p>
              <a:endParaRPr lang="en-US"/>
            </a:p>
          </p:txBody>
        </p:sp>
        <p:sp>
          <p:nvSpPr>
            <p:cNvPr id="24589" name="Line 19"/>
            <p:cNvSpPr>
              <a:spLocks noChangeShapeType="1"/>
            </p:cNvSpPr>
            <p:nvPr/>
          </p:nvSpPr>
          <p:spPr bwMode="auto">
            <a:xfrm flipH="1">
              <a:off x="3821113" y="3025775"/>
              <a:ext cx="862013" cy="1741488"/>
            </a:xfrm>
            <a:prstGeom prst="line">
              <a:avLst/>
            </a:prstGeom>
            <a:noFill/>
            <a:ln w="25400">
              <a:solidFill>
                <a:schemeClr val="tx1"/>
              </a:solidFill>
              <a:round/>
              <a:headEnd/>
              <a:tailEnd type="stealth" w="lg" len="lg"/>
            </a:ln>
          </p:spPr>
          <p:txBody>
            <a:bodyPr anchor="ctr"/>
            <a:lstStyle/>
            <a:p>
              <a:endParaRPr lang="en-US"/>
            </a:p>
          </p:txBody>
        </p:sp>
        <p:sp>
          <p:nvSpPr>
            <p:cNvPr id="24590" name="Line 20"/>
            <p:cNvSpPr>
              <a:spLocks noChangeShapeType="1"/>
            </p:cNvSpPr>
            <p:nvPr/>
          </p:nvSpPr>
          <p:spPr bwMode="auto">
            <a:xfrm>
              <a:off x="4727575" y="3059113"/>
              <a:ext cx="1978025" cy="12700"/>
            </a:xfrm>
            <a:prstGeom prst="line">
              <a:avLst/>
            </a:prstGeom>
            <a:noFill/>
            <a:ln w="25400">
              <a:solidFill>
                <a:schemeClr val="tx1"/>
              </a:solidFill>
              <a:round/>
              <a:headEnd/>
              <a:tailEnd type="stealth" w="lg" len="lg"/>
            </a:ln>
          </p:spPr>
          <p:txBody>
            <a:bodyPr anchor="ctr"/>
            <a:lstStyle/>
            <a:p>
              <a:endParaRPr lang="en-US"/>
            </a:p>
          </p:txBody>
        </p:sp>
        <p:sp>
          <p:nvSpPr>
            <p:cNvPr id="24591" name="Text Box 9"/>
            <p:cNvSpPr txBox="1">
              <a:spLocks noChangeArrowheads="1"/>
            </p:cNvSpPr>
            <p:nvPr/>
          </p:nvSpPr>
          <p:spPr bwMode="auto">
            <a:xfrm>
              <a:off x="2971800" y="2554288"/>
              <a:ext cx="625475"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aVR</a:t>
              </a:r>
            </a:p>
          </p:txBody>
        </p:sp>
        <p:sp>
          <p:nvSpPr>
            <p:cNvPr id="24592" name="Text Box 10"/>
            <p:cNvSpPr txBox="1">
              <a:spLocks noChangeArrowheads="1"/>
            </p:cNvSpPr>
            <p:nvPr/>
          </p:nvSpPr>
          <p:spPr bwMode="auto">
            <a:xfrm>
              <a:off x="4381500" y="4225925"/>
              <a:ext cx="609600"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aVF</a:t>
              </a:r>
            </a:p>
          </p:txBody>
        </p:sp>
        <p:sp>
          <p:nvSpPr>
            <p:cNvPr id="24593" name="Text Box 11"/>
            <p:cNvSpPr txBox="1">
              <a:spLocks noChangeArrowheads="1"/>
            </p:cNvSpPr>
            <p:nvPr/>
          </p:nvSpPr>
          <p:spPr bwMode="auto">
            <a:xfrm>
              <a:off x="5638800" y="2478088"/>
              <a:ext cx="625475"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aVL</a:t>
              </a:r>
            </a:p>
          </p:txBody>
        </p:sp>
        <p:sp>
          <p:nvSpPr>
            <p:cNvPr id="24594" name="Text Box 15"/>
            <p:cNvSpPr txBox="1">
              <a:spLocks noChangeArrowheads="1"/>
            </p:cNvSpPr>
            <p:nvPr/>
          </p:nvSpPr>
          <p:spPr bwMode="auto">
            <a:xfrm>
              <a:off x="5762625" y="2928938"/>
              <a:ext cx="307975"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t>I</a:t>
              </a:r>
            </a:p>
          </p:txBody>
        </p:sp>
        <p:sp>
          <p:nvSpPr>
            <p:cNvPr id="24595" name="Text Box 21"/>
            <p:cNvSpPr txBox="1">
              <a:spLocks noChangeArrowheads="1"/>
            </p:cNvSpPr>
            <p:nvPr/>
          </p:nvSpPr>
          <p:spPr bwMode="auto">
            <a:xfrm>
              <a:off x="4953000" y="3643313"/>
              <a:ext cx="384175"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t>II</a:t>
              </a:r>
            </a:p>
          </p:txBody>
        </p:sp>
        <p:sp>
          <p:nvSpPr>
            <p:cNvPr id="24596" name="Text Box 22"/>
            <p:cNvSpPr txBox="1">
              <a:spLocks noChangeArrowheads="1"/>
            </p:cNvSpPr>
            <p:nvPr/>
          </p:nvSpPr>
          <p:spPr bwMode="auto">
            <a:xfrm>
              <a:off x="3962400" y="3643313"/>
              <a:ext cx="457200"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t>III</a:t>
              </a:r>
            </a:p>
          </p:txBody>
        </p:sp>
        <p:sp>
          <p:nvSpPr>
            <p:cNvPr id="24597" name="Text Box 25"/>
            <p:cNvSpPr txBox="1">
              <a:spLocks noChangeArrowheads="1"/>
            </p:cNvSpPr>
            <p:nvPr/>
          </p:nvSpPr>
          <p:spPr bwMode="auto">
            <a:xfrm>
              <a:off x="6781800" y="2332038"/>
              <a:ext cx="838200"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- 30 </a:t>
              </a:r>
              <a:r>
                <a:rPr lang="en-US" sz="1700"/>
                <a:t>°</a:t>
              </a:r>
            </a:p>
          </p:txBody>
        </p:sp>
        <p:sp>
          <p:nvSpPr>
            <p:cNvPr id="24598" name="Text Box 26"/>
            <p:cNvSpPr txBox="1">
              <a:spLocks noChangeArrowheads="1"/>
            </p:cNvSpPr>
            <p:nvPr/>
          </p:nvSpPr>
          <p:spPr bwMode="auto">
            <a:xfrm>
              <a:off x="4267200" y="5105400"/>
              <a:ext cx="838200"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+ 90 </a:t>
              </a:r>
              <a:r>
                <a:rPr lang="en-US" sz="1700"/>
                <a:t>°</a:t>
              </a:r>
            </a:p>
          </p:txBody>
        </p:sp>
        <p:sp>
          <p:nvSpPr>
            <p:cNvPr id="24600" name="Text Box 29"/>
            <p:cNvSpPr txBox="1">
              <a:spLocks noChangeArrowheads="1"/>
            </p:cNvSpPr>
            <p:nvPr/>
          </p:nvSpPr>
          <p:spPr bwMode="auto">
            <a:xfrm>
              <a:off x="6858000" y="2865438"/>
              <a:ext cx="533400"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0 </a:t>
              </a:r>
              <a:r>
                <a:rPr lang="en-US" sz="1700"/>
                <a:t>°</a:t>
              </a:r>
            </a:p>
          </p:txBody>
        </p:sp>
        <p:sp>
          <p:nvSpPr>
            <p:cNvPr id="24601" name="Line 30"/>
            <p:cNvSpPr>
              <a:spLocks noChangeShapeType="1"/>
            </p:cNvSpPr>
            <p:nvPr/>
          </p:nvSpPr>
          <p:spPr bwMode="auto">
            <a:xfrm>
              <a:off x="4648200" y="1189038"/>
              <a:ext cx="46038" cy="1858963"/>
            </a:xfrm>
            <a:prstGeom prst="line">
              <a:avLst/>
            </a:prstGeom>
            <a:noFill/>
            <a:ln w="28575">
              <a:solidFill>
                <a:schemeClr val="tx1"/>
              </a:solidFill>
              <a:prstDash val="dash"/>
              <a:round/>
              <a:headEnd/>
              <a:tailEnd type="none" w="lg" len="lg"/>
            </a:ln>
          </p:spPr>
          <p:txBody>
            <a:bodyPr anchor="ctr">
              <a:spAutoFit/>
            </a:bodyPr>
            <a:lstStyle/>
            <a:p>
              <a:endParaRPr lang="en-US"/>
            </a:p>
          </p:txBody>
        </p:sp>
        <p:sp>
          <p:nvSpPr>
            <p:cNvPr id="24602" name="Text Box 31"/>
            <p:cNvSpPr txBox="1">
              <a:spLocks noChangeArrowheads="1"/>
            </p:cNvSpPr>
            <p:nvPr/>
          </p:nvSpPr>
          <p:spPr bwMode="auto">
            <a:xfrm>
              <a:off x="4251325" y="685800"/>
              <a:ext cx="760413"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- 90</a:t>
              </a:r>
              <a:r>
                <a:rPr lang="en-US" sz="1700">
                  <a:latin typeface="Arial" charset="0"/>
                  <a:cs typeface="Arial" charset="0"/>
                </a:rPr>
                <a:t>°</a:t>
              </a:r>
            </a:p>
          </p:txBody>
        </p:sp>
        <p:sp>
          <p:nvSpPr>
            <p:cNvPr id="24603" name="Freeform 38"/>
            <p:cNvSpPr>
              <a:spLocks/>
            </p:cNvSpPr>
            <p:nvPr/>
          </p:nvSpPr>
          <p:spPr bwMode="auto">
            <a:xfrm>
              <a:off x="5638800" y="1143000"/>
              <a:ext cx="1066800" cy="838200"/>
            </a:xfrm>
            <a:custGeom>
              <a:avLst/>
              <a:gdLst>
                <a:gd name="T0" fmla="*/ 672 w 672"/>
                <a:gd name="T1" fmla="*/ 528 h 528"/>
                <a:gd name="T2" fmla="*/ 528 w 672"/>
                <a:gd name="T3" fmla="*/ 288 h 528"/>
                <a:gd name="T4" fmla="*/ 288 w 672"/>
                <a:gd name="T5" fmla="*/ 96 h 528"/>
                <a:gd name="T6" fmla="*/ 0 w 672"/>
                <a:gd name="T7" fmla="*/ 0 h 528"/>
                <a:gd name="T8" fmla="*/ 0 60000 65536"/>
                <a:gd name="T9" fmla="*/ 0 60000 65536"/>
                <a:gd name="T10" fmla="*/ 0 60000 65536"/>
                <a:gd name="T11" fmla="*/ 0 60000 65536"/>
                <a:gd name="T12" fmla="*/ 0 w 672"/>
                <a:gd name="T13" fmla="*/ 0 h 528"/>
                <a:gd name="T14" fmla="*/ 672 w 672"/>
                <a:gd name="T15" fmla="*/ 528 h 528"/>
              </a:gdLst>
              <a:ahLst/>
              <a:cxnLst>
                <a:cxn ang="T8">
                  <a:pos x="T0" y="T1"/>
                </a:cxn>
                <a:cxn ang="T9">
                  <a:pos x="T2" y="T3"/>
                </a:cxn>
                <a:cxn ang="T10">
                  <a:pos x="T4" y="T5"/>
                </a:cxn>
                <a:cxn ang="T11">
                  <a:pos x="T6" y="T7"/>
                </a:cxn>
              </a:cxnLst>
              <a:rect l="T12" t="T13" r="T14" b="T15"/>
              <a:pathLst>
                <a:path w="672" h="528">
                  <a:moveTo>
                    <a:pt x="672" y="528"/>
                  </a:moveTo>
                  <a:cubicBezTo>
                    <a:pt x="632" y="444"/>
                    <a:pt x="592" y="360"/>
                    <a:pt x="528" y="288"/>
                  </a:cubicBezTo>
                  <a:cubicBezTo>
                    <a:pt x="464" y="216"/>
                    <a:pt x="376" y="144"/>
                    <a:pt x="288" y="96"/>
                  </a:cubicBezTo>
                  <a:cubicBezTo>
                    <a:pt x="200" y="48"/>
                    <a:pt x="100" y="24"/>
                    <a:pt x="0" y="0"/>
                  </a:cubicBezTo>
                </a:path>
              </a:pathLst>
            </a:custGeom>
            <a:noFill/>
            <a:ln w="15875" cap="flat" cmpd="sng">
              <a:solidFill>
                <a:schemeClr val="tx1"/>
              </a:solidFill>
              <a:prstDash val="solid"/>
              <a:round/>
              <a:headEnd type="none" w="med" len="med"/>
              <a:tailEnd type="stealth" w="lg" len="lg"/>
            </a:ln>
          </p:spPr>
          <p:txBody>
            <a:bodyPr anchor="ctr">
              <a:spAutoFit/>
            </a:bodyPr>
            <a:lstStyle/>
            <a:p>
              <a:endParaRPr lang="en-US"/>
            </a:p>
          </p:txBody>
        </p:sp>
        <p:sp>
          <p:nvSpPr>
            <p:cNvPr id="24605" name="Text Box 27"/>
            <p:cNvSpPr txBox="1">
              <a:spLocks noChangeArrowheads="1"/>
            </p:cNvSpPr>
            <p:nvPr/>
          </p:nvSpPr>
          <p:spPr bwMode="auto">
            <a:xfrm>
              <a:off x="3048000" y="4876800"/>
              <a:ext cx="930275" cy="366713"/>
            </a:xfrm>
            <a:prstGeom prst="rect">
              <a:avLst/>
            </a:prstGeom>
            <a:solidFill>
              <a:schemeClr val="bg1"/>
            </a:solidFill>
            <a:ln w="15875">
              <a:solidFill>
                <a:schemeClr val="tx1"/>
              </a:solidFill>
              <a:miter lim="800000"/>
              <a:headEnd/>
              <a:tailEnd/>
            </a:ln>
          </p:spPr>
          <p:txBody>
            <a:bodyPr anchor="ctr" anchorCtr="1">
              <a:spAutoFit/>
            </a:bodyPr>
            <a:lstStyle/>
            <a:p>
              <a:pPr eaLnBrk="0" hangingPunct="0">
                <a:spcAft>
                  <a:spcPct val="30000"/>
                </a:spcAft>
              </a:pPr>
              <a:r>
                <a:rPr lang="en-US" sz="1700">
                  <a:latin typeface="Arial" charset="0"/>
                </a:rPr>
                <a:t>+ 120 </a:t>
              </a:r>
              <a:r>
                <a:rPr lang="en-US" sz="1700"/>
                <a:t>°</a:t>
              </a:r>
            </a:p>
          </p:txBody>
        </p:sp>
      </p:grpSp>
      <p:sp>
        <p:nvSpPr>
          <p:cNvPr id="24606" name="Text Box 45"/>
          <p:cNvSpPr txBox="1">
            <a:spLocks noChangeArrowheads="1"/>
          </p:cNvSpPr>
          <p:nvPr/>
        </p:nvSpPr>
        <p:spPr bwMode="auto">
          <a:xfrm>
            <a:off x="6400800" y="4343400"/>
            <a:ext cx="2378075" cy="960438"/>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lnSpc>
                <a:spcPct val="110000"/>
              </a:lnSpc>
            </a:pPr>
            <a:r>
              <a:rPr lang="en-US" sz="1700">
                <a:latin typeface="Arial" charset="0"/>
              </a:rPr>
              <a:t>Normal range for the mean electrical axis is – 30 to + 90 degrees </a:t>
            </a:r>
          </a:p>
        </p:txBody>
      </p:sp>
      <p:sp>
        <p:nvSpPr>
          <p:cNvPr id="24607" name="Text Box 41"/>
          <p:cNvSpPr txBox="1">
            <a:spLocks noChangeArrowheads="1"/>
          </p:cNvSpPr>
          <p:nvPr/>
        </p:nvSpPr>
        <p:spPr bwMode="auto">
          <a:xfrm>
            <a:off x="304800" y="4678363"/>
            <a:ext cx="2362200" cy="884238"/>
          </a:xfrm>
          <a:prstGeom prst="rect">
            <a:avLst/>
          </a:prstGeom>
          <a:solidFill>
            <a:schemeClr val="bg1"/>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An axis beyond + 90 ° is called right axis deviation.</a:t>
            </a:r>
          </a:p>
        </p:txBody>
      </p:sp>
      <p:sp>
        <p:nvSpPr>
          <p:cNvPr id="24608" name="Text Box 39"/>
          <p:cNvSpPr txBox="1">
            <a:spLocks noChangeArrowheads="1"/>
          </p:cNvSpPr>
          <p:nvPr/>
        </p:nvSpPr>
        <p:spPr bwMode="auto">
          <a:xfrm>
            <a:off x="6400800" y="838200"/>
            <a:ext cx="2286000" cy="884238"/>
          </a:xfrm>
          <a:prstGeom prst="rect">
            <a:avLst/>
          </a:prstGeom>
          <a:solidFill>
            <a:schemeClr val="bg1"/>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An axis beyond - 30 ° is called left axis deviation.</a:t>
            </a: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54"/>
          <p:cNvGrpSpPr>
            <a:grpSpLocks/>
          </p:cNvGrpSpPr>
          <p:nvPr/>
        </p:nvGrpSpPr>
        <p:grpSpPr bwMode="auto">
          <a:xfrm>
            <a:off x="990600" y="-838200"/>
            <a:ext cx="7543800" cy="7696200"/>
            <a:chOff x="624" y="-528"/>
            <a:chExt cx="4752" cy="4848"/>
          </a:xfrm>
        </p:grpSpPr>
        <p:sp>
          <p:nvSpPr>
            <p:cNvPr id="25635" name="Freeform 6"/>
            <p:cNvSpPr>
              <a:spLocks/>
            </p:cNvSpPr>
            <p:nvPr/>
          </p:nvSpPr>
          <p:spPr bwMode="auto">
            <a:xfrm>
              <a:off x="624" y="-528"/>
              <a:ext cx="2399" cy="4848"/>
            </a:xfrm>
            <a:custGeom>
              <a:avLst/>
              <a:gdLst>
                <a:gd name="T0" fmla="*/ 1669 w 1744"/>
                <a:gd name="T1" fmla="*/ 60 h 3349"/>
                <a:gd name="T2" fmla="*/ 1511 w 1744"/>
                <a:gd name="T3" fmla="*/ 133 h 3349"/>
                <a:gd name="T4" fmla="*/ 1365 w 1744"/>
                <a:gd name="T5" fmla="*/ 248 h 3349"/>
                <a:gd name="T6" fmla="*/ 1308 w 1744"/>
                <a:gd name="T7" fmla="*/ 77 h 3349"/>
                <a:gd name="T8" fmla="*/ 1107 w 1744"/>
                <a:gd name="T9" fmla="*/ 10 h 3349"/>
                <a:gd name="T10" fmla="*/ 938 w 1744"/>
                <a:gd name="T11" fmla="*/ 211 h 3349"/>
                <a:gd name="T12" fmla="*/ 976 w 1744"/>
                <a:gd name="T13" fmla="*/ 345 h 3349"/>
                <a:gd name="T14" fmla="*/ 1181 w 1744"/>
                <a:gd name="T15" fmla="*/ 441 h 3349"/>
                <a:gd name="T16" fmla="*/ 1308 w 1744"/>
                <a:gd name="T17" fmla="*/ 706 h 3349"/>
                <a:gd name="T18" fmla="*/ 1467 w 1744"/>
                <a:gd name="T19" fmla="*/ 908 h 3349"/>
                <a:gd name="T20" fmla="*/ 1303 w 1744"/>
                <a:gd name="T21" fmla="*/ 1202 h 3349"/>
                <a:gd name="T22" fmla="*/ 912 w 1744"/>
                <a:gd name="T23" fmla="*/ 1390 h 3349"/>
                <a:gd name="T24" fmla="*/ 358 w 1744"/>
                <a:gd name="T25" fmla="*/ 1471 h 3349"/>
                <a:gd name="T26" fmla="*/ 116 w 1744"/>
                <a:gd name="T27" fmla="*/ 1390 h 3349"/>
                <a:gd name="T28" fmla="*/ 156 w 1744"/>
                <a:gd name="T29" fmla="*/ 1456 h 3349"/>
                <a:gd name="T30" fmla="*/ 254 w 1744"/>
                <a:gd name="T31" fmla="*/ 1511 h 3349"/>
                <a:gd name="T32" fmla="*/ 46 w 1744"/>
                <a:gd name="T33" fmla="*/ 1672 h 3349"/>
                <a:gd name="T34" fmla="*/ 154 w 1744"/>
                <a:gd name="T35" fmla="*/ 1664 h 3349"/>
                <a:gd name="T36" fmla="*/ 81 w 1744"/>
                <a:gd name="T37" fmla="*/ 1792 h 3349"/>
                <a:gd name="T38" fmla="*/ 268 w 1744"/>
                <a:gd name="T39" fmla="*/ 1753 h 3349"/>
                <a:gd name="T40" fmla="*/ 116 w 1744"/>
                <a:gd name="T41" fmla="*/ 1913 h 3349"/>
                <a:gd name="T42" fmla="*/ 457 w 1744"/>
                <a:gd name="T43" fmla="*/ 1770 h 3349"/>
                <a:gd name="T44" fmla="*/ 947 w 1744"/>
                <a:gd name="T45" fmla="*/ 1591 h 3349"/>
                <a:gd name="T46" fmla="*/ 1363 w 1744"/>
                <a:gd name="T47" fmla="*/ 1511 h 3349"/>
                <a:gd name="T48" fmla="*/ 1363 w 1744"/>
                <a:gd name="T49" fmla="*/ 1993 h 3349"/>
                <a:gd name="T50" fmla="*/ 1432 w 1744"/>
                <a:gd name="T51" fmla="*/ 2315 h 3349"/>
                <a:gd name="T52" fmla="*/ 1293 w 1744"/>
                <a:gd name="T53" fmla="*/ 2797 h 3349"/>
                <a:gd name="T54" fmla="*/ 1051 w 1744"/>
                <a:gd name="T55" fmla="*/ 3119 h 3349"/>
                <a:gd name="T56" fmla="*/ 808 w 1744"/>
                <a:gd name="T57" fmla="*/ 3239 h 3349"/>
                <a:gd name="T58" fmla="*/ 1155 w 1744"/>
                <a:gd name="T59" fmla="*/ 3320 h 3349"/>
                <a:gd name="T60" fmla="*/ 1432 w 1744"/>
                <a:gd name="T61" fmla="*/ 3159 h 3349"/>
                <a:gd name="T62" fmla="*/ 1536 w 1744"/>
                <a:gd name="T63" fmla="*/ 2677 h 3349"/>
                <a:gd name="T64" fmla="*/ 1744 w 1744"/>
                <a:gd name="T65" fmla="*/ 2315 h 33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44"/>
                <a:gd name="T100" fmla="*/ 0 h 3349"/>
                <a:gd name="T101" fmla="*/ 1744 w 1744"/>
                <a:gd name="T102" fmla="*/ 3349 h 334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44" h="3349">
                  <a:moveTo>
                    <a:pt x="1742" y="46"/>
                  </a:moveTo>
                  <a:cubicBezTo>
                    <a:pt x="1730" y="48"/>
                    <a:pt x="1694" y="53"/>
                    <a:pt x="1669" y="60"/>
                  </a:cubicBezTo>
                  <a:cubicBezTo>
                    <a:pt x="1644" y="67"/>
                    <a:pt x="1617" y="77"/>
                    <a:pt x="1591" y="89"/>
                  </a:cubicBezTo>
                  <a:cubicBezTo>
                    <a:pt x="1565" y="101"/>
                    <a:pt x="1537" y="115"/>
                    <a:pt x="1511" y="133"/>
                  </a:cubicBezTo>
                  <a:cubicBezTo>
                    <a:pt x="1485" y="151"/>
                    <a:pt x="1461" y="176"/>
                    <a:pt x="1437" y="195"/>
                  </a:cubicBezTo>
                  <a:cubicBezTo>
                    <a:pt x="1413" y="214"/>
                    <a:pt x="1382" y="256"/>
                    <a:pt x="1365" y="248"/>
                  </a:cubicBezTo>
                  <a:cubicBezTo>
                    <a:pt x="1347" y="240"/>
                    <a:pt x="1345" y="178"/>
                    <a:pt x="1336" y="150"/>
                  </a:cubicBezTo>
                  <a:cubicBezTo>
                    <a:pt x="1327" y="122"/>
                    <a:pt x="1327" y="100"/>
                    <a:pt x="1308" y="77"/>
                  </a:cubicBezTo>
                  <a:cubicBezTo>
                    <a:pt x="1289" y="54"/>
                    <a:pt x="1253" y="22"/>
                    <a:pt x="1220" y="11"/>
                  </a:cubicBezTo>
                  <a:cubicBezTo>
                    <a:pt x="1187" y="0"/>
                    <a:pt x="1143" y="2"/>
                    <a:pt x="1107" y="10"/>
                  </a:cubicBezTo>
                  <a:cubicBezTo>
                    <a:pt x="1071" y="18"/>
                    <a:pt x="1033" y="29"/>
                    <a:pt x="1005" y="62"/>
                  </a:cubicBezTo>
                  <a:cubicBezTo>
                    <a:pt x="977" y="95"/>
                    <a:pt x="948" y="174"/>
                    <a:pt x="938" y="211"/>
                  </a:cubicBezTo>
                  <a:cubicBezTo>
                    <a:pt x="928" y="248"/>
                    <a:pt x="941" y="263"/>
                    <a:pt x="947" y="285"/>
                  </a:cubicBezTo>
                  <a:cubicBezTo>
                    <a:pt x="953" y="307"/>
                    <a:pt x="960" y="324"/>
                    <a:pt x="976" y="345"/>
                  </a:cubicBezTo>
                  <a:cubicBezTo>
                    <a:pt x="992" y="366"/>
                    <a:pt x="1011" y="395"/>
                    <a:pt x="1045" y="411"/>
                  </a:cubicBezTo>
                  <a:cubicBezTo>
                    <a:pt x="1079" y="427"/>
                    <a:pt x="1138" y="435"/>
                    <a:pt x="1181" y="441"/>
                  </a:cubicBezTo>
                  <a:cubicBezTo>
                    <a:pt x="1224" y="447"/>
                    <a:pt x="1280" y="401"/>
                    <a:pt x="1301" y="445"/>
                  </a:cubicBezTo>
                  <a:cubicBezTo>
                    <a:pt x="1322" y="489"/>
                    <a:pt x="1292" y="642"/>
                    <a:pt x="1308" y="706"/>
                  </a:cubicBezTo>
                  <a:cubicBezTo>
                    <a:pt x="1324" y="770"/>
                    <a:pt x="1371" y="794"/>
                    <a:pt x="1397" y="828"/>
                  </a:cubicBezTo>
                  <a:cubicBezTo>
                    <a:pt x="1424" y="861"/>
                    <a:pt x="1456" y="868"/>
                    <a:pt x="1467" y="908"/>
                  </a:cubicBezTo>
                  <a:cubicBezTo>
                    <a:pt x="1478" y="948"/>
                    <a:pt x="1494" y="1020"/>
                    <a:pt x="1467" y="1069"/>
                  </a:cubicBezTo>
                  <a:cubicBezTo>
                    <a:pt x="1439" y="1117"/>
                    <a:pt x="1363" y="1157"/>
                    <a:pt x="1303" y="1202"/>
                  </a:cubicBezTo>
                  <a:cubicBezTo>
                    <a:pt x="1243" y="1247"/>
                    <a:pt x="1171" y="1310"/>
                    <a:pt x="1106" y="1341"/>
                  </a:cubicBezTo>
                  <a:cubicBezTo>
                    <a:pt x="1041" y="1372"/>
                    <a:pt x="1020" y="1368"/>
                    <a:pt x="912" y="1390"/>
                  </a:cubicBezTo>
                  <a:cubicBezTo>
                    <a:pt x="805" y="1412"/>
                    <a:pt x="554" y="1457"/>
                    <a:pt x="462" y="1471"/>
                  </a:cubicBezTo>
                  <a:cubicBezTo>
                    <a:pt x="370" y="1484"/>
                    <a:pt x="393" y="1484"/>
                    <a:pt x="358" y="1471"/>
                  </a:cubicBezTo>
                  <a:cubicBezTo>
                    <a:pt x="324" y="1457"/>
                    <a:pt x="294" y="1404"/>
                    <a:pt x="254" y="1390"/>
                  </a:cubicBezTo>
                  <a:cubicBezTo>
                    <a:pt x="214" y="1377"/>
                    <a:pt x="139" y="1383"/>
                    <a:pt x="116" y="1390"/>
                  </a:cubicBezTo>
                  <a:cubicBezTo>
                    <a:pt x="92" y="1398"/>
                    <a:pt x="102" y="1423"/>
                    <a:pt x="109" y="1434"/>
                  </a:cubicBezTo>
                  <a:cubicBezTo>
                    <a:pt x="116" y="1445"/>
                    <a:pt x="138" y="1451"/>
                    <a:pt x="156" y="1456"/>
                  </a:cubicBezTo>
                  <a:cubicBezTo>
                    <a:pt x="174" y="1462"/>
                    <a:pt x="203" y="1461"/>
                    <a:pt x="220" y="1471"/>
                  </a:cubicBezTo>
                  <a:cubicBezTo>
                    <a:pt x="236" y="1480"/>
                    <a:pt x="285" y="1487"/>
                    <a:pt x="254" y="1511"/>
                  </a:cubicBezTo>
                  <a:cubicBezTo>
                    <a:pt x="223" y="1534"/>
                    <a:pt x="70" y="1583"/>
                    <a:pt x="34" y="1610"/>
                  </a:cubicBezTo>
                  <a:cubicBezTo>
                    <a:pt x="0" y="1636"/>
                    <a:pt x="21" y="1668"/>
                    <a:pt x="46" y="1672"/>
                  </a:cubicBezTo>
                  <a:cubicBezTo>
                    <a:pt x="71" y="1675"/>
                    <a:pt x="167" y="1632"/>
                    <a:pt x="185" y="1631"/>
                  </a:cubicBezTo>
                  <a:cubicBezTo>
                    <a:pt x="203" y="1631"/>
                    <a:pt x="177" y="1651"/>
                    <a:pt x="154" y="1664"/>
                  </a:cubicBezTo>
                  <a:cubicBezTo>
                    <a:pt x="130" y="1678"/>
                    <a:pt x="58" y="1691"/>
                    <a:pt x="46" y="1712"/>
                  </a:cubicBezTo>
                  <a:cubicBezTo>
                    <a:pt x="34" y="1733"/>
                    <a:pt x="40" y="1792"/>
                    <a:pt x="81" y="1792"/>
                  </a:cubicBezTo>
                  <a:cubicBezTo>
                    <a:pt x="121" y="1792"/>
                    <a:pt x="257" y="1719"/>
                    <a:pt x="288" y="1712"/>
                  </a:cubicBezTo>
                  <a:cubicBezTo>
                    <a:pt x="320" y="1705"/>
                    <a:pt x="297" y="1733"/>
                    <a:pt x="268" y="1753"/>
                  </a:cubicBezTo>
                  <a:cubicBezTo>
                    <a:pt x="239" y="1773"/>
                    <a:pt x="141" y="1806"/>
                    <a:pt x="116" y="1832"/>
                  </a:cubicBezTo>
                  <a:cubicBezTo>
                    <a:pt x="90" y="1859"/>
                    <a:pt x="82" y="1912"/>
                    <a:pt x="116" y="1913"/>
                  </a:cubicBezTo>
                  <a:cubicBezTo>
                    <a:pt x="148" y="1914"/>
                    <a:pt x="257" y="1860"/>
                    <a:pt x="313" y="1837"/>
                  </a:cubicBezTo>
                  <a:cubicBezTo>
                    <a:pt x="370" y="1813"/>
                    <a:pt x="403" y="1798"/>
                    <a:pt x="457" y="1770"/>
                  </a:cubicBezTo>
                  <a:cubicBezTo>
                    <a:pt x="510" y="1743"/>
                    <a:pt x="554" y="1702"/>
                    <a:pt x="635" y="1672"/>
                  </a:cubicBezTo>
                  <a:cubicBezTo>
                    <a:pt x="717" y="1641"/>
                    <a:pt x="849" y="1611"/>
                    <a:pt x="947" y="1591"/>
                  </a:cubicBezTo>
                  <a:cubicBezTo>
                    <a:pt x="1045" y="1571"/>
                    <a:pt x="1155" y="1564"/>
                    <a:pt x="1224" y="1551"/>
                  </a:cubicBezTo>
                  <a:cubicBezTo>
                    <a:pt x="1293" y="1538"/>
                    <a:pt x="1346" y="1477"/>
                    <a:pt x="1363" y="1511"/>
                  </a:cubicBezTo>
                  <a:cubicBezTo>
                    <a:pt x="1380" y="1544"/>
                    <a:pt x="1329" y="1672"/>
                    <a:pt x="1329" y="1752"/>
                  </a:cubicBezTo>
                  <a:cubicBezTo>
                    <a:pt x="1329" y="1832"/>
                    <a:pt x="1346" y="1913"/>
                    <a:pt x="1363" y="1993"/>
                  </a:cubicBezTo>
                  <a:cubicBezTo>
                    <a:pt x="1380" y="2074"/>
                    <a:pt x="1420" y="2181"/>
                    <a:pt x="1432" y="2234"/>
                  </a:cubicBezTo>
                  <a:cubicBezTo>
                    <a:pt x="1444" y="2288"/>
                    <a:pt x="1438" y="2260"/>
                    <a:pt x="1432" y="2315"/>
                  </a:cubicBezTo>
                  <a:cubicBezTo>
                    <a:pt x="1427" y="2369"/>
                    <a:pt x="1425" y="2479"/>
                    <a:pt x="1402" y="2559"/>
                  </a:cubicBezTo>
                  <a:cubicBezTo>
                    <a:pt x="1378" y="2640"/>
                    <a:pt x="1335" y="2724"/>
                    <a:pt x="1293" y="2797"/>
                  </a:cubicBezTo>
                  <a:cubicBezTo>
                    <a:pt x="1252" y="2870"/>
                    <a:pt x="1196" y="2945"/>
                    <a:pt x="1155" y="2998"/>
                  </a:cubicBezTo>
                  <a:cubicBezTo>
                    <a:pt x="1115" y="3052"/>
                    <a:pt x="1097" y="3092"/>
                    <a:pt x="1051" y="3119"/>
                  </a:cubicBezTo>
                  <a:cubicBezTo>
                    <a:pt x="1005" y="3146"/>
                    <a:pt x="918" y="3139"/>
                    <a:pt x="878" y="3159"/>
                  </a:cubicBezTo>
                  <a:cubicBezTo>
                    <a:pt x="838" y="3179"/>
                    <a:pt x="814" y="3210"/>
                    <a:pt x="808" y="3239"/>
                  </a:cubicBezTo>
                  <a:cubicBezTo>
                    <a:pt x="803" y="3269"/>
                    <a:pt x="788" y="3322"/>
                    <a:pt x="845" y="3336"/>
                  </a:cubicBezTo>
                  <a:cubicBezTo>
                    <a:pt x="903" y="3349"/>
                    <a:pt x="1069" y="3336"/>
                    <a:pt x="1155" y="3320"/>
                  </a:cubicBezTo>
                  <a:cubicBezTo>
                    <a:pt x="1241" y="3304"/>
                    <a:pt x="1317" y="3266"/>
                    <a:pt x="1363" y="3239"/>
                  </a:cubicBezTo>
                  <a:cubicBezTo>
                    <a:pt x="1409" y="3213"/>
                    <a:pt x="1426" y="3206"/>
                    <a:pt x="1432" y="3159"/>
                  </a:cubicBezTo>
                  <a:cubicBezTo>
                    <a:pt x="1438" y="3112"/>
                    <a:pt x="1380" y="3038"/>
                    <a:pt x="1397" y="2958"/>
                  </a:cubicBezTo>
                  <a:cubicBezTo>
                    <a:pt x="1414" y="2878"/>
                    <a:pt x="1490" y="2757"/>
                    <a:pt x="1536" y="2677"/>
                  </a:cubicBezTo>
                  <a:cubicBezTo>
                    <a:pt x="1583" y="2596"/>
                    <a:pt x="1640" y="2536"/>
                    <a:pt x="1674" y="2476"/>
                  </a:cubicBezTo>
                  <a:cubicBezTo>
                    <a:pt x="1710" y="2415"/>
                    <a:pt x="1733" y="2342"/>
                    <a:pt x="1744" y="2315"/>
                  </a:cubicBezTo>
                </a:path>
              </a:pathLst>
            </a:custGeom>
            <a:solidFill>
              <a:srgbClr val="FFFFFF"/>
            </a:solidFill>
            <a:ln w="15875" cap="flat" cmpd="sng">
              <a:solidFill>
                <a:schemeClr val="tx1"/>
              </a:solidFill>
              <a:prstDash val="solid"/>
              <a:round/>
              <a:headEnd/>
              <a:tailEnd/>
            </a:ln>
          </p:spPr>
          <p:txBody>
            <a:bodyPr anchor="ctr"/>
            <a:lstStyle/>
            <a:p>
              <a:endParaRPr lang="en-US"/>
            </a:p>
          </p:txBody>
        </p:sp>
        <p:sp>
          <p:nvSpPr>
            <p:cNvPr id="25636" name="Freeform 7"/>
            <p:cNvSpPr>
              <a:spLocks/>
            </p:cNvSpPr>
            <p:nvPr/>
          </p:nvSpPr>
          <p:spPr bwMode="auto">
            <a:xfrm flipH="1">
              <a:off x="2977" y="-528"/>
              <a:ext cx="2399" cy="4848"/>
            </a:xfrm>
            <a:custGeom>
              <a:avLst/>
              <a:gdLst>
                <a:gd name="T0" fmla="*/ 1669 w 1744"/>
                <a:gd name="T1" fmla="*/ 60 h 3349"/>
                <a:gd name="T2" fmla="*/ 1511 w 1744"/>
                <a:gd name="T3" fmla="*/ 133 h 3349"/>
                <a:gd name="T4" fmla="*/ 1365 w 1744"/>
                <a:gd name="T5" fmla="*/ 248 h 3349"/>
                <a:gd name="T6" fmla="*/ 1308 w 1744"/>
                <a:gd name="T7" fmla="*/ 77 h 3349"/>
                <a:gd name="T8" fmla="*/ 1107 w 1744"/>
                <a:gd name="T9" fmla="*/ 10 h 3349"/>
                <a:gd name="T10" fmla="*/ 938 w 1744"/>
                <a:gd name="T11" fmla="*/ 211 h 3349"/>
                <a:gd name="T12" fmla="*/ 976 w 1744"/>
                <a:gd name="T13" fmla="*/ 345 h 3349"/>
                <a:gd name="T14" fmla="*/ 1181 w 1744"/>
                <a:gd name="T15" fmla="*/ 441 h 3349"/>
                <a:gd name="T16" fmla="*/ 1308 w 1744"/>
                <a:gd name="T17" fmla="*/ 706 h 3349"/>
                <a:gd name="T18" fmla="*/ 1467 w 1744"/>
                <a:gd name="T19" fmla="*/ 908 h 3349"/>
                <a:gd name="T20" fmla="*/ 1303 w 1744"/>
                <a:gd name="T21" fmla="*/ 1202 h 3349"/>
                <a:gd name="T22" fmla="*/ 912 w 1744"/>
                <a:gd name="T23" fmla="*/ 1390 h 3349"/>
                <a:gd name="T24" fmla="*/ 358 w 1744"/>
                <a:gd name="T25" fmla="*/ 1471 h 3349"/>
                <a:gd name="T26" fmla="*/ 116 w 1744"/>
                <a:gd name="T27" fmla="*/ 1390 h 3349"/>
                <a:gd name="T28" fmla="*/ 156 w 1744"/>
                <a:gd name="T29" fmla="*/ 1456 h 3349"/>
                <a:gd name="T30" fmla="*/ 254 w 1744"/>
                <a:gd name="T31" fmla="*/ 1511 h 3349"/>
                <a:gd name="T32" fmla="*/ 46 w 1744"/>
                <a:gd name="T33" fmla="*/ 1672 h 3349"/>
                <a:gd name="T34" fmla="*/ 154 w 1744"/>
                <a:gd name="T35" fmla="*/ 1664 h 3349"/>
                <a:gd name="T36" fmla="*/ 81 w 1744"/>
                <a:gd name="T37" fmla="*/ 1792 h 3349"/>
                <a:gd name="T38" fmla="*/ 268 w 1744"/>
                <a:gd name="T39" fmla="*/ 1753 h 3349"/>
                <a:gd name="T40" fmla="*/ 116 w 1744"/>
                <a:gd name="T41" fmla="*/ 1913 h 3349"/>
                <a:gd name="T42" fmla="*/ 457 w 1744"/>
                <a:gd name="T43" fmla="*/ 1770 h 3349"/>
                <a:gd name="T44" fmla="*/ 947 w 1744"/>
                <a:gd name="T45" fmla="*/ 1591 h 3349"/>
                <a:gd name="T46" fmla="*/ 1363 w 1744"/>
                <a:gd name="T47" fmla="*/ 1511 h 3349"/>
                <a:gd name="T48" fmla="*/ 1363 w 1744"/>
                <a:gd name="T49" fmla="*/ 1993 h 3349"/>
                <a:gd name="T50" fmla="*/ 1432 w 1744"/>
                <a:gd name="T51" fmla="*/ 2315 h 3349"/>
                <a:gd name="T52" fmla="*/ 1293 w 1744"/>
                <a:gd name="T53" fmla="*/ 2797 h 3349"/>
                <a:gd name="T54" fmla="*/ 1051 w 1744"/>
                <a:gd name="T55" fmla="*/ 3119 h 3349"/>
                <a:gd name="T56" fmla="*/ 808 w 1744"/>
                <a:gd name="T57" fmla="*/ 3239 h 3349"/>
                <a:gd name="T58" fmla="*/ 1155 w 1744"/>
                <a:gd name="T59" fmla="*/ 3320 h 3349"/>
                <a:gd name="T60" fmla="*/ 1432 w 1744"/>
                <a:gd name="T61" fmla="*/ 3159 h 3349"/>
                <a:gd name="T62" fmla="*/ 1536 w 1744"/>
                <a:gd name="T63" fmla="*/ 2677 h 3349"/>
                <a:gd name="T64" fmla="*/ 1744 w 1744"/>
                <a:gd name="T65" fmla="*/ 2315 h 33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44"/>
                <a:gd name="T100" fmla="*/ 0 h 3349"/>
                <a:gd name="T101" fmla="*/ 1744 w 1744"/>
                <a:gd name="T102" fmla="*/ 3349 h 334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44" h="3349">
                  <a:moveTo>
                    <a:pt x="1742" y="46"/>
                  </a:moveTo>
                  <a:cubicBezTo>
                    <a:pt x="1730" y="48"/>
                    <a:pt x="1694" y="53"/>
                    <a:pt x="1669" y="60"/>
                  </a:cubicBezTo>
                  <a:cubicBezTo>
                    <a:pt x="1644" y="67"/>
                    <a:pt x="1617" y="77"/>
                    <a:pt x="1591" y="89"/>
                  </a:cubicBezTo>
                  <a:cubicBezTo>
                    <a:pt x="1565" y="101"/>
                    <a:pt x="1537" y="115"/>
                    <a:pt x="1511" y="133"/>
                  </a:cubicBezTo>
                  <a:cubicBezTo>
                    <a:pt x="1485" y="151"/>
                    <a:pt x="1461" y="176"/>
                    <a:pt x="1437" y="195"/>
                  </a:cubicBezTo>
                  <a:cubicBezTo>
                    <a:pt x="1413" y="214"/>
                    <a:pt x="1382" y="256"/>
                    <a:pt x="1365" y="248"/>
                  </a:cubicBezTo>
                  <a:cubicBezTo>
                    <a:pt x="1347" y="240"/>
                    <a:pt x="1345" y="178"/>
                    <a:pt x="1336" y="150"/>
                  </a:cubicBezTo>
                  <a:cubicBezTo>
                    <a:pt x="1327" y="122"/>
                    <a:pt x="1327" y="100"/>
                    <a:pt x="1308" y="77"/>
                  </a:cubicBezTo>
                  <a:cubicBezTo>
                    <a:pt x="1289" y="54"/>
                    <a:pt x="1253" y="22"/>
                    <a:pt x="1220" y="11"/>
                  </a:cubicBezTo>
                  <a:cubicBezTo>
                    <a:pt x="1187" y="0"/>
                    <a:pt x="1143" y="2"/>
                    <a:pt x="1107" y="10"/>
                  </a:cubicBezTo>
                  <a:cubicBezTo>
                    <a:pt x="1071" y="18"/>
                    <a:pt x="1033" y="29"/>
                    <a:pt x="1005" y="62"/>
                  </a:cubicBezTo>
                  <a:cubicBezTo>
                    <a:pt x="977" y="95"/>
                    <a:pt x="948" y="174"/>
                    <a:pt x="938" y="211"/>
                  </a:cubicBezTo>
                  <a:cubicBezTo>
                    <a:pt x="928" y="248"/>
                    <a:pt x="941" y="263"/>
                    <a:pt x="947" y="285"/>
                  </a:cubicBezTo>
                  <a:cubicBezTo>
                    <a:pt x="953" y="307"/>
                    <a:pt x="960" y="324"/>
                    <a:pt x="976" y="345"/>
                  </a:cubicBezTo>
                  <a:cubicBezTo>
                    <a:pt x="992" y="366"/>
                    <a:pt x="1011" y="395"/>
                    <a:pt x="1045" y="411"/>
                  </a:cubicBezTo>
                  <a:cubicBezTo>
                    <a:pt x="1079" y="427"/>
                    <a:pt x="1138" y="435"/>
                    <a:pt x="1181" y="441"/>
                  </a:cubicBezTo>
                  <a:cubicBezTo>
                    <a:pt x="1224" y="447"/>
                    <a:pt x="1280" y="401"/>
                    <a:pt x="1301" y="445"/>
                  </a:cubicBezTo>
                  <a:cubicBezTo>
                    <a:pt x="1322" y="489"/>
                    <a:pt x="1292" y="642"/>
                    <a:pt x="1308" y="706"/>
                  </a:cubicBezTo>
                  <a:cubicBezTo>
                    <a:pt x="1324" y="770"/>
                    <a:pt x="1371" y="794"/>
                    <a:pt x="1397" y="828"/>
                  </a:cubicBezTo>
                  <a:cubicBezTo>
                    <a:pt x="1424" y="861"/>
                    <a:pt x="1456" y="868"/>
                    <a:pt x="1467" y="908"/>
                  </a:cubicBezTo>
                  <a:cubicBezTo>
                    <a:pt x="1478" y="948"/>
                    <a:pt x="1494" y="1020"/>
                    <a:pt x="1467" y="1069"/>
                  </a:cubicBezTo>
                  <a:cubicBezTo>
                    <a:pt x="1439" y="1117"/>
                    <a:pt x="1363" y="1157"/>
                    <a:pt x="1303" y="1202"/>
                  </a:cubicBezTo>
                  <a:cubicBezTo>
                    <a:pt x="1243" y="1247"/>
                    <a:pt x="1171" y="1310"/>
                    <a:pt x="1106" y="1341"/>
                  </a:cubicBezTo>
                  <a:cubicBezTo>
                    <a:pt x="1041" y="1372"/>
                    <a:pt x="1020" y="1368"/>
                    <a:pt x="912" y="1390"/>
                  </a:cubicBezTo>
                  <a:cubicBezTo>
                    <a:pt x="805" y="1412"/>
                    <a:pt x="554" y="1457"/>
                    <a:pt x="462" y="1471"/>
                  </a:cubicBezTo>
                  <a:cubicBezTo>
                    <a:pt x="370" y="1484"/>
                    <a:pt x="393" y="1484"/>
                    <a:pt x="358" y="1471"/>
                  </a:cubicBezTo>
                  <a:cubicBezTo>
                    <a:pt x="324" y="1457"/>
                    <a:pt x="294" y="1404"/>
                    <a:pt x="254" y="1390"/>
                  </a:cubicBezTo>
                  <a:cubicBezTo>
                    <a:pt x="214" y="1377"/>
                    <a:pt x="139" y="1383"/>
                    <a:pt x="116" y="1390"/>
                  </a:cubicBezTo>
                  <a:cubicBezTo>
                    <a:pt x="92" y="1398"/>
                    <a:pt x="102" y="1423"/>
                    <a:pt x="109" y="1434"/>
                  </a:cubicBezTo>
                  <a:cubicBezTo>
                    <a:pt x="116" y="1445"/>
                    <a:pt x="138" y="1451"/>
                    <a:pt x="156" y="1456"/>
                  </a:cubicBezTo>
                  <a:cubicBezTo>
                    <a:pt x="174" y="1462"/>
                    <a:pt x="203" y="1461"/>
                    <a:pt x="220" y="1471"/>
                  </a:cubicBezTo>
                  <a:cubicBezTo>
                    <a:pt x="236" y="1480"/>
                    <a:pt x="285" y="1487"/>
                    <a:pt x="254" y="1511"/>
                  </a:cubicBezTo>
                  <a:cubicBezTo>
                    <a:pt x="223" y="1534"/>
                    <a:pt x="70" y="1583"/>
                    <a:pt x="34" y="1610"/>
                  </a:cubicBezTo>
                  <a:cubicBezTo>
                    <a:pt x="0" y="1636"/>
                    <a:pt x="21" y="1668"/>
                    <a:pt x="46" y="1672"/>
                  </a:cubicBezTo>
                  <a:cubicBezTo>
                    <a:pt x="71" y="1675"/>
                    <a:pt x="167" y="1632"/>
                    <a:pt x="185" y="1631"/>
                  </a:cubicBezTo>
                  <a:cubicBezTo>
                    <a:pt x="203" y="1631"/>
                    <a:pt x="177" y="1651"/>
                    <a:pt x="154" y="1664"/>
                  </a:cubicBezTo>
                  <a:cubicBezTo>
                    <a:pt x="130" y="1678"/>
                    <a:pt x="58" y="1691"/>
                    <a:pt x="46" y="1712"/>
                  </a:cubicBezTo>
                  <a:cubicBezTo>
                    <a:pt x="34" y="1733"/>
                    <a:pt x="40" y="1792"/>
                    <a:pt x="81" y="1792"/>
                  </a:cubicBezTo>
                  <a:cubicBezTo>
                    <a:pt x="121" y="1792"/>
                    <a:pt x="257" y="1719"/>
                    <a:pt x="288" y="1712"/>
                  </a:cubicBezTo>
                  <a:cubicBezTo>
                    <a:pt x="320" y="1705"/>
                    <a:pt x="297" y="1733"/>
                    <a:pt x="268" y="1753"/>
                  </a:cubicBezTo>
                  <a:cubicBezTo>
                    <a:pt x="239" y="1773"/>
                    <a:pt x="141" y="1806"/>
                    <a:pt x="116" y="1832"/>
                  </a:cubicBezTo>
                  <a:cubicBezTo>
                    <a:pt x="90" y="1859"/>
                    <a:pt x="82" y="1912"/>
                    <a:pt x="116" y="1913"/>
                  </a:cubicBezTo>
                  <a:cubicBezTo>
                    <a:pt x="148" y="1914"/>
                    <a:pt x="257" y="1860"/>
                    <a:pt x="313" y="1837"/>
                  </a:cubicBezTo>
                  <a:cubicBezTo>
                    <a:pt x="370" y="1813"/>
                    <a:pt x="403" y="1798"/>
                    <a:pt x="457" y="1770"/>
                  </a:cubicBezTo>
                  <a:cubicBezTo>
                    <a:pt x="510" y="1743"/>
                    <a:pt x="554" y="1702"/>
                    <a:pt x="635" y="1672"/>
                  </a:cubicBezTo>
                  <a:cubicBezTo>
                    <a:pt x="717" y="1641"/>
                    <a:pt x="849" y="1611"/>
                    <a:pt x="947" y="1591"/>
                  </a:cubicBezTo>
                  <a:cubicBezTo>
                    <a:pt x="1045" y="1571"/>
                    <a:pt x="1155" y="1564"/>
                    <a:pt x="1224" y="1551"/>
                  </a:cubicBezTo>
                  <a:cubicBezTo>
                    <a:pt x="1293" y="1538"/>
                    <a:pt x="1346" y="1477"/>
                    <a:pt x="1363" y="1511"/>
                  </a:cubicBezTo>
                  <a:cubicBezTo>
                    <a:pt x="1380" y="1544"/>
                    <a:pt x="1329" y="1672"/>
                    <a:pt x="1329" y="1752"/>
                  </a:cubicBezTo>
                  <a:cubicBezTo>
                    <a:pt x="1329" y="1832"/>
                    <a:pt x="1346" y="1913"/>
                    <a:pt x="1363" y="1993"/>
                  </a:cubicBezTo>
                  <a:cubicBezTo>
                    <a:pt x="1380" y="2074"/>
                    <a:pt x="1420" y="2181"/>
                    <a:pt x="1432" y="2234"/>
                  </a:cubicBezTo>
                  <a:cubicBezTo>
                    <a:pt x="1444" y="2288"/>
                    <a:pt x="1438" y="2260"/>
                    <a:pt x="1432" y="2315"/>
                  </a:cubicBezTo>
                  <a:cubicBezTo>
                    <a:pt x="1427" y="2369"/>
                    <a:pt x="1425" y="2479"/>
                    <a:pt x="1402" y="2559"/>
                  </a:cubicBezTo>
                  <a:cubicBezTo>
                    <a:pt x="1378" y="2640"/>
                    <a:pt x="1335" y="2724"/>
                    <a:pt x="1293" y="2797"/>
                  </a:cubicBezTo>
                  <a:cubicBezTo>
                    <a:pt x="1252" y="2870"/>
                    <a:pt x="1196" y="2945"/>
                    <a:pt x="1155" y="2998"/>
                  </a:cubicBezTo>
                  <a:cubicBezTo>
                    <a:pt x="1115" y="3052"/>
                    <a:pt x="1097" y="3092"/>
                    <a:pt x="1051" y="3119"/>
                  </a:cubicBezTo>
                  <a:cubicBezTo>
                    <a:pt x="1005" y="3146"/>
                    <a:pt x="918" y="3139"/>
                    <a:pt x="878" y="3159"/>
                  </a:cubicBezTo>
                  <a:cubicBezTo>
                    <a:pt x="838" y="3179"/>
                    <a:pt x="814" y="3210"/>
                    <a:pt x="808" y="3239"/>
                  </a:cubicBezTo>
                  <a:cubicBezTo>
                    <a:pt x="803" y="3269"/>
                    <a:pt x="788" y="3322"/>
                    <a:pt x="845" y="3336"/>
                  </a:cubicBezTo>
                  <a:cubicBezTo>
                    <a:pt x="903" y="3349"/>
                    <a:pt x="1069" y="3336"/>
                    <a:pt x="1155" y="3320"/>
                  </a:cubicBezTo>
                  <a:cubicBezTo>
                    <a:pt x="1241" y="3304"/>
                    <a:pt x="1317" y="3266"/>
                    <a:pt x="1363" y="3239"/>
                  </a:cubicBezTo>
                  <a:cubicBezTo>
                    <a:pt x="1409" y="3213"/>
                    <a:pt x="1426" y="3206"/>
                    <a:pt x="1432" y="3159"/>
                  </a:cubicBezTo>
                  <a:cubicBezTo>
                    <a:pt x="1438" y="3112"/>
                    <a:pt x="1380" y="3038"/>
                    <a:pt x="1397" y="2958"/>
                  </a:cubicBezTo>
                  <a:cubicBezTo>
                    <a:pt x="1414" y="2878"/>
                    <a:pt x="1490" y="2757"/>
                    <a:pt x="1536" y="2677"/>
                  </a:cubicBezTo>
                  <a:cubicBezTo>
                    <a:pt x="1583" y="2596"/>
                    <a:pt x="1640" y="2536"/>
                    <a:pt x="1674" y="2476"/>
                  </a:cubicBezTo>
                  <a:cubicBezTo>
                    <a:pt x="1710" y="2415"/>
                    <a:pt x="1733" y="2342"/>
                    <a:pt x="1744" y="2315"/>
                  </a:cubicBezTo>
                </a:path>
              </a:pathLst>
            </a:custGeom>
            <a:solidFill>
              <a:srgbClr val="FFFFFF"/>
            </a:solidFill>
            <a:ln w="15875" cap="flat" cmpd="sng">
              <a:solidFill>
                <a:schemeClr val="tx1"/>
              </a:solidFill>
              <a:prstDash val="solid"/>
              <a:round/>
              <a:headEnd/>
              <a:tailEnd/>
            </a:ln>
          </p:spPr>
          <p:txBody>
            <a:bodyPr anchor="ctr"/>
            <a:lstStyle/>
            <a:p>
              <a:endParaRPr lang="en-US"/>
            </a:p>
          </p:txBody>
        </p:sp>
        <p:grpSp>
          <p:nvGrpSpPr>
            <p:cNvPr id="25637" name="Group 53"/>
            <p:cNvGrpSpPr>
              <a:grpSpLocks/>
            </p:cNvGrpSpPr>
            <p:nvPr/>
          </p:nvGrpSpPr>
          <p:grpSpPr bwMode="auto">
            <a:xfrm>
              <a:off x="1914" y="-528"/>
              <a:ext cx="2174" cy="1234"/>
              <a:chOff x="1914" y="-528"/>
              <a:chExt cx="2174" cy="1234"/>
            </a:xfrm>
          </p:grpSpPr>
          <p:sp>
            <p:nvSpPr>
              <p:cNvPr id="25638" name="Freeform 8"/>
              <p:cNvSpPr>
                <a:spLocks/>
              </p:cNvSpPr>
              <p:nvPr/>
            </p:nvSpPr>
            <p:spPr bwMode="auto">
              <a:xfrm>
                <a:off x="2615" y="290"/>
                <a:ext cx="770" cy="416"/>
              </a:xfrm>
              <a:custGeom>
                <a:avLst/>
                <a:gdLst>
                  <a:gd name="T0" fmla="*/ 0 w 624"/>
                  <a:gd name="T1" fmla="*/ 41 h 288"/>
                  <a:gd name="T2" fmla="*/ 101 w 624"/>
                  <a:gd name="T3" fmla="*/ 139 h 288"/>
                  <a:gd name="T4" fmla="*/ 188 w 624"/>
                  <a:gd name="T5" fmla="*/ 160 h 288"/>
                  <a:gd name="T6" fmla="*/ 248 w 624"/>
                  <a:gd name="T7" fmla="*/ 171 h 288"/>
                  <a:gd name="T8" fmla="*/ 302 w 624"/>
                  <a:gd name="T9" fmla="*/ 171 h 288"/>
                  <a:gd name="T10" fmla="*/ 389 w 624"/>
                  <a:gd name="T11" fmla="*/ 155 h 288"/>
                  <a:gd name="T12" fmla="*/ 460 w 624"/>
                  <a:gd name="T13" fmla="*/ 117 h 288"/>
                  <a:gd name="T14" fmla="*/ 624 w 624"/>
                  <a:gd name="T15" fmla="*/ 0 h 288"/>
                  <a:gd name="T16" fmla="*/ 569 w 624"/>
                  <a:gd name="T17" fmla="*/ 101 h 288"/>
                  <a:gd name="T18" fmla="*/ 509 w 624"/>
                  <a:gd name="T19" fmla="*/ 182 h 288"/>
                  <a:gd name="T20" fmla="*/ 427 w 624"/>
                  <a:gd name="T21" fmla="*/ 247 h 288"/>
                  <a:gd name="T22" fmla="*/ 284 w 624"/>
                  <a:gd name="T23" fmla="*/ 288 h 288"/>
                  <a:gd name="T24" fmla="*/ 167 w 624"/>
                  <a:gd name="T25" fmla="*/ 264 h 288"/>
                  <a:gd name="T26" fmla="*/ 69 w 624"/>
                  <a:gd name="T27" fmla="*/ 209 h 288"/>
                  <a:gd name="T28" fmla="*/ 20 w 624"/>
                  <a:gd name="T29" fmla="*/ 139 h 288"/>
                  <a:gd name="T30" fmla="*/ 0 w 624"/>
                  <a:gd name="T31" fmla="*/ 41 h 2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4"/>
                  <a:gd name="T49" fmla="*/ 0 h 288"/>
                  <a:gd name="T50" fmla="*/ 624 w 624"/>
                  <a:gd name="T51" fmla="*/ 288 h 2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4" h="288">
                    <a:moveTo>
                      <a:pt x="0" y="41"/>
                    </a:moveTo>
                    <a:lnTo>
                      <a:pt x="101" y="139"/>
                    </a:lnTo>
                    <a:lnTo>
                      <a:pt x="188" y="160"/>
                    </a:lnTo>
                    <a:lnTo>
                      <a:pt x="248" y="171"/>
                    </a:lnTo>
                    <a:lnTo>
                      <a:pt x="302" y="171"/>
                    </a:lnTo>
                    <a:lnTo>
                      <a:pt x="389" y="155"/>
                    </a:lnTo>
                    <a:lnTo>
                      <a:pt x="460" y="117"/>
                    </a:lnTo>
                    <a:lnTo>
                      <a:pt x="624" y="0"/>
                    </a:lnTo>
                    <a:lnTo>
                      <a:pt x="569" y="101"/>
                    </a:lnTo>
                    <a:lnTo>
                      <a:pt x="509" y="182"/>
                    </a:lnTo>
                    <a:lnTo>
                      <a:pt x="427" y="247"/>
                    </a:lnTo>
                    <a:lnTo>
                      <a:pt x="284" y="288"/>
                    </a:lnTo>
                    <a:lnTo>
                      <a:pt x="167" y="264"/>
                    </a:lnTo>
                    <a:lnTo>
                      <a:pt x="69" y="209"/>
                    </a:lnTo>
                    <a:lnTo>
                      <a:pt x="20" y="139"/>
                    </a:lnTo>
                    <a:lnTo>
                      <a:pt x="0" y="41"/>
                    </a:lnTo>
                    <a:close/>
                  </a:path>
                </a:pathLst>
              </a:custGeom>
              <a:solidFill>
                <a:srgbClr val="FF7C80"/>
              </a:solidFill>
              <a:ln w="15875" cap="flat" cmpd="sng">
                <a:solidFill>
                  <a:schemeClr val="tx1"/>
                </a:solidFill>
                <a:prstDash val="solid"/>
                <a:round/>
                <a:headEnd/>
                <a:tailEnd/>
              </a:ln>
            </p:spPr>
            <p:txBody>
              <a:bodyPr anchor="ctr"/>
              <a:lstStyle/>
              <a:p>
                <a:endParaRPr lang="en-US"/>
              </a:p>
            </p:txBody>
          </p:sp>
          <p:sp>
            <p:nvSpPr>
              <p:cNvPr id="25639" name="Oval 9"/>
              <p:cNvSpPr>
                <a:spLocks noChangeArrowheads="1"/>
              </p:cNvSpPr>
              <p:nvPr/>
            </p:nvSpPr>
            <p:spPr bwMode="auto">
              <a:xfrm>
                <a:off x="2931" y="221"/>
                <a:ext cx="111" cy="92"/>
              </a:xfrm>
              <a:prstGeom prst="ellipse">
                <a:avLst/>
              </a:prstGeom>
              <a:solidFill>
                <a:schemeClr val="tx1"/>
              </a:solidFill>
              <a:ln w="15875">
                <a:solidFill>
                  <a:schemeClr val="tx1"/>
                </a:solidFill>
                <a:round/>
                <a:headEnd/>
                <a:tailEnd/>
              </a:ln>
            </p:spPr>
            <p:txBody>
              <a:bodyPr wrap="none" anchor="ctr"/>
              <a:lstStyle/>
              <a:p>
                <a:endParaRPr lang="en-US"/>
              </a:p>
            </p:txBody>
          </p:sp>
          <p:sp>
            <p:nvSpPr>
              <p:cNvPr id="25640" name="Oval 10"/>
              <p:cNvSpPr>
                <a:spLocks noChangeArrowheads="1"/>
              </p:cNvSpPr>
              <p:nvPr/>
            </p:nvSpPr>
            <p:spPr bwMode="auto">
              <a:xfrm>
                <a:off x="2873" y="12"/>
                <a:ext cx="113" cy="185"/>
              </a:xfrm>
              <a:prstGeom prst="ellipse">
                <a:avLst/>
              </a:prstGeom>
              <a:solidFill>
                <a:srgbClr val="FFFFFF"/>
              </a:solidFill>
              <a:ln w="15875">
                <a:solidFill>
                  <a:schemeClr val="tx1"/>
                </a:solidFill>
                <a:round/>
                <a:headEnd/>
                <a:tailEnd/>
              </a:ln>
            </p:spPr>
            <p:txBody>
              <a:bodyPr wrap="none" anchor="ctr"/>
              <a:lstStyle/>
              <a:p>
                <a:endParaRPr lang="en-US"/>
              </a:p>
            </p:txBody>
          </p:sp>
          <p:sp>
            <p:nvSpPr>
              <p:cNvPr id="25641" name="Oval 11"/>
              <p:cNvSpPr>
                <a:spLocks noChangeArrowheads="1"/>
              </p:cNvSpPr>
              <p:nvPr/>
            </p:nvSpPr>
            <p:spPr bwMode="auto">
              <a:xfrm>
                <a:off x="3028" y="12"/>
                <a:ext cx="112" cy="185"/>
              </a:xfrm>
              <a:prstGeom prst="ellipse">
                <a:avLst/>
              </a:prstGeom>
              <a:solidFill>
                <a:srgbClr val="FFFFFF"/>
              </a:solidFill>
              <a:ln w="15875">
                <a:solidFill>
                  <a:schemeClr val="tx1"/>
                </a:solidFill>
                <a:round/>
                <a:headEnd/>
                <a:tailEnd/>
              </a:ln>
            </p:spPr>
            <p:txBody>
              <a:bodyPr wrap="none" anchor="ctr"/>
              <a:lstStyle/>
              <a:p>
                <a:endParaRPr lang="en-US"/>
              </a:p>
            </p:txBody>
          </p:sp>
          <p:sp>
            <p:nvSpPr>
              <p:cNvPr id="25642" name="Oval 12"/>
              <p:cNvSpPr>
                <a:spLocks noChangeArrowheads="1"/>
              </p:cNvSpPr>
              <p:nvPr/>
            </p:nvSpPr>
            <p:spPr bwMode="auto">
              <a:xfrm>
                <a:off x="2895" y="104"/>
                <a:ext cx="70" cy="93"/>
              </a:xfrm>
              <a:prstGeom prst="ellipse">
                <a:avLst/>
              </a:prstGeom>
              <a:solidFill>
                <a:schemeClr val="accent2"/>
              </a:solidFill>
              <a:ln w="15875">
                <a:solidFill>
                  <a:schemeClr val="tx1"/>
                </a:solidFill>
                <a:round/>
                <a:headEnd/>
                <a:tailEnd/>
              </a:ln>
            </p:spPr>
            <p:txBody>
              <a:bodyPr wrap="none" anchor="ctr"/>
              <a:lstStyle/>
              <a:p>
                <a:endParaRPr lang="en-US"/>
              </a:p>
            </p:txBody>
          </p:sp>
          <p:sp>
            <p:nvSpPr>
              <p:cNvPr id="25643" name="Oval 13"/>
              <p:cNvSpPr>
                <a:spLocks noChangeArrowheads="1"/>
              </p:cNvSpPr>
              <p:nvPr/>
            </p:nvSpPr>
            <p:spPr bwMode="auto">
              <a:xfrm>
                <a:off x="3050" y="104"/>
                <a:ext cx="69" cy="93"/>
              </a:xfrm>
              <a:prstGeom prst="ellipse">
                <a:avLst/>
              </a:prstGeom>
              <a:solidFill>
                <a:schemeClr val="accent2"/>
              </a:solidFill>
              <a:ln w="15875">
                <a:solidFill>
                  <a:schemeClr val="tx1"/>
                </a:solidFill>
                <a:round/>
                <a:headEnd/>
                <a:tailEnd/>
              </a:ln>
            </p:spPr>
            <p:txBody>
              <a:bodyPr wrap="none" anchor="ctr"/>
              <a:lstStyle/>
              <a:p>
                <a:endParaRPr lang="en-US"/>
              </a:p>
            </p:txBody>
          </p:sp>
          <p:sp>
            <p:nvSpPr>
              <p:cNvPr id="25644" name="Freeform 14"/>
              <p:cNvSpPr>
                <a:spLocks/>
              </p:cNvSpPr>
              <p:nvPr/>
            </p:nvSpPr>
            <p:spPr bwMode="auto">
              <a:xfrm>
                <a:off x="1914" y="-528"/>
                <a:ext cx="2174" cy="1024"/>
              </a:xfrm>
              <a:custGeom>
                <a:avLst/>
                <a:gdLst>
                  <a:gd name="T0" fmla="*/ 356 w 1537"/>
                  <a:gd name="T1" fmla="*/ 543 h 677"/>
                  <a:gd name="T2" fmla="*/ 351 w 1537"/>
                  <a:gd name="T3" fmla="*/ 416 h 677"/>
                  <a:gd name="T4" fmla="*/ 196 w 1537"/>
                  <a:gd name="T5" fmla="*/ 418 h 677"/>
                  <a:gd name="T6" fmla="*/ 82 w 1537"/>
                  <a:gd name="T7" fmla="*/ 377 h 677"/>
                  <a:gd name="T8" fmla="*/ 15 w 1537"/>
                  <a:gd name="T9" fmla="*/ 289 h 677"/>
                  <a:gd name="T10" fmla="*/ 1 w 1537"/>
                  <a:gd name="T11" fmla="*/ 190 h 677"/>
                  <a:gd name="T12" fmla="*/ 83 w 1537"/>
                  <a:gd name="T13" fmla="*/ 39 h 677"/>
                  <a:gd name="T14" fmla="*/ 158 w 1537"/>
                  <a:gd name="T15" fmla="*/ 9 h 677"/>
                  <a:gd name="T16" fmla="*/ 275 w 1537"/>
                  <a:gd name="T17" fmla="*/ 7 h 677"/>
                  <a:gd name="T18" fmla="*/ 370 w 1537"/>
                  <a:gd name="T19" fmla="*/ 88 h 677"/>
                  <a:gd name="T20" fmla="*/ 405 w 1537"/>
                  <a:gd name="T21" fmla="*/ 223 h 677"/>
                  <a:gd name="T22" fmla="*/ 448 w 1537"/>
                  <a:gd name="T23" fmla="*/ 223 h 677"/>
                  <a:gd name="T24" fmla="*/ 530 w 1537"/>
                  <a:gd name="T25" fmla="*/ 145 h 677"/>
                  <a:gd name="T26" fmla="*/ 674 w 1537"/>
                  <a:gd name="T27" fmla="*/ 70 h 677"/>
                  <a:gd name="T28" fmla="*/ 906 w 1537"/>
                  <a:gd name="T29" fmla="*/ 85 h 677"/>
                  <a:gd name="T30" fmla="*/ 1046 w 1537"/>
                  <a:gd name="T31" fmla="*/ 182 h 677"/>
                  <a:gd name="T32" fmla="*/ 1126 w 1537"/>
                  <a:gd name="T33" fmla="*/ 236 h 677"/>
                  <a:gd name="T34" fmla="*/ 1159 w 1537"/>
                  <a:gd name="T35" fmla="*/ 110 h 677"/>
                  <a:gd name="T36" fmla="*/ 1257 w 1537"/>
                  <a:gd name="T37" fmla="*/ 11 h 677"/>
                  <a:gd name="T38" fmla="*/ 1427 w 1537"/>
                  <a:gd name="T39" fmla="*/ 23 h 677"/>
                  <a:gd name="T40" fmla="*/ 1489 w 1537"/>
                  <a:gd name="T41" fmla="*/ 94 h 677"/>
                  <a:gd name="T42" fmla="*/ 1534 w 1537"/>
                  <a:gd name="T43" fmla="*/ 185 h 677"/>
                  <a:gd name="T44" fmla="*/ 1525 w 1537"/>
                  <a:gd name="T45" fmla="*/ 293 h 677"/>
                  <a:gd name="T46" fmla="*/ 1465 w 1537"/>
                  <a:gd name="T47" fmla="*/ 371 h 677"/>
                  <a:gd name="T48" fmla="*/ 1398 w 1537"/>
                  <a:gd name="T49" fmla="*/ 407 h 677"/>
                  <a:gd name="T50" fmla="*/ 1284 w 1537"/>
                  <a:gd name="T51" fmla="*/ 420 h 677"/>
                  <a:gd name="T52" fmla="*/ 1218 w 1537"/>
                  <a:gd name="T53" fmla="*/ 407 h 677"/>
                  <a:gd name="T54" fmla="*/ 1180 w 1537"/>
                  <a:gd name="T55" fmla="*/ 451 h 677"/>
                  <a:gd name="T56" fmla="*/ 1176 w 1537"/>
                  <a:gd name="T57" fmla="*/ 677 h 677"/>
                  <a:gd name="T58" fmla="*/ 1095 w 1537"/>
                  <a:gd name="T59" fmla="*/ 421 h 677"/>
                  <a:gd name="T60" fmla="*/ 1038 w 1537"/>
                  <a:gd name="T61" fmla="*/ 312 h 677"/>
                  <a:gd name="T62" fmla="*/ 929 w 1537"/>
                  <a:gd name="T63" fmla="*/ 217 h 677"/>
                  <a:gd name="T64" fmla="*/ 707 w 1537"/>
                  <a:gd name="T65" fmla="*/ 193 h 677"/>
                  <a:gd name="T66" fmla="*/ 592 w 1537"/>
                  <a:gd name="T67" fmla="*/ 217 h 677"/>
                  <a:gd name="T68" fmla="*/ 489 w 1537"/>
                  <a:gd name="T69" fmla="*/ 293 h 677"/>
                  <a:gd name="T70" fmla="*/ 435 w 1537"/>
                  <a:gd name="T71" fmla="*/ 386 h 677"/>
                  <a:gd name="T72" fmla="*/ 361 w 1537"/>
                  <a:gd name="T73" fmla="*/ 641 h 6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37"/>
                  <a:gd name="T112" fmla="*/ 0 h 677"/>
                  <a:gd name="T113" fmla="*/ 1537 w 1537"/>
                  <a:gd name="T114" fmla="*/ 677 h 6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37" h="677">
                    <a:moveTo>
                      <a:pt x="361" y="641"/>
                    </a:moveTo>
                    <a:lnTo>
                      <a:pt x="356" y="543"/>
                    </a:lnTo>
                    <a:lnTo>
                      <a:pt x="361" y="451"/>
                    </a:lnTo>
                    <a:lnTo>
                      <a:pt x="351" y="416"/>
                    </a:lnTo>
                    <a:lnTo>
                      <a:pt x="302" y="413"/>
                    </a:lnTo>
                    <a:lnTo>
                      <a:pt x="196" y="418"/>
                    </a:lnTo>
                    <a:lnTo>
                      <a:pt x="141" y="405"/>
                    </a:lnTo>
                    <a:lnTo>
                      <a:pt x="82" y="377"/>
                    </a:lnTo>
                    <a:lnTo>
                      <a:pt x="48" y="345"/>
                    </a:lnTo>
                    <a:lnTo>
                      <a:pt x="15" y="289"/>
                    </a:lnTo>
                    <a:lnTo>
                      <a:pt x="0" y="242"/>
                    </a:lnTo>
                    <a:lnTo>
                      <a:pt x="1" y="190"/>
                    </a:lnTo>
                    <a:lnTo>
                      <a:pt x="46" y="91"/>
                    </a:lnTo>
                    <a:lnTo>
                      <a:pt x="83" y="39"/>
                    </a:lnTo>
                    <a:lnTo>
                      <a:pt x="121" y="23"/>
                    </a:lnTo>
                    <a:lnTo>
                      <a:pt x="158" y="9"/>
                    </a:lnTo>
                    <a:lnTo>
                      <a:pt x="227" y="0"/>
                    </a:lnTo>
                    <a:lnTo>
                      <a:pt x="275" y="7"/>
                    </a:lnTo>
                    <a:lnTo>
                      <a:pt x="333" y="41"/>
                    </a:lnTo>
                    <a:lnTo>
                      <a:pt x="370" y="88"/>
                    </a:lnTo>
                    <a:lnTo>
                      <a:pt x="398" y="197"/>
                    </a:lnTo>
                    <a:lnTo>
                      <a:pt x="405" y="223"/>
                    </a:lnTo>
                    <a:lnTo>
                      <a:pt x="421" y="233"/>
                    </a:lnTo>
                    <a:lnTo>
                      <a:pt x="448" y="223"/>
                    </a:lnTo>
                    <a:lnTo>
                      <a:pt x="495" y="179"/>
                    </a:lnTo>
                    <a:lnTo>
                      <a:pt x="530" y="145"/>
                    </a:lnTo>
                    <a:lnTo>
                      <a:pt x="573" y="117"/>
                    </a:lnTo>
                    <a:lnTo>
                      <a:pt x="674" y="70"/>
                    </a:lnTo>
                    <a:lnTo>
                      <a:pt x="780" y="42"/>
                    </a:lnTo>
                    <a:lnTo>
                      <a:pt x="906" y="85"/>
                    </a:lnTo>
                    <a:lnTo>
                      <a:pt x="951" y="108"/>
                    </a:lnTo>
                    <a:lnTo>
                      <a:pt x="1046" y="182"/>
                    </a:lnTo>
                    <a:lnTo>
                      <a:pt x="1105" y="238"/>
                    </a:lnTo>
                    <a:lnTo>
                      <a:pt x="1126" y="236"/>
                    </a:lnTo>
                    <a:lnTo>
                      <a:pt x="1144" y="186"/>
                    </a:lnTo>
                    <a:lnTo>
                      <a:pt x="1159" y="110"/>
                    </a:lnTo>
                    <a:lnTo>
                      <a:pt x="1181" y="66"/>
                    </a:lnTo>
                    <a:lnTo>
                      <a:pt x="1257" y="11"/>
                    </a:lnTo>
                    <a:lnTo>
                      <a:pt x="1341" y="1"/>
                    </a:lnTo>
                    <a:lnTo>
                      <a:pt x="1427" y="23"/>
                    </a:lnTo>
                    <a:lnTo>
                      <a:pt x="1474" y="60"/>
                    </a:lnTo>
                    <a:lnTo>
                      <a:pt x="1489" y="94"/>
                    </a:lnTo>
                    <a:lnTo>
                      <a:pt x="1510" y="133"/>
                    </a:lnTo>
                    <a:lnTo>
                      <a:pt x="1534" y="185"/>
                    </a:lnTo>
                    <a:lnTo>
                      <a:pt x="1537" y="238"/>
                    </a:lnTo>
                    <a:lnTo>
                      <a:pt x="1525" y="293"/>
                    </a:lnTo>
                    <a:lnTo>
                      <a:pt x="1491" y="344"/>
                    </a:lnTo>
                    <a:lnTo>
                      <a:pt x="1465" y="371"/>
                    </a:lnTo>
                    <a:lnTo>
                      <a:pt x="1441" y="382"/>
                    </a:lnTo>
                    <a:lnTo>
                      <a:pt x="1398" y="407"/>
                    </a:lnTo>
                    <a:lnTo>
                      <a:pt x="1324" y="420"/>
                    </a:lnTo>
                    <a:lnTo>
                      <a:pt x="1284" y="420"/>
                    </a:lnTo>
                    <a:lnTo>
                      <a:pt x="1249" y="412"/>
                    </a:lnTo>
                    <a:lnTo>
                      <a:pt x="1218" y="407"/>
                    </a:lnTo>
                    <a:lnTo>
                      <a:pt x="1188" y="416"/>
                    </a:lnTo>
                    <a:lnTo>
                      <a:pt x="1180" y="451"/>
                    </a:lnTo>
                    <a:lnTo>
                      <a:pt x="1185" y="621"/>
                    </a:lnTo>
                    <a:lnTo>
                      <a:pt x="1176" y="677"/>
                    </a:lnTo>
                    <a:lnTo>
                      <a:pt x="1114" y="470"/>
                    </a:lnTo>
                    <a:lnTo>
                      <a:pt x="1095" y="421"/>
                    </a:lnTo>
                    <a:lnTo>
                      <a:pt x="1076" y="375"/>
                    </a:lnTo>
                    <a:lnTo>
                      <a:pt x="1038" y="312"/>
                    </a:lnTo>
                    <a:lnTo>
                      <a:pt x="978" y="252"/>
                    </a:lnTo>
                    <a:lnTo>
                      <a:pt x="929" y="217"/>
                    </a:lnTo>
                    <a:lnTo>
                      <a:pt x="865" y="190"/>
                    </a:lnTo>
                    <a:lnTo>
                      <a:pt x="707" y="193"/>
                    </a:lnTo>
                    <a:lnTo>
                      <a:pt x="663" y="204"/>
                    </a:lnTo>
                    <a:lnTo>
                      <a:pt x="592" y="217"/>
                    </a:lnTo>
                    <a:lnTo>
                      <a:pt x="549" y="252"/>
                    </a:lnTo>
                    <a:lnTo>
                      <a:pt x="489" y="293"/>
                    </a:lnTo>
                    <a:lnTo>
                      <a:pt x="457" y="329"/>
                    </a:lnTo>
                    <a:lnTo>
                      <a:pt x="435" y="386"/>
                    </a:lnTo>
                    <a:lnTo>
                      <a:pt x="408" y="500"/>
                    </a:lnTo>
                    <a:lnTo>
                      <a:pt x="361" y="641"/>
                    </a:lnTo>
                    <a:close/>
                  </a:path>
                </a:pathLst>
              </a:custGeom>
              <a:solidFill>
                <a:schemeClr val="tx1"/>
              </a:solidFill>
              <a:ln w="15875" cap="flat" cmpd="sng">
                <a:solidFill>
                  <a:srgbClr val="808080"/>
                </a:solidFill>
                <a:prstDash val="solid"/>
                <a:round/>
                <a:headEnd/>
                <a:tailEnd/>
              </a:ln>
            </p:spPr>
            <p:txBody>
              <a:bodyPr anchor="ctr"/>
              <a:lstStyle/>
              <a:p>
                <a:endParaRPr lang="en-US"/>
              </a:p>
            </p:txBody>
          </p:sp>
        </p:grpSp>
      </p:grpSp>
      <p:sp>
        <p:nvSpPr>
          <p:cNvPr id="25603" name="Freeform 15"/>
          <p:cNvSpPr>
            <a:spLocks/>
          </p:cNvSpPr>
          <p:nvPr/>
        </p:nvSpPr>
        <p:spPr bwMode="auto">
          <a:xfrm>
            <a:off x="1852613" y="2735263"/>
            <a:ext cx="5280025" cy="1152525"/>
          </a:xfrm>
          <a:custGeom>
            <a:avLst/>
            <a:gdLst>
              <a:gd name="T0" fmla="*/ 735 w 2352"/>
              <a:gd name="T1" fmla="*/ 90 h 480"/>
              <a:gd name="T2" fmla="*/ 0 w 2352"/>
              <a:gd name="T3" fmla="*/ 480 h 480"/>
              <a:gd name="T4" fmla="*/ 2352 w 2352"/>
              <a:gd name="T5" fmla="*/ 450 h 480"/>
              <a:gd name="T6" fmla="*/ 1862 w 2352"/>
              <a:gd name="T7" fmla="*/ 0 h 480"/>
              <a:gd name="T8" fmla="*/ 1650 w 2352"/>
              <a:gd name="T9" fmla="*/ 11 h 480"/>
              <a:gd name="T10" fmla="*/ 1634 w 2352"/>
              <a:gd name="T11" fmla="*/ 90 h 480"/>
              <a:gd name="T12" fmla="*/ 1593 w 2352"/>
              <a:gd name="T13" fmla="*/ 128 h 480"/>
              <a:gd name="T14" fmla="*/ 1514 w 2352"/>
              <a:gd name="T15" fmla="*/ 149 h 480"/>
              <a:gd name="T16" fmla="*/ 1416 w 2352"/>
              <a:gd name="T17" fmla="*/ 166 h 480"/>
              <a:gd name="T18" fmla="*/ 1262 w 2352"/>
              <a:gd name="T19" fmla="*/ 177 h 480"/>
              <a:gd name="T20" fmla="*/ 1205 w 2352"/>
              <a:gd name="T21" fmla="*/ 179 h 480"/>
              <a:gd name="T22" fmla="*/ 1063 w 2352"/>
              <a:gd name="T23" fmla="*/ 166 h 480"/>
              <a:gd name="T24" fmla="*/ 993 w 2352"/>
              <a:gd name="T25" fmla="*/ 144 h 480"/>
              <a:gd name="T26" fmla="*/ 976 w 2352"/>
              <a:gd name="T27" fmla="*/ 130 h 480"/>
              <a:gd name="T28" fmla="*/ 955 w 2352"/>
              <a:gd name="T29" fmla="*/ 95 h 480"/>
              <a:gd name="T30" fmla="*/ 938 w 2352"/>
              <a:gd name="T31" fmla="*/ 30 h 480"/>
              <a:gd name="T32" fmla="*/ 833 w 2352"/>
              <a:gd name="T33" fmla="*/ 30 h 480"/>
              <a:gd name="T34" fmla="*/ 735 w 2352"/>
              <a:gd name="T35" fmla="*/ 90 h 4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52"/>
              <a:gd name="T55" fmla="*/ 0 h 480"/>
              <a:gd name="T56" fmla="*/ 2352 w 2352"/>
              <a:gd name="T57" fmla="*/ 480 h 4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52" h="480">
                <a:moveTo>
                  <a:pt x="735" y="90"/>
                </a:moveTo>
                <a:lnTo>
                  <a:pt x="0" y="480"/>
                </a:lnTo>
                <a:lnTo>
                  <a:pt x="2352" y="450"/>
                </a:lnTo>
                <a:lnTo>
                  <a:pt x="1862" y="0"/>
                </a:lnTo>
                <a:lnTo>
                  <a:pt x="1650" y="11"/>
                </a:lnTo>
                <a:lnTo>
                  <a:pt x="1634" y="90"/>
                </a:lnTo>
                <a:lnTo>
                  <a:pt x="1593" y="128"/>
                </a:lnTo>
                <a:lnTo>
                  <a:pt x="1514" y="149"/>
                </a:lnTo>
                <a:lnTo>
                  <a:pt x="1416" y="166"/>
                </a:lnTo>
                <a:lnTo>
                  <a:pt x="1262" y="177"/>
                </a:lnTo>
                <a:lnTo>
                  <a:pt x="1205" y="179"/>
                </a:lnTo>
                <a:lnTo>
                  <a:pt x="1063" y="166"/>
                </a:lnTo>
                <a:lnTo>
                  <a:pt x="993" y="144"/>
                </a:lnTo>
                <a:lnTo>
                  <a:pt x="976" y="130"/>
                </a:lnTo>
                <a:lnTo>
                  <a:pt x="955" y="95"/>
                </a:lnTo>
                <a:lnTo>
                  <a:pt x="938" y="30"/>
                </a:lnTo>
                <a:lnTo>
                  <a:pt x="833" y="30"/>
                </a:lnTo>
                <a:lnTo>
                  <a:pt x="735" y="90"/>
                </a:lnTo>
                <a:close/>
              </a:path>
            </a:pathLst>
          </a:custGeom>
          <a:solidFill>
            <a:srgbClr val="FFFFFF">
              <a:alpha val="50195"/>
            </a:srgbClr>
          </a:solidFill>
          <a:ln w="15875" cap="flat" cmpd="sng">
            <a:solidFill>
              <a:schemeClr val="tx1"/>
            </a:solidFill>
            <a:prstDash val="solid"/>
            <a:round/>
            <a:headEnd/>
            <a:tailEnd/>
          </a:ln>
        </p:spPr>
        <p:txBody>
          <a:bodyPr anchor="ctr"/>
          <a:lstStyle/>
          <a:p>
            <a:endParaRPr lang="en-US"/>
          </a:p>
        </p:txBody>
      </p:sp>
      <p:grpSp>
        <p:nvGrpSpPr>
          <p:cNvPr id="25604" name="Group 56"/>
          <p:cNvGrpSpPr>
            <a:grpSpLocks/>
          </p:cNvGrpSpPr>
          <p:nvPr/>
        </p:nvGrpSpPr>
        <p:grpSpPr bwMode="auto">
          <a:xfrm>
            <a:off x="4114800" y="2362200"/>
            <a:ext cx="1716088" cy="1714500"/>
            <a:chOff x="2592" y="1488"/>
            <a:chExt cx="1081" cy="1080"/>
          </a:xfrm>
        </p:grpSpPr>
        <p:pic>
          <p:nvPicPr>
            <p:cNvPr id="25622" name="Picture 3" descr="PHB Heart"/>
            <p:cNvPicPr>
              <a:picLocks noChangeAspect="1" noChangeArrowheads="1"/>
            </p:cNvPicPr>
            <p:nvPr/>
          </p:nvPicPr>
          <p:blipFill>
            <a:blip r:embed="rId4" cstate="print"/>
            <a:srcRect/>
            <a:stretch>
              <a:fillRect/>
            </a:stretch>
          </p:blipFill>
          <p:spPr bwMode="auto">
            <a:xfrm>
              <a:off x="2599" y="1488"/>
              <a:ext cx="809" cy="871"/>
            </a:xfrm>
            <a:prstGeom prst="rect">
              <a:avLst/>
            </a:prstGeom>
            <a:solidFill>
              <a:srgbClr val="FF7C80"/>
            </a:solidFill>
            <a:ln w="9525">
              <a:noFill/>
              <a:miter lim="800000"/>
              <a:headEnd/>
              <a:tailEnd/>
            </a:ln>
          </p:spPr>
        </p:pic>
        <p:sp>
          <p:nvSpPr>
            <p:cNvPr id="25623" name="Text Box 17"/>
            <p:cNvSpPr txBox="1">
              <a:spLocks noChangeArrowheads="1"/>
            </p:cNvSpPr>
            <p:nvPr/>
          </p:nvSpPr>
          <p:spPr bwMode="auto">
            <a:xfrm>
              <a:off x="2592" y="2001"/>
              <a:ext cx="265" cy="231"/>
            </a:xfrm>
            <a:prstGeom prst="rect">
              <a:avLst/>
            </a:prstGeom>
            <a:solidFill>
              <a:srgbClr val="FFFFFF"/>
            </a:solidFill>
            <a:ln w="15875">
              <a:noFill/>
              <a:miter lim="800000"/>
              <a:headEnd/>
              <a:tailEnd/>
            </a:ln>
          </p:spPr>
          <p:txBody>
            <a:bodyPr wrap="none">
              <a:spAutoFit/>
            </a:bodyPr>
            <a:lstStyle/>
            <a:p>
              <a:r>
                <a:rPr lang="en-US" sz="1800">
                  <a:latin typeface="Arial" charset="0"/>
                </a:rPr>
                <a:t>V</a:t>
              </a:r>
              <a:r>
                <a:rPr lang="en-US" sz="1800" baseline="-25000">
                  <a:latin typeface="Arial" charset="0"/>
                </a:rPr>
                <a:t>1</a:t>
              </a:r>
            </a:p>
          </p:txBody>
        </p:sp>
        <p:sp>
          <p:nvSpPr>
            <p:cNvPr id="25624" name="Text Box 18"/>
            <p:cNvSpPr txBox="1">
              <a:spLocks noChangeArrowheads="1"/>
            </p:cNvSpPr>
            <p:nvPr/>
          </p:nvSpPr>
          <p:spPr bwMode="auto">
            <a:xfrm>
              <a:off x="2688" y="2208"/>
              <a:ext cx="283" cy="231"/>
            </a:xfrm>
            <a:prstGeom prst="rect">
              <a:avLst/>
            </a:prstGeom>
            <a:solidFill>
              <a:srgbClr val="FFFFFF"/>
            </a:solidFill>
            <a:ln w="15875">
              <a:noFill/>
              <a:miter lim="800000"/>
              <a:headEnd/>
              <a:tailEnd/>
            </a:ln>
          </p:spPr>
          <p:txBody>
            <a:bodyPr>
              <a:spAutoFit/>
            </a:bodyPr>
            <a:lstStyle/>
            <a:p>
              <a:r>
                <a:rPr lang="en-US" sz="1800">
                  <a:latin typeface="Arial" charset="0"/>
                </a:rPr>
                <a:t>V</a:t>
              </a:r>
              <a:r>
                <a:rPr lang="en-US" sz="1800" baseline="-25000">
                  <a:latin typeface="Arial" charset="0"/>
                </a:rPr>
                <a:t>2</a:t>
              </a:r>
            </a:p>
          </p:txBody>
        </p:sp>
        <p:sp>
          <p:nvSpPr>
            <p:cNvPr id="25625" name="Text Box 19"/>
            <p:cNvSpPr txBox="1">
              <a:spLocks noChangeArrowheads="1"/>
            </p:cNvSpPr>
            <p:nvPr/>
          </p:nvSpPr>
          <p:spPr bwMode="auto">
            <a:xfrm>
              <a:off x="3072" y="2337"/>
              <a:ext cx="265" cy="231"/>
            </a:xfrm>
            <a:prstGeom prst="rect">
              <a:avLst/>
            </a:prstGeom>
            <a:solidFill>
              <a:srgbClr val="FFFFFF"/>
            </a:solidFill>
            <a:ln w="15875">
              <a:noFill/>
              <a:miter lim="800000"/>
              <a:headEnd/>
              <a:tailEnd/>
            </a:ln>
          </p:spPr>
          <p:txBody>
            <a:bodyPr wrap="none">
              <a:spAutoFit/>
            </a:bodyPr>
            <a:lstStyle/>
            <a:p>
              <a:r>
                <a:rPr lang="en-US" sz="1800">
                  <a:latin typeface="Arial" charset="0"/>
                </a:rPr>
                <a:t>V</a:t>
              </a:r>
              <a:r>
                <a:rPr lang="en-US" sz="1800" baseline="-25000">
                  <a:latin typeface="Arial" charset="0"/>
                </a:rPr>
                <a:t>3</a:t>
              </a:r>
            </a:p>
          </p:txBody>
        </p:sp>
        <p:sp>
          <p:nvSpPr>
            <p:cNvPr id="25626" name="Text Box 20"/>
            <p:cNvSpPr txBox="1">
              <a:spLocks noChangeArrowheads="1"/>
            </p:cNvSpPr>
            <p:nvPr/>
          </p:nvSpPr>
          <p:spPr bwMode="auto">
            <a:xfrm>
              <a:off x="3312" y="2221"/>
              <a:ext cx="265" cy="231"/>
            </a:xfrm>
            <a:prstGeom prst="rect">
              <a:avLst/>
            </a:prstGeom>
            <a:solidFill>
              <a:srgbClr val="FFFFFF"/>
            </a:solidFill>
            <a:ln w="15875">
              <a:noFill/>
              <a:miter lim="800000"/>
              <a:headEnd/>
              <a:tailEnd/>
            </a:ln>
          </p:spPr>
          <p:txBody>
            <a:bodyPr wrap="none">
              <a:spAutoFit/>
            </a:bodyPr>
            <a:lstStyle/>
            <a:p>
              <a:r>
                <a:rPr lang="en-US" sz="1800">
                  <a:latin typeface="Arial" charset="0"/>
                </a:rPr>
                <a:t>V</a:t>
              </a:r>
              <a:r>
                <a:rPr lang="en-US" sz="1800" baseline="-25000">
                  <a:latin typeface="Arial" charset="0"/>
                </a:rPr>
                <a:t>4</a:t>
              </a:r>
            </a:p>
          </p:txBody>
        </p:sp>
        <p:sp>
          <p:nvSpPr>
            <p:cNvPr id="25627" name="Text Box 21"/>
            <p:cNvSpPr txBox="1">
              <a:spLocks noChangeArrowheads="1"/>
            </p:cNvSpPr>
            <p:nvPr/>
          </p:nvSpPr>
          <p:spPr bwMode="auto">
            <a:xfrm>
              <a:off x="3408" y="2049"/>
              <a:ext cx="265" cy="231"/>
            </a:xfrm>
            <a:prstGeom prst="rect">
              <a:avLst/>
            </a:prstGeom>
            <a:solidFill>
              <a:srgbClr val="FFFFFF"/>
            </a:solidFill>
            <a:ln w="15875">
              <a:noFill/>
              <a:miter lim="800000"/>
              <a:headEnd/>
              <a:tailEnd/>
            </a:ln>
          </p:spPr>
          <p:txBody>
            <a:bodyPr wrap="none">
              <a:spAutoFit/>
            </a:bodyPr>
            <a:lstStyle/>
            <a:p>
              <a:r>
                <a:rPr lang="en-US" sz="1800">
                  <a:latin typeface="Arial" charset="0"/>
                </a:rPr>
                <a:t>V</a:t>
              </a:r>
              <a:r>
                <a:rPr lang="en-US" sz="1800" baseline="-25000">
                  <a:latin typeface="Arial" charset="0"/>
                </a:rPr>
                <a:t>5</a:t>
              </a:r>
            </a:p>
          </p:txBody>
        </p:sp>
        <p:sp>
          <p:nvSpPr>
            <p:cNvPr id="25628" name="Text Box 22"/>
            <p:cNvSpPr txBox="1">
              <a:spLocks noChangeArrowheads="1"/>
            </p:cNvSpPr>
            <p:nvPr/>
          </p:nvSpPr>
          <p:spPr bwMode="auto">
            <a:xfrm>
              <a:off x="3408" y="1857"/>
              <a:ext cx="265" cy="231"/>
            </a:xfrm>
            <a:prstGeom prst="rect">
              <a:avLst/>
            </a:prstGeom>
            <a:solidFill>
              <a:srgbClr val="FFFFFF"/>
            </a:solidFill>
            <a:ln w="15875">
              <a:noFill/>
              <a:miter lim="800000"/>
              <a:headEnd/>
              <a:tailEnd/>
            </a:ln>
          </p:spPr>
          <p:txBody>
            <a:bodyPr wrap="none">
              <a:spAutoFit/>
            </a:bodyPr>
            <a:lstStyle/>
            <a:p>
              <a:r>
                <a:rPr lang="en-US" sz="1800">
                  <a:latin typeface="Arial" charset="0"/>
                </a:rPr>
                <a:t>V</a:t>
              </a:r>
              <a:r>
                <a:rPr lang="en-US" sz="1800" baseline="-25000">
                  <a:latin typeface="Arial" charset="0"/>
                </a:rPr>
                <a:t>6</a:t>
              </a:r>
            </a:p>
          </p:txBody>
        </p:sp>
        <p:sp>
          <p:nvSpPr>
            <p:cNvPr id="25629" name="Line 23"/>
            <p:cNvSpPr>
              <a:spLocks noChangeShapeType="1"/>
            </p:cNvSpPr>
            <p:nvPr/>
          </p:nvSpPr>
          <p:spPr bwMode="auto">
            <a:xfrm>
              <a:off x="2736" y="2112"/>
              <a:ext cx="192" cy="0"/>
            </a:xfrm>
            <a:prstGeom prst="line">
              <a:avLst/>
            </a:prstGeom>
            <a:noFill/>
            <a:ln w="15875">
              <a:solidFill>
                <a:schemeClr val="tx1"/>
              </a:solidFill>
              <a:round/>
              <a:headEnd/>
              <a:tailEnd type="triangle" w="med" len="med"/>
            </a:ln>
          </p:spPr>
          <p:txBody>
            <a:bodyPr anchor="ctr"/>
            <a:lstStyle/>
            <a:p>
              <a:endParaRPr lang="en-US"/>
            </a:p>
          </p:txBody>
        </p:sp>
        <p:sp>
          <p:nvSpPr>
            <p:cNvPr id="25630" name="Line 24"/>
            <p:cNvSpPr>
              <a:spLocks noChangeShapeType="1"/>
            </p:cNvSpPr>
            <p:nvPr/>
          </p:nvSpPr>
          <p:spPr bwMode="auto">
            <a:xfrm flipV="1">
              <a:off x="2928" y="2160"/>
              <a:ext cx="144" cy="144"/>
            </a:xfrm>
            <a:prstGeom prst="line">
              <a:avLst/>
            </a:prstGeom>
            <a:noFill/>
            <a:ln w="15875">
              <a:solidFill>
                <a:schemeClr val="tx1"/>
              </a:solidFill>
              <a:round/>
              <a:headEnd/>
              <a:tailEnd type="triangle" w="med" len="med"/>
            </a:ln>
          </p:spPr>
          <p:txBody>
            <a:bodyPr anchor="ctr"/>
            <a:lstStyle/>
            <a:p>
              <a:endParaRPr lang="en-US"/>
            </a:p>
          </p:txBody>
        </p:sp>
        <p:sp>
          <p:nvSpPr>
            <p:cNvPr id="25631" name="Line 25"/>
            <p:cNvSpPr>
              <a:spLocks noChangeShapeType="1"/>
            </p:cNvSpPr>
            <p:nvPr/>
          </p:nvSpPr>
          <p:spPr bwMode="auto">
            <a:xfrm flipV="1">
              <a:off x="3168" y="2208"/>
              <a:ext cx="0" cy="144"/>
            </a:xfrm>
            <a:prstGeom prst="line">
              <a:avLst/>
            </a:prstGeom>
            <a:noFill/>
            <a:ln w="15875">
              <a:solidFill>
                <a:schemeClr val="tx1"/>
              </a:solidFill>
              <a:round/>
              <a:headEnd/>
              <a:tailEnd type="triangle" w="med" len="med"/>
            </a:ln>
          </p:spPr>
          <p:txBody>
            <a:bodyPr anchor="ctr"/>
            <a:lstStyle/>
            <a:p>
              <a:endParaRPr lang="en-US"/>
            </a:p>
          </p:txBody>
        </p:sp>
        <p:sp>
          <p:nvSpPr>
            <p:cNvPr id="25632" name="Line 26"/>
            <p:cNvSpPr>
              <a:spLocks noChangeShapeType="1"/>
            </p:cNvSpPr>
            <p:nvPr/>
          </p:nvSpPr>
          <p:spPr bwMode="auto">
            <a:xfrm flipH="1" flipV="1">
              <a:off x="3216" y="2160"/>
              <a:ext cx="144" cy="144"/>
            </a:xfrm>
            <a:prstGeom prst="line">
              <a:avLst/>
            </a:prstGeom>
            <a:noFill/>
            <a:ln w="15875">
              <a:solidFill>
                <a:schemeClr val="tx1"/>
              </a:solidFill>
              <a:round/>
              <a:headEnd/>
              <a:tailEnd type="triangle" w="med" len="med"/>
            </a:ln>
          </p:spPr>
          <p:txBody>
            <a:bodyPr anchor="ctr"/>
            <a:lstStyle/>
            <a:p>
              <a:endParaRPr lang="en-US"/>
            </a:p>
          </p:txBody>
        </p:sp>
        <p:sp>
          <p:nvSpPr>
            <p:cNvPr id="25633" name="Line 27"/>
            <p:cNvSpPr>
              <a:spLocks noChangeShapeType="1"/>
            </p:cNvSpPr>
            <p:nvPr/>
          </p:nvSpPr>
          <p:spPr bwMode="auto">
            <a:xfrm flipH="1" flipV="1">
              <a:off x="3264" y="2112"/>
              <a:ext cx="144" cy="48"/>
            </a:xfrm>
            <a:prstGeom prst="line">
              <a:avLst/>
            </a:prstGeom>
            <a:noFill/>
            <a:ln w="15875">
              <a:solidFill>
                <a:schemeClr val="tx1"/>
              </a:solidFill>
              <a:round/>
              <a:headEnd/>
              <a:tailEnd type="triangle" w="med" len="med"/>
            </a:ln>
          </p:spPr>
          <p:txBody>
            <a:bodyPr anchor="ctr"/>
            <a:lstStyle/>
            <a:p>
              <a:endParaRPr lang="en-US"/>
            </a:p>
          </p:txBody>
        </p:sp>
        <p:sp>
          <p:nvSpPr>
            <p:cNvPr id="25634" name="Line 28"/>
            <p:cNvSpPr>
              <a:spLocks noChangeShapeType="1"/>
            </p:cNvSpPr>
            <p:nvPr/>
          </p:nvSpPr>
          <p:spPr bwMode="auto">
            <a:xfrm flipH="1">
              <a:off x="3264" y="1968"/>
              <a:ext cx="192" cy="96"/>
            </a:xfrm>
            <a:prstGeom prst="line">
              <a:avLst/>
            </a:prstGeom>
            <a:noFill/>
            <a:ln w="15875">
              <a:solidFill>
                <a:schemeClr val="tx1"/>
              </a:solidFill>
              <a:round/>
              <a:headEnd/>
              <a:tailEnd type="triangle" w="med" len="med"/>
            </a:ln>
          </p:spPr>
          <p:txBody>
            <a:bodyPr anchor="ctr"/>
            <a:lstStyle/>
            <a:p>
              <a:endParaRPr lang="en-US"/>
            </a:p>
          </p:txBody>
        </p:sp>
      </p:grpSp>
      <p:sp>
        <p:nvSpPr>
          <p:cNvPr id="25605" name="Rectangle 31"/>
          <p:cNvSpPr>
            <a:spLocks noGrp="1" noChangeArrowheads="1"/>
          </p:cNvSpPr>
          <p:nvPr>
            <p:ph type="title"/>
          </p:nvPr>
        </p:nvSpPr>
        <p:spPr>
          <a:xfrm>
            <a:off x="457200" y="1065213"/>
            <a:ext cx="3235325" cy="382587"/>
          </a:xfrm>
          <a:solidFill>
            <a:schemeClr val="bg1"/>
          </a:solidFill>
          <a:ln cap="flat" algn="ctr"/>
        </p:spPr>
        <p:txBody>
          <a:bodyPr>
            <a:spAutoFit/>
          </a:bodyPr>
          <a:lstStyle/>
          <a:p>
            <a:pPr eaLnBrk="1" hangingPunct="1"/>
            <a:r>
              <a:rPr lang="en-US" sz="1800" smtClean="0"/>
              <a:t>Six standard precordial leads</a:t>
            </a:r>
          </a:p>
        </p:txBody>
      </p:sp>
      <p:sp>
        <p:nvSpPr>
          <p:cNvPr id="25606" name="Text Box 32"/>
          <p:cNvSpPr txBox="1">
            <a:spLocks noChangeArrowheads="1"/>
          </p:cNvSpPr>
          <p:nvPr/>
        </p:nvSpPr>
        <p:spPr bwMode="auto">
          <a:xfrm>
            <a:off x="533400" y="4800600"/>
            <a:ext cx="8382000" cy="11176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30000"/>
              </a:lnSpc>
            </a:pPr>
            <a:r>
              <a:rPr lang="en-US" sz="1700" b="1" i="1" u="sng">
                <a:latin typeface="Arial" charset="0"/>
              </a:rPr>
              <a:t>The 6 precordial leads (V1 to V6)</a:t>
            </a:r>
            <a:r>
              <a:rPr lang="en-US" sz="1700" b="1" i="1">
                <a:latin typeface="Arial" charset="0"/>
              </a:rPr>
              <a:t> measure potentials in a transverse plane around the apex of the heart at right angles to the frontal plane.</a:t>
            </a:r>
          </a:p>
          <a:p>
            <a:pPr algn="just" eaLnBrk="0" hangingPunct="0">
              <a:lnSpc>
                <a:spcPct val="130000"/>
              </a:lnSpc>
            </a:pPr>
            <a:r>
              <a:rPr lang="en-US" sz="1700">
                <a:latin typeface="Arial" charset="0"/>
              </a:rPr>
              <a:t>They measure the PD between the electrode and ground so they are unipolar leads.</a:t>
            </a:r>
          </a:p>
        </p:txBody>
      </p:sp>
      <p:grpSp>
        <p:nvGrpSpPr>
          <p:cNvPr id="25607" name="Group 55"/>
          <p:cNvGrpSpPr>
            <a:grpSpLocks/>
          </p:cNvGrpSpPr>
          <p:nvPr/>
        </p:nvGrpSpPr>
        <p:grpSpPr bwMode="auto">
          <a:xfrm>
            <a:off x="6400800" y="304800"/>
            <a:ext cx="2325688" cy="2622550"/>
            <a:chOff x="4032" y="192"/>
            <a:chExt cx="1465" cy="1652"/>
          </a:xfrm>
        </p:grpSpPr>
        <p:sp>
          <p:nvSpPr>
            <p:cNvPr id="25608" name="Text Box 37"/>
            <p:cNvSpPr txBox="1">
              <a:spLocks noChangeArrowheads="1"/>
            </p:cNvSpPr>
            <p:nvPr/>
          </p:nvSpPr>
          <p:spPr bwMode="auto">
            <a:xfrm>
              <a:off x="4032" y="1547"/>
              <a:ext cx="336" cy="231"/>
            </a:xfrm>
            <a:prstGeom prst="rect">
              <a:avLst/>
            </a:prstGeom>
            <a:solidFill>
              <a:schemeClr val="bg1"/>
            </a:solidFill>
            <a:ln w="15875">
              <a:solidFill>
                <a:schemeClr val="tx1"/>
              </a:solidFill>
              <a:miter lim="800000"/>
              <a:headEnd/>
              <a:tailEnd/>
            </a:ln>
          </p:spPr>
          <p:txBody>
            <a:bodyPr>
              <a:spAutoFit/>
            </a:bodyPr>
            <a:lstStyle/>
            <a:p>
              <a:r>
                <a:rPr lang="en-US" sz="1700">
                  <a:latin typeface="Arial" charset="0"/>
                </a:rPr>
                <a:t>V</a:t>
              </a:r>
              <a:r>
                <a:rPr lang="en-US" sz="1700" baseline="-25000">
                  <a:latin typeface="Arial" charset="0"/>
                </a:rPr>
                <a:t>1</a:t>
              </a:r>
            </a:p>
          </p:txBody>
        </p:sp>
        <p:sp>
          <p:nvSpPr>
            <p:cNvPr id="25609" name="Text Box 38"/>
            <p:cNvSpPr txBox="1">
              <a:spLocks noChangeArrowheads="1"/>
            </p:cNvSpPr>
            <p:nvPr/>
          </p:nvSpPr>
          <p:spPr bwMode="auto">
            <a:xfrm>
              <a:off x="4441" y="1613"/>
              <a:ext cx="300" cy="231"/>
            </a:xfrm>
            <a:prstGeom prst="rect">
              <a:avLst/>
            </a:prstGeom>
            <a:solidFill>
              <a:schemeClr val="bg1"/>
            </a:solidFill>
            <a:ln w="15875">
              <a:solidFill>
                <a:schemeClr val="tx1"/>
              </a:solidFill>
              <a:miter lim="800000"/>
              <a:headEnd/>
              <a:tailEnd/>
            </a:ln>
          </p:spPr>
          <p:txBody>
            <a:bodyPr>
              <a:spAutoFit/>
            </a:bodyPr>
            <a:lstStyle/>
            <a:p>
              <a:r>
                <a:rPr lang="en-US" sz="1700">
                  <a:latin typeface="Arial" charset="0"/>
                </a:rPr>
                <a:t>V</a:t>
              </a:r>
              <a:r>
                <a:rPr lang="en-US" sz="1700" baseline="-25000">
                  <a:latin typeface="Arial" charset="0"/>
                </a:rPr>
                <a:t>2</a:t>
              </a:r>
            </a:p>
          </p:txBody>
        </p:sp>
        <p:sp>
          <p:nvSpPr>
            <p:cNvPr id="25610" name="Text Box 39"/>
            <p:cNvSpPr txBox="1">
              <a:spLocks noChangeArrowheads="1"/>
            </p:cNvSpPr>
            <p:nvPr/>
          </p:nvSpPr>
          <p:spPr bwMode="auto">
            <a:xfrm>
              <a:off x="4849" y="1613"/>
              <a:ext cx="266" cy="231"/>
            </a:xfrm>
            <a:prstGeom prst="rect">
              <a:avLst/>
            </a:prstGeom>
            <a:solidFill>
              <a:schemeClr val="bg1"/>
            </a:solidFill>
            <a:ln w="15875">
              <a:solidFill>
                <a:schemeClr val="tx1"/>
              </a:solidFill>
              <a:miter lim="800000"/>
              <a:headEnd/>
              <a:tailEnd/>
            </a:ln>
          </p:spPr>
          <p:txBody>
            <a:bodyPr wrap="none">
              <a:spAutoFit/>
            </a:bodyPr>
            <a:lstStyle/>
            <a:p>
              <a:r>
                <a:rPr lang="en-US" sz="1700">
                  <a:latin typeface="Arial" charset="0"/>
                </a:rPr>
                <a:t>V</a:t>
              </a:r>
              <a:r>
                <a:rPr lang="en-US" sz="1700" baseline="-25000">
                  <a:latin typeface="Arial" charset="0"/>
                </a:rPr>
                <a:t>3</a:t>
              </a:r>
            </a:p>
          </p:txBody>
        </p:sp>
        <p:sp>
          <p:nvSpPr>
            <p:cNvPr id="25611" name="Text Box 40"/>
            <p:cNvSpPr txBox="1">
              <a:spLocks noChangeArrowheads="1"/>
            </p:cNvSpPr>
            <p:nvPr/>
          </p:nvSpPr>
          <p:spPr bwMode="auto">
            <a:xfrm>
              <a:off x="5231" y="1184"/>
              <a:ext cx="266" cy="231"/>
            </a:xfrm>
            <a:prstGeom prst="rect">
              <a:avLst/>
            </a:prstGeom>
            <a:solidFill>
              <a:schemeClr val="bg1"/>
            </a:solidFill>
            <a:ln w="15875">
              <a:solidFill>
                <a:schemeClr val="tx1"/>
              </a:solidFill>
              <a:miter lim="800000"/>
              <a:headEnd/>
              <a:tailEnd/>
            </a:ln>
          </p:spPr>
          <p:txBody>
            <a:bodyPr wrap="none">
              <a:spAutoFit/>
            </a:bodyPr>
            <a:lstStyle/>
            <a:p>
              <a:r>
                <a:rPr lang="en-US" sz="1700">
                  <a:latin typeface="Arial" charset="0"/>
                </a:rPr>
                <a:t>V</a:t>
              </a:r>
              <a:r>
                <a:rPr lang="en-US" sz="1700" baseline="-25000">
                  <a:latin typeface="Arial" charset="0"/>
                </a:rPr>
                <a:t>4</a:t>
              </a:r>
            </a:p>
          </p:txBody>
        </p:sp>
        <p:sp>
          <p:nvSpPr>
            <p:cNvPr id="25612" name="Text Box 41"/>
            <p:cNvSpPr txBox="1">
              <a:spLocks noChangeArrowheads="1"/>
            </p:cNvSpPr>
            <p:nvPr/>
          </p:nvSpPr>
          <p:spPr bwMode="auto">
            <a:xfrm>
              <a:off x="5150" y="523"/>
              <a:ext cx="266" cy="231"/>
            </a:xfrm>
            <a:prstGeom prst="rect">
              <a:avLst/>
            </a:prstGeom>
            <a:solidFill>
              <a:schemeClr val="bg1"/>
            </a:solidFill>
            <a:ln w="15875">
              <a:solidFill>
                <a:schemeClr val="tx1"/>
              </a:solidFill>
              <a:miter lim="800000"/>
              <a:headEnd/>
              <a:tailEnd/>
            </a:ln>
          </p:spPr>
          <p:txBody>
            <a:bodyPr wrap="none">
              <a:spAutoFit/>
            </a:bodyPr>
            <a:lstStyle/>
            <a:p>
              <a:r>
                <a:rPr lang="en-US" sz="1700">
                  <a:latin typeface="Arial" charset="0"/>
                </a:rPr>
                <a:t>V</a:t>
              </a:r>
              <a:r>
                <a:rPr lang="en-US" sz="1700" baseline="-25000">
                  <a:latin typeface="Arial" charset="0"/>
                </a:rPr>
                <a:t>5</a:t>
              </a:r>
            </a:p>
          </p:txBody>
        </p:sp>
        <p:sp>
          <p:nvSpPr>
            <p:cNvPr id="25613" name="Text Box 42"/>
            <p:cNvSpPr txBox="1">
              <a:spLocks noChangeArrowheads="1"/>
            </p:cNvSpPr>
            <p:nvPr/>
          </p:nvSpPr>
          <p:spPr bwMode="auto">
            <a:xfrm>
              <a:off x="4877" y="192"/>
              <a:ext cx="266" cy="231"/>
            </a:xfrm>
            <a:prstGeom prst="rect">
              <a:avLst/>
            </a:prstGeom>
            <a:solidFill>
              <a:schemeClr val="bg1"/>
            </a:solidFill>
            <a:ln w="15875">
              <a:solidFill>
                <a:schemeClr val="tx1"/>
              </a:solidFill>
              <a:miter lim="800000"/>
              <a:headEnd/>
              <a:tailEnd/>
            </a:ln>
          </p:spPr>
          <p:txBody>
            <a:bodyPr wrap="none">
              <a:spAutoFit/>
            </a:bodyPr>
            <a:lstStyle/>
            <a:p>
              <a:r>
                <a:rPr lang="en-US" sz="1700">
                  <a:latin typeface="Arial" charset="0"/>
                </a:rPr>
                <a:t>V</a:t>
              </a:r>
              <a:r>
                <a:rPr lang="en-US" sz="1700" baseline="-25000">
                  <a:latin typeface="Arial" charset="0"/>
                </a:rPr>
                <a:t>6</a:t>
              </a:r>
            </a:p>
          </p:txBody>
        </p:sp>
        <p:sp>
          <p:nvSpPr>
            <p:cNvPr id="25614" name="Line 43"/>
            <p:cNvSpPr>
              <a:spLocks noChangeShapeType="1"/>
            </p:cNvSpPr>
            <p:nvPr/>
          </p:nvSpPr>
          <p:spPr bwMode="auto">
            <a:xfrm flipH="1">
              <a:off x="4713" y="324"/>
              <a:ext cx="164" cy="212"/>
            </a:xfrm>
            <a:prstGeom prst="line">
              <a:avLst/>
            </a:prstGeom>
            <a:noFill/>
            <a:ln w="15875">
              <a:solidFill>
                <a:schemeClr val="tx1"/>
              </a:solidFill>
              <a:round/>
              <a:headEnd/>
              <a:tailEnd type="oval" w="lg" len="lg"/>
            </a:ln>
          </p:spPr>
          <p:txBody>
            <a:bodyPr anchor="ctr"/>
            <a:lstStyle/>
            <a:p>
              <a:endParaRPr lang="en-US"/>
            </a:p>
          </p:txBody>
        </p:sp>
        <p:sp>
          <p:nvSpPr>
            <p:cNvPr id="25615" name="Freeform 44"/>
            <p:cNvSpPr>
              <a:spLocks/>
            </p:cNvSpPr>
            <p:nvPr/>
          </p:nvSpPr>
          <p:spPr bwMode="auto">
            <a:xfrm>
              <a:off x="4086" y="456"/>
              <a:ext cx="791" cy="793"/>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5616" name="Line 45"/>
            <p:cNvSpPr>
              <a:spLocks noChangeShapeType="1"/>
            </p:cNvSpPr>
            <p:nvPr/>
          </p:nvSpPr>
          <p:spPr bwMode="auto">
            <a:xfrm flipH="1">
              <a:off x="4877" y="622"/>
              <a:ext cx="245" cy="113"/>
            </a:xfrm>
            <a:prstGeom prst="line">
              <a:avLst/>
            </a:prstGeom>
            <a:noFill/>
            <a:ln w="15875">
              <a:solidFill>
                <a:schemeClr val="tx1"/>
              </a:solidFill>
              <a:round/>
              <a:headEnd/>
              <a:tailEnd type="oval" w="lg" len="lg"/>
            </a:ln>
          </p:spPr>
          <p:txBody>
            <a:bodyPr anchor="ctr"/>
            <a:lstStyle/>
            <a:p>
              <a:endParaRPr lang="en-US"/>
            </a:p>
          </p:txBody>
        </p:sp>
        <p:sp>
          <p:nvSpPr>
            <p:cNvPr id="25617" name="Line 46"/>
            <p:cNvSpPr>
              <a:spLocks noChangeShapeType="1"/>
            </p:cNvSpPr>
            <p:nvPr/>
          </p:nvSpPr>
          <p:spPr bwMode="auto">
            <a:xfrm flipH="1" flipV="1">
              <a:off x="4931" y="1084"/>
              <a:ext cx="273" cy="132"/>
            </a:xfrm>
            <a:prstGeom prst="line">
              <a:avLst/>
            </a:prstGeom>
            <a:noFill/>
            <a:ln w="15875">
              <a:solidFill>
                <a:schemeClr val="tx1"/>
              </a:solidFill>
              <a:round/>
              <a:headEnd/>
              <a:tailEnd type="oval" w="lg" len="lg"/>
            </a:ln>
          </p:spPr>
          <p:txBody>
            <a:bodyPr anchor="ctr"/>
            <a:lstStyle/>
            <a:p>
              <a:endParaRPr lang="en-US"/>
            </a:p>
          </p:txBody>
        </p:sp>
        <p:sp>
          <p:nvSpPr>
            <p:cNvPr id="25618" name="Line 47"/>
            <p:cNvSpPr>
              <a:spLocks noChangeShapeType="1"/>
            </p:cNvSpPr>
            <p:nvPr/>
          </p:nvSpPr>
          <p:spPr bwMode="auto">
            <a:xfrm flipH="1" flipV="1">
              <a:off x="4795" y="1283"/>
              <a:ext cx="109" cy="264"/>
            </a:xfrm>
            <a:prstGeom prst="line">
              <a:avLst/>
            </a:prstGeom>
            <a:noFill/>
            <a:ln w="15875">
              <a:solidFill>
                <a:schemeClr val="tx1"/>
              </a:solidFill>
              <a:round/>
              <a:headEnd/>
              <a:tailEnd type="oval" w="lg" len="lg"/>
            </a:ln>
          </p:spPr>
          <p:txBody>
            <a:bodyPr anchor="ctr"/>
            <a:lstStyle/>
            <a:p>
              <a:endParaRPr lang="en-US"/>
            </a:p>
          </p:txBody>
        </p:sp>
        <p:sp>
          <p:nvSpPr>
            <p:cNvPr id="25619" name="Line 48"/>
            <p:cNvSpPr>
              <a:spLocks noChangeShapeType="1"/>
            </p:cNvSpPr>
            <p:nvPr/>
          </p:nvSpPr>
          <p:spPr bwMode="auto">
            <a:xfrm flipV="1">
              <a:off x="4522" y="1316"/>
              <a:ext cx="0" cy="264"/>
            </a:xfrm>
            <a:prstGeom prst="line">
              <a:avLst/>
            </a:prstGeom>
            <a:noFill/>
            <a:ln w="15875">
              <a:solidFill>
                <a:schemeClr val="tx1"/>
              </a:solidFill>
              <a:round/>
              <a:headEnd/>
              <a:tailEnd type="oval" w="lg" len="lg"/>
            </a:ln>
          </p:spPr>
          <p:txBody>
            <a:bodyPr anchor="ctr"/>
            <a:lstStyle/>
            <a:p>
              <a:endParaRPr lang="en-US"/>
            </a:p>
          </p:txBody>
        </p:sp>
        <p:sp>
          <p:nvSpPr>
            <p:cNvPr id="25620" name="Line 49"/>
            <p:cNvSpPr>
              <a:spLocks noChangeShapeType="1"/>
            </p:cNvSpPr>
            <p:nvPr/>
          </p:nvSpPr>
          <p:spPr bwMode="auto">
            <a:xfrm flipV="1">
              <a:off x="4168" y="1249"/>
              <a:ext cx="109" cy="265"/>
            </a:xfrm>
            <a:prstGeom prst="line">
              <a:avLst/>
            </a:prstGeom>
            <a:noFill/>
            <a:ln w="15875">
              <a:solidFill>
                <a:schemeClr val="tx1"/>
              </a:solidFill>
              <a:round/>
              <a:headEnd/>
              <a:tailEnd type="oval" w="lg" len="lg"/>
            </a:ln>
          </p:spPr>
          <p:txBody>
            <a:bodyPr anchor="ctr"/>
            <a:lstStyle/>
            <a:p>
              <a:endParaRPr lang="en-US"/>
            </a:p>
          </p:txBody>
        </p:sp>
        <p:sp>
          <p:nvSpPr>
            <p:cNvPr id="25621" name="Text Box 51"/>
            <p:cNvSpPr txBox="1">
              <a:spLocks noChangeArrowheads="1"/>
            </p:cNvSpPr>
            <p:nvPr/>
          </p:nvSpPr>
          <p:spPr bwMode="auto">
            <a:xfrm>
              <a:off x="4416" y="672"/>
              <a:ext cx="202" cy="173"/>
            </a:xfrm>
            <a:prstGeom prst="rect">
              <a:avLst/>
            </a:prstGeom>
            <a:solidFill>
              <a:schemeClr val="bg1"/>
            </a:solidFill>
            <a:ln w="15875">
              <a:solidFill>
                <a:schemeClr val="tx1"/>
              </a:solidFill>
              <a:miter lim="800000"/>
              <a:headEnd/>
              <a:tailEnd type="none" w="lg" len="lg"/>
            </a:ln>
          </p:spPr>
          <p:txBody>
            <a:bodyPr lIns="0" tIns="0" rIns="0" bIns="0" anchor="ctr">
              <a:spAutoFit/>
            </a:bodyPr>
            <a:lstStyle/>
            <a:p>
              <a:pPr algn="ctr"/>
              <a:r>
                <a:rPr lang="en-US" sz="1700">
                  <a:latin typeface="Arial" charset="0"/>
                </a:rPr>
                <a:t>LV</a:t>
              </a:r>
            </a:p>
          </p:txBody>
        </p:sp>
      </p:gr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362200" y="246063"/>
            <a:ext cx="4343400" cy="382587"/>
          </a:xfrm>
          <a:solidFill>
            <a:schemeClr val="bg1"/>
          </a:solidFill>
          <a:ln cap="flat"/>
        </p:spPr>
        <p:txBody>
          <a:bodyPr>
            <a:spAutoFit/>
          </a:bodyPr>
          <a:lstStyle/>
          <a:p>
            <a:pPr eaLnBrk="1" hangingPunct="1"/>
            <a:r>
              <a:rPr lang="en-US" sz="1800" smtClean="0">
                <a:solidFill>
                  <a:schemeClr val="tx1"/>
                </a:solidFill>
              </a:rPr>
              <a:t>There are 12 leads in a standard ECG</a:t>
            </a:r>
          </a:p>
        </p:txBody>
      </p:sp>
      <p:sp>
        <p:nvSpPr>
          <p:cNvPr id="26627" name="Text Box 3"/>
          <p:cNvSpPr txBox="1">
            <a:spLocks noChangeArrowheads="1"/>
          </p:cNvSpPr>
          <p:nvPr/>
        </p:nvSpPr>
        <p:spPr bwMode="auto">
          <a:xfrm>
            <a:off x="1219200" y="1143000"/>
            <a:ext cx="6781800" cy="280035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30000"/>
              </a:lnSpc>
            </a:pPr>
            <a:r>
              <a:rPr lang="en-US" sz="1700" u="sng">
                <a:latin typeface="Arial" charset="0"/>
              </a:rPr>
              <a:t>Six leads meaure potentials in the frontal plane</a:t>
            </a:r>
          </a:p>
          <a:p>
            <a:pPr lvl="1" algn="just" eaLnBrk="0" hangingPunct="0">
              <a:lnSpc>
                <a:spcPct val="130000"/>
              </a:lnSpc>
            </a:pPr>
            <a:r>
              <a:rPr lang="en-US" sz="1700" u="sng">
                <a:latin typeface="Arial" charset="0"/>
              </a:rPr>
              <a:t>3 Leads (I, II &amp; III)  for Einthoven’s Triangle</a:t>
            </a:r>
          </a:p>
          <a:p>
            <a:pPr lvl="1" algn="just" eaLnBrk="0" hangingPunct="0">
              <a:lnSpc>
                <a:spcPct val="130000"/>
              </a:lnSpc>
            </a:pPr>
            <a:r>
              <a:rPr lang="en-US" sz="1700" u="sng">
                <a:latin typeface="Arial" charset="0"/>
              </a:rPr>
              <a:t>3 Calculated leads:</a:t>
            </a:r>
          </a:p>
          <a:p>
            <a:pPr lvl="2" algn="just" eaLnBrk="0" hangingPunct="0">
              <a:lnSpc>
                <a:spcPct val="130000"/>
              </a:lnSpc>
            </a:pPr>
            <a:r>
              <a:rPr lang="en-US" sz="1700">
                <a:latin typeface="Arial" charset="0"/>
              </a:rPr>
              <a:t>aVR (augmented right arm)</a:t>
            </a:r>
          </a:p>
          <a:p>
            <a:pPr lvl="2" algn="just" eaLnBrk="0" hangingPunct="0">
              <a:lnSpc>
                <a:spcPct val="130000"/>
              </a:lnSpc>
            </a:pPr>
            <a:r>
              <a:rPr lang="en-US" sz="1700">
                <a:latin typeface="Arial" charset="0"/>
              </a:rPr>
              <a:t>aVL (augmented left arm)</a:t>
            </a:r>
          </a:p>
          <a:p>
            <a:pPr lvl="2" algn="just" eaLnBrk="0" hangingPunct="0">
              <a:lnSpc>
                <a:spcPct val="130000"/>
              </a:lnSpc>
            </a:pPr>
            <a:r>
              <a:rPr lang="en-US" sz="1700">
                <a:latin typeface="Arial" charset="0"/>
              </a:rPr>
              <a:t>aVF (augmented left foot)</a:t>
            </a:r>
          </a:p>
          <a:p>
            <a:pPr eaLnBrk="0" hangingPunct="0">
              <a:lnSpc>
                <a:spcPct val="130000"/>
              </a:lnSpc>
            </a:pPr>
            <a:r>
              <a:rPr lang="en-US" sz="1700" u="sng">
                <a:latin typeface="Arial" charset="0"/>
              </a:rPr>
              <a:t>Six leads measure potentials in a transverse plane across the heart.</a:t>
            </a:r>
            <a:endParaRPr lang="en-US" sz="1700">
              <a:latin typeface="Arial" charset="0"/>
            </a:endParaRPr>
          </a:p>
          <a:p>
            <a:pPr lvl="1" algn="just" eaLnBrk="0" hangingPunct="0">
              <a:lnSpc>
                <a:spcPct val="130000"/>
              </a:lnSpc>
            </a:pPr>
            <a:r>
              <a:rPr lang="en-US" sz="1700">
                <a:latin typeface="Arial" charset="0"/>
              </a:rPr>
              <a:t>Precordial leads V</a:t>
            </a:r>
            <a:r>
              <a:rPr lang="en-US" sz="1700" baseline="-25000">
                <a:latin typeface="Arial" charset="0"/>
              </a:rPr>
              <a:t>1</a:t>
            </a:r>
            <a:r>
              <a:rPr lang="en-US" sz="1700">
                <a:latin typeface="Arial" charset="0"/>
              </a:rPr>
              <a:t> to V</a:t>
            </a:r>
            <a:r>
              <a:rPr lang="en-US" sz="1700" baseline="-25000">
                <a:latin typeface="Arial" charset="0"/>
              </a:rPr>
              <a:t>6</a:t>
            </a:r>
            <a:endParaRPr lang="en-US" sz="1700">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95400" y="152400"/>
            <a:ext cx="6477000" cy="657225"/>
          </a:xfrm>
          <a:solidFill>
            <a:schemeClr val="bg1"/>
          </a:solidFill>
          <a:ln cap="flat" algn="ctr"/>
        </p:spPr>
        <p:txBody>
          <a:bodyPr wrap="square">
            <a:spAutoFit/>
          </a:bodyPr>
          <a:lstStyle/>
          <a:p>
            <a:pPr algn="l" eaLnBrk="1" hangingPunct="1"/>
            <a:r>
              <a:rPr lang="en-US" sz="1800" dirty="0" smtClean="0"/>
              <a:t>12 Lead ECG: Normal sinus rhythm at a rate of 71 beats/min, a P wave axis of 45°, and a PR interval of 0.15 sec.</a:t>
            </a:r>
          </a:p>
        </p:txBody>
      </p:sp>
      <p:sp>
        <p:nvSpPr>
          <p:cNvPr id="29699" name="Rectangle 5"/>
          <p:cNvSpPr>
            <a:spLocks noChangeArrowheads="1"/>
          </p:cNvSpPr>
          <p:nvPr/>
        </p:nvSpPr>
        <p:spPr bwMode="auto">
          <a:xfrm>
            <a:off x="304800" y="6248400"/>
            <a:ext cx="1514475" cy="304800"/>
          </a:xfrm>
          <a:prstGeom prst="rect">
            <a:avLst/>
          </a:prstGeom>
          <a:noFill/>
          <a:ln w="15875">
            <a:noFill/>
            <a:miter lim="800000"/>
            <a:headEnd/>
            <a:tailEnd type="none" w="lg" len="lg"/>
          </a:ln>
        </p:spPr>
        <p:txBody>
          <a:bodyPr wrap="none" anchor="ctr">
            <a:spAutoFit/>
          </a:bodyPr>
          <a:lstStyle/>
          <a:p>
            <a:r>
              <a:rPr lang="en-US" sz="1400"/>
              <a:t>©2007 UpToDate </a:t>
            </a:r>
          </a:p>
        </p:txBody>
      </p:sp>
      <p:sp>
        <p:nvSpPr>
          <p:cNvPr id="29700" name="Text Box 6"/>
          <p:cNvSpPr txBox="1">
            <a:spLocks noChangeArrowheads="1"/>
          </p:cNvSpPr>
          <p:nvPr/>
        </p:nvSpPr>
        <p:spPr bwMode="auto">
          <a:xfrm>
            <a:off x="1828800" y="5096401"/>
            <a:ext cx="5486400" cy="113877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u="sng" dirty="0">
                <a:latin typeface="Arial" charset="0"/>
              </a:rPr>
              <a:t>Cardinal features of sinus rhythm:</a:t>
            </a:r>
          </a:p>
          <a:p>
            <a:pPr algn="just" eaLnBrk="0" hangingPunct="0"/>
            <a:r>
              <a:rPr lang="en-US" sz="1700" dirty="0">
                <a:latin typeface="Arial" charset="0"/>
              </a:rPr>
              <a:t>The P wave is upright in leads I and II</a:t>
            </a:r>
          </a:p>
          <a:p>
            <a:pPr algn="just" eaLnBrk="0" hangingPunct="0"/>
            <a:r>
              <a:rPr lang="en-US" sz="1700" dirty="0">
                <a:latin typeface="Arial" charset="0"/>
              </a:rPr>
              <a:t>Each P wave is usually followed by a QRS </a:t>
            </a:r>
            <a:r>
              <a:rPr lang="en-US" sz="1700" dirty="0" smtClean="0">
                <a:latin typeface="Arial" charset="0"/>
              </a:rPr>
              <a:t>complex</a:t>
            </a:r>
          </a:p>
          <a:p>
            <a:pPr algn="just" eaLnBrk="0" hangingPunct="0"/>
            <a:r>
              <a:rPr lang="en-US" sz="1700" dirty="0" smtClean="0">
                <a:latin typeface="Arial" charset="0"/>
              </a:rPr>
              <a:t>The </a:t>
            </a:r>
            <a:r>
              <a:rPr lang="en-US" sz="1700" dirty="0">
                <a:latin typeface="Arial" charset="0"/>
              </a:rPr>
              <a:t>normal adult resting heart rate is 60­99 beats/min</a:t>
            </a:r>
          </a:p>
        </p:txBody>
      </p:sp>
      <p:grpSp>
        <p:nvGrpSpPr>
          <p:cNvPr id="29701" name="Group 18"/>
          <p:cNvGrpSpPr>
            <a:grpSpLocks/>
          </p:cNvGrpSpPr>
          <p:nvPr/>
        </p:nvGrpSpPr>
        <p:grpSpPr bwMode="auto">
          <a:xfrm>
            <a:off x="-257175" y="1042988"/>
            <a:ext cx="7635875" cy="3903662"/>
            <a:chOff x="-162" y="657"/>
            <a:chExt cx="4810" cy="2459"/>
          </a:xfrm>
        </p:grpSpPr>
        <p:sp>
          <p:nvSpPr>
            <p:cNvPr id="29702" name="Rectangle 3"/>
            <p:cNvSpPr>
              <a:spLocks noChangeArrowheads="1"/>
            </p:cNvSpPr>
            <p:nvPr/>
          </p:nvSpPr>
          <p:spPr bwMode="auto">
            <a:xfrm>
              <a:off x="-162" y="688"/>
              <a:ext cx="147" cy="394"/>
            </a:xfrm>
            <a:prstGeom prst="rect">
              <a:avLst/>
            </a:prstGeom>
            <a:noFill/>
            <a:ln w="15875">
              <a:noFill/>
              <a:miter lim="800000"/>
              <a:headEnd/>
              <a:tailEnd type="none" w="lg" len="lg"/>
            </a:ln>
          </p:spPr>
          <p:txBody>
            <a:bodyPr wrap="none" anchor="ctr">
              <a:spAutoFit/>
            </a:bodyPr>
            <a:lstStyle/>
            <a:p>
              <a:r>
                <a:rPr lang="en-US" sz="1100">
                  <a:latin typeface="Verdana" pitchFamily="34" charset="0"/>
                  <a:cs typeface="Times New Roman" pitchFamily="18" charset="0"/>
                </a:rPr>
                <a:t> </a:t>
              </a:r>
              <a:endParaRPr lang="en-US" sz="1100"/>
            </a:p>
            <a:p>
              <a:pPr eaLnBrk="0" hangingPunct="0"/>
              <a:endParaRPr lang="en-US"/>
            </a:p>
          </p:txBody>
        </p:sp>
        <p:pic>
          <p:nvPicPr>
            <p:cNvPr id="29703" name="Picture 4" descr="image"/>
            <p:cNvPicPr>
              <a:picLocks noChangeAspect="1" noChangeArrowheads="1"/>
            </p:cNvPicPr>
            <p:nvPr/>
          </p:nvPicPr>
          <p:blipFill>
            <a:blip r:embed="rId4" r:link="rId5" cstate="print"/>
            <a:srcRect/>
            <a:stretch>
              <a:fillRect/>
            </a:stretch>
          </p:blipFill>
          <p:spPr bwMode="auto">
            <a:xfrm>
              <a:off x="1111" y="657"/>
              <a:ext cx="3537" cy="2459"/>
            </a:xfrm>
            <a:prstGeom prst="rect">
              <a:avLst/>
            </a:prstGeom>
            <a:noFill/>
            <a:ln w="9525">
              <a:noFill/>
              <a:miter lim="800000"/>
              <a:headEnd/>
              <a:tailEnd/>
            </a:ln>
          </p:spPr>
        </p:pic>
        <p:grpSp>
          <p:nvGrpSpPr>
            <p:cNvPr id="29704" name="Group 17"/>
            <p:cNvGrpSpPr>
              <a:grpSpLocks/>
            </p:cNvGrpSpPr>
            <p:nvPr/>
          </p:nvGrpSpPr>
          <p:grpSpPr bwMode="auto">
            <a:xfrm>
              <a:off x="192" y="768"/>
              <a:ext cx="1776" cy="699"/>
              <a:chOff x="192" y="768"/>
              <a:chExt cx="1776" cy="699"/>
            </a:xfrm>
          </p:grpSpPr>
          <p:grpSp>
            <p:nvGrpSpPr>
              <p:cNvPr id="29706" name="Group 16"/>
              <p:cNvGrpSpPr>
                <a:grpSpLocks/>
              </p:cNvGrpSpPr>
              <p:nvPr/>
            </p:nvGrpSpPr>
            <p:grpSpPr bwMode="auto">
              <a:xfrm>
                <a:off x="192" y="864"/>
                <a:ext cx="720" cy="603"/>
                <a:chOff x="192" y="864"/>
                <a:chExt cx="720" cy="603"/>
              </a:xfrm>
            </p:grpSpPr>
            <p:cxnSp>
              <p:nvCxnSpPr>
                <p:cNvPr id="29708" name="AutoShape 8"/>
                <p:cNvCxnSpPr>
                  <a:cxnSpLocks noChangeShapeType="1"/>
                </p:cNvCxnSpPr>
                <p:nvPr/>
              </p:nvCxnSpPr>
              <p:spPr bwMode="auto">
                <a:xfrm>
                  <a:off x="192" y="1405"/>
                  <a:ext cx="83" cy="1"/>
                </a:xfrm>
                <a:prstGeom prst="straightConnector1">
                  <a:avLst/>
                </a:prstGeom>
                <a:noFill/>
                <a:ln w="38100">
                  <a:solidFill>
                    <a:srgbClr val="006600"/>
                  </a:solidFill>
                  <a:round/>
                  <a:headEnd/>
                  <a:tailEnd/>
                </a:ln>
              </p:spPr>
            </p:cxnSp>
            <p:sp>
              <p:nvSpPr>
                <p:cNvPr id="29709" name="Freeform 9"/>
                <p:cNvSpPr>
                  <a:spLocks/>
                </p:cNvSpPr>
                <p:nvPr/>
              </p:nvSpPr>
              <p:spPr bwMode="auto">
                <a:xfrm>
                  <a:off x="275" y="1369"/>
                  <a:ext cx="103" cy="39"/>
                </a:xfrm>
                <a:custGeom>
                  <a:avLst/>
                  <a:gdLst>
                    <a:gd name="T0" fmla="*/ 0 w 768"/>
                    <a:gd name="T1" fmla="*/ 440 h 440"/>
                    <a:gd name="T2" fmla="*/ 96 w 768"/>
                    <a:gd name="T3" fmla="*/ 152 h 440"/>
                    <a:gd name="T4" fmla="*/ 384 w 768"/>
                    <a:gd name="T5" fmla="*/ 8 h 440"/>
                    <a:gd name="T6" fmla="*/ 672 w 768"/>
                    <a:gd name="T7" fmla="*/ 104 h 440"/>
                    <a:gd name="T8" fmla="*/ 768 w 768"/>
                    <a:gd name="T9" fmla="*/ 440 h 440"/>
                    <a:gd name="T10" fmla="*/ 0 60000 65536"/>
                    <a:gd name="T11" fmla="*/ 0 60000 65536"/>
                    <a:gd name="T12" fmla="*/ 0 60000 65536"/>
                    <a:gd name="T13" fmla="*/ 0 60000 65536"/>
                    <a:gd name="T14" fmla="*/ 0 60000 65536"/>
                    <a:gd name="T15" fmla="*/ 0 w 768"/>
                    <a:gd name="T16" fmla="*/ 0 h 440"/>
                    <a:gd name="T17" fmla="*/ 768 w 768"/>
                    <a:gd name="T18" fmla="*/ 440 h 440"/>
                  </a:gdLst>
                  <a:ahLst/>
                  <a:cxnLst>
                    <a:cxn ang="T10">
                      <a:pos x="T0" y="T1"/>
                    </a:cxn>
                    <a:cxn ang="T11">
                      <a:pos x="T2" y="T3"/>
                    </a:cxn>
                    <a:cxn ang="T12">
                      <a:pos x="T4" y="T5"/>
                    </a:cxn>
                    <a:cxn ang="T13">
                      <a:pos x="T6" y="T7"/>
                    </a:cxn>
                    <a:cxn ang="T14">
                      <a:pos x="T8" y="T9"/>
                    </a:cxn>
                  </a:cxnLst>
                  <a:rect l="T15" t="T16" r="T17" b="T18"/>
                  <a:pathLst>
                    <a:path w="768" h="440">
                      <a:moveTo>
                        <a:pt x="0" y="440"/>
                      </a:moveTo>
                      <a:cubicBezTo>
                        <a:pt x="16" y="332"/>
                        <a:pt x="32" y="224"/>
                        <a:pt x="96" y="152"/>
                      </a:cubicBezTo>
                      <a:cubicBezTo>
                        <a:pt x="160" y="80"/>
                        <a:pt x="288" y="16"/>
                        <a:pt x="384" y="8"/>
                      </a:cubicBezTo>
                      <a:cubicBezTo>
                        <a:pt x="480" y="0"/>
                        <a:pt x="608" y="32"/>
                        <a:pt x="672" y="104"/>
                      </a:cubicBezTo>
                      <a:cubicBezTo>
                        <a:pt x="736" y="176"/>
                        <a:pt x="752" y="384"/>
                        <a:pt x="768" y="440"/>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29710" name="Freeform 10"/>
                <p:cNvSpPr>
                  <a:spLocks/>
                </p:cNvSpPr>
                <p:nvPr/>
              </p:nvSpPr>
              <p:spPr bwMode="auto">
                <a:xfrm>
                  <a:off x="460" y="864"/>
                  <a:ext cx="167" cy="603"/>
                </a:xfrm>
                <a:custGeom>
                  <a:avLst/>
                  <a:gdLst>
                    <a:gd name="T0" fmla="*/ 0 w 167"/>
                    <a:gd name="T1" fmla="*/ 545 h 603"/>
                    <a:gd name="T2" fmla="*/ 22 w 167"/>
                    <a:gd name="T3" fmla="*/ 512 h 603"/>
                    <a:gd name="T4" fmla="*/ 82 w 167"/>
                    <a:gd name="T5" fmla="*/ 0 h 603"/>
                    <a:gd name="T6" fmla="*/ 113 w 167"/>
                    <a:gd name="T7" fmla="*/ 300 h 603"/>
                    <a:gd name="T8" fmla="*/ 142 w 167"/>
                    <a:gd name="T9" fmla="*/ 534 h 603"/>
                    <a:gd name="T10" fmla="*/ 167 w 167"/>
                    <a:gd name="T11" fmla="*/ 539 h 603"/>
                    <a:gd name="T12" fmla="*/ 0 60000 65536"/>
                    <a:gd name="T13" fmla="*/ 0 60000 65536"/>
                    <a:gd name="T14" fmla="*/ 0 60000 65536"/>
                    <a:gd name="T15" fmla="*/ 0 60000 65536"/>
                    <a:gd name="T16" fmla="*/ 0 60000 65536"/>
                    <a:gd name="T17" fmla="*/ 0 60000 65536"/>
                    <a:gd name="T18" fmla="*/ 0 w 167"/>
                    <a:gd name="T19" fmla="*/ 0 h 603"/>
                    <a:gd name="T20" fmla="*/ 167 w 167"/>
                    <a:gd name="T21" fmla="*/ 603 h 603"/>
                  </a:gdLst>
                  <a:ahLst/>
                  <a:cxnLst>
                    <a:cxn ang="T12">
                      <a:pos x="T0" y="T1"/>
                    </a:cxn>
                    <a:cxn ang="T13">
                      <a:pos x="T2" y="T3"/>
                    </a:cxn>
                    <a:cxn ang="T14">
                      <a:pos x="T4" y="T5"/>
                    </a:cxn>
                    <a:cxn ang="T15">
                      <a:pos x="T6" y="T7"/>
                    </a:cxn>
                    <a:cxn ang="T16">
                      <a:pos x="T8" y="T9"/>
                    </a:cxn>
                    <a:cxn ang="T17">
                      <a:pos x="T10" y="T11"/>
                    </a:cxn>
                  </a:cxnLst>
                  <a:rect l="T18" t="T19" r="T20" b="T21"/>
                  <a:pathLst>
                    <a:path w="167" h="603">
                      <a:moveTo>
                        <a:pt x="0" y="545"/>
                      </a:moveTo>
                      <a:cubicBezTo>
                        <a:pt x="4" y="539"/>
                        <a:pt x="9" y="603"/>
                        <a:pt x="22" y="512"/>
                      </a:cubicBezTo>
                      <a:lnTo>
                        <a:pt x="82" y="0"/>
                      </a:lnTo>
                      <a:lnTo>
                        <a:pt x="113" y="300"/>
                      </a:lnTo>
                      <a:lnTo>
                        <a:pt x="142" y="534"/>
                      </a:lnTo>
                      <a:cubicBezTo>
                        <a:pt x="151" y="574"/>
                        <a:pt x="162" y="538"/>
                        <a:pt x="167" y="539"/>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29711" name="Freeform 11"/>
                <p:cNvSpPr>
                  <a:spLocks/>
                </p:cNvSpPr>
                <p:nvPr/>
              </p:nvSpPr>
              <p:spPr bwMode="auto">
                <a:xfrm>
                  <a:off x="746" y="1347"/>
                  <a:ext cx="166" cy="58"/>
                </a:xfrm>
                <a:custGeom>
                  <a:avLst/>
                  <a:gdLst>
                    <a:gd name="T0" fmla="*/ 0 w 768"/>
                    <a:gd name="T1" fmla="*/ 405 h 405"/>
                    <a:gd name="T2" fmla="*/ 369 w 768"/>
                    <a:gd name="T3" fmla="*/ 8 h 405"/>
                    <a:gd name="T4" fmla="*/ 768 w 768"/>
                    <a:gd name="T5" fmla="*/ 357 h 405"/>
                    <a:gd name="T6" fmla="*/ 0 60000 65536"/>
                    <a:gd name="T7" fmla="*/ 0 60000 65536"/>
                    <a:gd name="T8" fmla="*/ 0 60000 65536"/>
                    <a:gd name="T9" fmla="*/ 0 w 768"/>
                    <a:gd name="T10" fmla="*/ 0 h 405"/>
                    <a:gd name="T11" fmla="*/ 768 w 768"/>
                    <a:gd name="T12" fmla="*/ 405 h 405"/>
                  </a:gdLst>
                  <a:ahLst/>
                  <a:cxnLst>
                    <a:cxn ang="T6">
                      <a:pos x="T0" y="T1"/>
                    </a:cxn>
                    <a:cxn ang="T7">
                      <a:pos x="T2" y="T3"/>
                    </a:cxn>
                    <a:cxn ang="T8">
                      <a:pos x="T4" y="T5"/>
                    </a:cxn>
                  </a:cxnLst>
                  <a:rect l="T9" t="T10" r="T11" b="T12"/>
                  <a:pathLst>
                    <a:path w="768" h="405">
                      <a:moveTo>
                        <a:pt x="0" y="405"/>
                      </a:moveTo>
                      <a:cubicBezTo>
                        <a:pt x="62" y="339"/>
                        <a:pt x="241" y="16"/>
                        <a:pt x="369" y="8"/>
                      </a:cubicBezTo>
                      <a:cubicBezTo>
                        <a:pt x="497" y="0"/>
                        <a:pt x="685" y="284"/>
                        <a:pt x="768" y="357"/>
                      </a:cubicBezTo>
                    </a:path>
                  </a:pathLst>
                </a:custGeom>
                <a:noFill/>
                <a:ln w="38100" cap="flat" cmpd="sng">
                  <a:solidFill>
                    <a:srgbClr val="006600"/>
                  </a:solidFill>
                  <a:prstDash val="solid"/>
                  <a:round/>
                  <a:headEnd/>
                  <a:tailEnd/>
                </a:ln>
              </p:spPr>
              <p:txBody>
                <a:bodyPr anchor="ctr">
                  <a:spAutoFit/>
                </a:bodyPr>
                <a:lstStyle/>
                <a:p>
                  <a:endParaRPr lang="en-US"/>
                </a:p>
              </p:txBody>
            </p:sp>
            <p:cxnSp>
              <p:nvCxnSpPr>
                <p:cNvPr id="29712" name="AutoShape 12"/>
                <p:cNvCxnSpPr>
                  <a:cxnSpLocks noChangeShapeType="1"/>
                </p:cNvCxnSpPr>
                <p:nvPr/>
              </p:nvCxnSpPr>
              <p:spPr bwMode="auto">
                <a:xfrm>
                  <a:off x="378" y="1405"/>
                  <a:ext cx="83" cy="1"/>
                </a:xfrm>
                <a:prstGeom prst="straightConnector1">
                  <a:avLst/>
                </a:prstGeom>
                <a:noFill/>
                <a:ln w="38100">
                  <a:solidFill>
                    <a:srgbClr val="006600"/>
                  </a:solidFill>
                  <a:round/>
                  <a:headEnd/>
                  <a:tailEnd/>
                </a:ln>
              </p:spPr>
            </p:cxnSp>
            <p:cxnSp>
              <p:nvCxnSpPr>
                <p:cNvPr id="29713" name="AutoShape 13"/>
                <p:cNvCxnSpPr>
                  <a:cxnSpLocks noChangeShapeType="1"/>
                </p:cNvCxnSpPr>
                <p:nvPr/>
              </p:nvCxnSpPr>
              <p:spPr bwMode="auto">
                <a:xfrm>
                  <a:off x="627" y="1405"/>
                  <a:ext cx="124" cy="0"/>
                </a:xfrm>
                <a:prstGeom prst="straightConnector1">
                  <a:avLst/>
                </a:prstGeom>
                <a:noFill/>
                <a:ln w="38100">
                  <a:solidFill>
                    <a:srgbClr val="006600"/>
                  </a:solidFill>
                  <a:round/>
                  <a:headEnd/>
                  <a:tailEnd/>
                </a:ln>
              </p:spPr>
            </p:cxnSp>
          </p:grpSp>
          <p:sp>
            <p:nvSpPr>
              <p:cNvPr id="29707" name="Oval 14"/>
              <p:cNvSpPr>
                <a:spLocks noChangeArrowheads="1"/>
              </p:cNvSpPr>
              <p:nvPr/>
            </p:nvSpPr>
            <p:spPr bwMode="auto">
              <a:xfrm>
                <a:off x="1488" y="768"/>
                <a:ext cx="480" cy="576"/>
              </a:xfrm>
              <a:prstGeom prst="ellipse">
                <a:avLst/>
              </a:prstGeom>
              <a:noFill/>
              <a:ln w="38100">
                <a:solidFill>
                  <a:srgbClr val="006600"/>
                </a:solidFill>
                <a:round/>
                <a:headEnd/>
                <a:tailEnd type="none" w="lg" len="lg"/>
              </a:ln>
            </p:spPr>
            <p:txBody>
              <a:bodyPr wrap="none" anchor="ctr">
                <a:spAutoFit/>
              </a:bodyPr>
              <a:lstStyle/>
              <a:p>
                <a:endParaRPr lang="en-US"/>
              </a:p>
            </p:txBody>
          </p:sp>
        </p:grpSp>
        <p:cxnSp>
          <p:nvCxnSpPr>
            <p:cNvPr id="29705" name="AutoShape 15"/>
            <p:cNvCxnSpPr>
              <a:cxnSpLocks noChangeShapeType="1"/>
              <a:stCxn id="29707" idx="2"/>
              <a:endCxn id="29710" idx="3"/>
            </p:cNvCxnSpPr>
            <p:nvPr/>
          </p:nvCxnSpPr>
          <p:spPr bwMode="auto">
            <a:xfrm flipH="1">
              <a:off x="585" y="1056"/>
              <a:ext cx="891" cy="108"/>
            </a:xfrm>
            <a:prstGeom prst="straightConnector1">
              <a:avLst/>
            </a:prstGeom>
            <a:noFill/>
            <a:ln w="15875">
              <a:solidFill>
                <a:schemeClr val="tx1"/>
              </a:solidFill>
              <a:round/>
              <a:headEnd/>
              <a:tailEnd type="stealth" w="lg" len="lg"/>
            </a:ln>
          </p:spPr>
        </p:cxnSp>
      </p:gr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685800" y="76200"/>
            <a:ext cx="7772400" cy="382588"/>
          </a:xfrm>
          <a:solidFill>
            <a:schemeClr val="bg1"/>
          </a:solidFill>
          <a:ln cap="flat" algn="ctr"/>
        </p:spPr>
        <p:txBody>
          <a:bodyPr>
            <a:spAutoFit/>
          </a:bodyPr>
          <a:lstStyle/>
          <a:p>
            <a:pPr eaLnBrk="1" hangingPunct="1"/>
            <a:r>
              <a:rPr lang="en-US" sz="1800" smtClean="0"/>
              <a:t>Example: Ventricular depolarization recorded by precordial leads V1 &amp; V6</a:t>
            </a:r>
          </a:p>
        </p:txBody>
      </p:sp>
      <p:sp>
        <p:nvSpPr>
          <p:cNvPr id="27651" name="Text Box 63"/>
          <p:cNvSpPr txBox="1">
            <a:spLocks noChangeArrowheads="1"/>
          </p:cNvSpPr>
          <p:nvPr/>
        </p:nvSpPr>
        <p:spPr bwMode="auto">
          <a:xfrm>
            <a:off x="4587875" y="609600"/>
            <a:ext cx="4098925"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(2) Depolarization begins in the septum</a:t>
            </a:r>
          </a:p>
        </p:txBody>
      </p:sp>
      <p:sp>
        <p:nvSpPr>
          <p:cNvPr id="27652" name="Text Box 62"/>
          <p:cNvSpPr txBox="1">
            <a:spLocks noChangeArrowheads="1"/>
          </p:cNvSpPr>
          <p:nvPr/>
        </p:nvSpPr>
        <p:spPr bwMode="auto">
          <a:xfrm>
            <a:off x="304800" y="609600"/>
            <a:ext cx="4054475"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(1) At rest ECG leads show baseline PD</a:t>
            </a:r>
          </a:p>
        </p:txBody>
      </p:sp>
      <p:sp>
        <p:nvSpPr>
          <p:cNvPr id="27653" name="Text Box 126"/>
          <p:cNvSpPr txBox="1">
            <a:spLocks noChangeArrowheads="1"/>
          </p:cNvSpPr>
          <p:nvPr/>
        </p:nvSpPr>
        <p:spPr bwMode="auto">
          <a:xfrm>
            <a:off x="304800" y="3733800"/>
            <a:ext cx="3600450"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(3) Depolarization spreads to apex</a:t>
            </a:r>
          </a:p>
        </p:txBody>
      </p:sp>
      <p:sp>
        <p:nvSpPr>
          <p:cNvPr id="27654" name="Text Box 149"/>
          <p:cNvSpPr txBox="1">
            <a:spLocks noChangeArrowheads="1"/>
          </p:cNvSpPr>
          <p:nvPr/>
        </p:nvSpPr>
        <p:spPr bwMode="auto">
          <a:xfrm>
            <a:off x="4660900" y="3581400"/>
            <a:ext cx="3873500" cy="366713"/>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(4) Depolarization spreads to LV &amp; RV</a:t>
            </a:r>
          </a:p>
        </p:txBody>
      </p:sp>
      <p:grpSp>
        <p:nvGrpSpPr>
          <p:cNvPr id="27655" name="Group 221"/>
          <p:cNvGrpSpPr>
            <a:grpSpLocks/>
          </p:cNvGrpSpPr>
          <p:nvPr/>
        </p:nvGrpSpPr>
        <p:grpSpPr bwMode="auto">
          <a:xfrm>
            <a:off x="930275" y="1073150"/>
            <a:ext cx="3184525" cy="2493963"/>
            <a:chOff x="586" y="676"/>
            <a:chExt cx="2006" cy="1571"/>
          </a:xfrm>
        </p:grpSpPr>
        <p:sp>
          <p:nvSpPr>
            <p:cNvPr id="27747" name="Text Box 6"/>
            <p:cNvSpPr txBox="1">
              <a:spLocks noChangeArrowheads="1"/>
            </p:cNvSpPr>
            <p:nvPr/>
          </p:nvSpPr>
          <p:spPr bwMode="auto">
            <a:xfrm>
              <a:off x="1248" y="2016"/>
              <a:ext cx="268" cy="231"/>
            </a:xfrm>
            <a:prstGeom prst="rect">
              <a:avLst/>
            </a:prstGeom>
            <a:solidFill>
              <a:schemeClr val="bg1"/>
            </a:solidFill>
            <a:ln w="15875">
              <a:solidFill>
                <a:schemeClr val="tx1"/>
              </a:solidFill>
              <a:miter lim="800000"/>
              <a:headEnd/>
              <a:tailEnd/>
            </a:ln>
          </p:spPr>
          <p:txBody>
            <a:bodyPr anchor="ctr">
              <a:spAutoFit/>
            </a:bodyPr>
            <a:lstStyle/>
            <a:p>
              <a:r>
                <a:rPr lang="en-US" sz="1700">
                  <a:latin typeface="Arial" charset="0"/>
                </a:rPr>
                <a:t>V</a:t>
              </a:r>
              <a:r>
                <a:rPr lang="en-US" sz="1700" baseline="-25000">
                  <a:latin typeface="Arial" charset="0"/>
                </a:rPr>
                <a:t>1</a:t>
              </a:r>
            </a:p>
          </p:txBody>
        </p:sp>
        <p:sp>
          <p:nvSpPr>
            <p:cNvPr id="27748" name="Freeform 13"/>
            <p:cNvSpPr>
              <a:spLocks/>
            </p:cNvSpPr>
            <p:nvPr/>
          </p:nvSpPr>
          <p:spPr bwMode="auto">
            <a:xfrm>
              <a:off x="586" y="815"/>
              <a:ext cx="1111" cy="1032"/>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49" name="Text Box 32"/>
            <p:cNvSpPr txBox="1">
              <a:spLocks noChangeArrowheads="1"/>
            </p:cNvSpPr>
            <p:nvPr/>
          </p:nvSpPr>
          <p:spPr bwMode="auto">
            <a:xfrm>
              <a:off x="885" y="808"/>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0" name="Text Box 33"/>
            <p:cNvSpPr txBox="1">
              <a:spLocks noChangeArrowheads="1"/>
            </p:cNvSpPr>
            <p:nvPr/>
          </p:nvSpPr>
          <p:spPr bwMode="auto">
            <a:xfrm>
              <a:off x="1114" y="1169"/>
              <a:ext cx="229" cy="173"/>
            </a:xfrm>
            <a:prstGeom prst="rect">
              <a:avLst/>
            </a:prstGeom>
            <a:solidFill>
              <a:schemeClr val="bg1"/>
            </a:solidFill>
            <a:ln w="15875">
              <a:solidFill>
                <a:schemeClr val="tx1"/>
              </a:solidFill>
              <a:miter lim="800000"/>
              <a:headEnd/>
              <a:tailEnd type="none" w="lg" len="lg"/>
            </a:ln>
          </p:spPr>
          <p:txBody>
            <a:bodyPr lIns="0" tIns="0" rIns="0" bIns="0" anchor="ctr">
              <a:spAutoFit/>
            </a:bodyPr>
            <a:lstStyle/>
            <a:p>
              <a:pPr algn="ctr"/>
              <a:r>
                <a:rPr lang="en-US" sz="1700">
                  <a:latin typeface="Arial" charset="0"/>
                </a:rPr>
                <a:t>LV</a:t>
              </a:r>
            </a:p>
          </p:txBody>
        </p:sp>
        <p:sp>
          <p:nvSpPr>
            <p:cNvPr id="27751" name="Text Box 34"/>
            <p:cNvSpPr txBox="1">
              <a:spLocks noChangeArrowheads="1"/>
            </p:cNvSpPr>
            <p:nvPr/>
          </p:nvSpPr>
          <p:spPr bwMode="auto">
            <a:xfrm>
              <a:off x="1095" y="834"/>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2" name="Text Box 35"/>
            <p:cNvSpPr txBox="1">
              <a:spLocks noChangeArrowheads="1"/>
            </p:cNvSpPr>
            <p:nvPr/>
          </p:nvSpPr>
          <p:spPr bwMode="auto">
            <a:xfrm>
              <a:off x="1263" y="916"/>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3" name="Text Box 36"/>
            <p:cNvSpPr txBox="1">
              <a:spLocks noChangeArrowheads="1"/>
            </p:cNvSpPr>
            <p:nvPr/>
          </p:nvSpPr>
          <p:spPr bwMode="auto">
            <a:xfrm>
              <a:off x="1398" y="1570"/>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4" name="Text Box 37"/>
            <p:cNvSpPr txBox="1">
              <a:spLocks noChangeArrowheads="1"/>
            </p:cNvSpPr>
            <p:nvPr/>
          </p:nvSpPr>
          <p:spPr bwMode="auto">
            <a:xfrm>
              <a:off x="1441" y="1047"/>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5" name="Text Box 38"/>
            <p:cNvSpPr txBox="1">
              <a:spLocks noChangeArrowheads="1"/>
            </p:cNvSpPr>
            <p:nvPr/>
          </p:nvSpPr>
          <p:spPr bwMode="auto">
            <a:xfrm>
              <a:off x="1515" y="1200"/>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6" name="Text Box 39"/>
            <p:cNvSpPr txBox="1">
              <a:spLocks noChangeArrowheads="1"/>
            </p:cNvSpPr>
            <p:nvPr/>
          </p:nvSpPr>
          <p:spPr bwMode="auto">
            <a:xfrm>
              <a:off x="1558" y="1432"/>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7" name="Text Box 41"/>
            <p:cNvSpPr txBox="1">
              <a:spLocks noChangeArrowheads="1"/>
            </p:cNvSpPr>
            <p:nvPr/>
          </p:nvSpPr>
          <p:spPr bwMode="auto">
            <a:xfrm flipH="1" flipV="1">
              <a:off x="630" y="1490"/>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8" name="Text Box 42"/>
            <p:cNvSpPr txBox="1">
              <a:spLocks noChangeArrowheads="1"/>
            </p:cNvSpPr>
            <p:nvPr/>
          </p:nvSpPr>
          <p:spPr bwMode="auto">
            <a:xfrm flipH="1" flipV="1">
              <a:off x="783" y="1595"/>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59" name="Text Box 43"/>
            <p:cNvSpPr txBox="1">
              <a:spLocks noChangeArrowheads="1"/>
            </p:cNvSpPr>
            <p:nvPr/>
          </p:nvSpPr>
          <p:spPr bwMode="auto">
            <a:xfrm flipH="1" flipV="1">
              <a:off x="925" y="1658"/>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60" name="Text Box 44"/>
            <p:cNvSpPr txBox="1">
              <a:spLocks noChangeArrowheads="1"/>
            </p:cNvSpPr>
            <p:nvPr/>
          </p:nvSpPr>
          <p:spPr bwMode="auto">
            <a:xfrm flipH="1" flipV="1">
              <a:off x="1004" y="1311"/>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61" name="Text Box 45"/>
            <p:cNvSpPr txBox="1">
              <a:spLocks noChangeArrowheads="1"/>
            </p:cNvSpPr>
            <p:nvPr/>
          </p:nvSpPr>
          <p:spPr bwMode="auto">
            <a:xfrm flipH="1" flipV="1">
              <a:off x="1110" y="1692"/>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62" name="Text Box 46"/>
            <p:cNvSpPr txBox="1">
              <a:spLocks noChangeArrowheads="1"/>
            </p:cNvSpPr>
            <p:nvPr/>
          </p:nvSpPr>
          <p:spPr bwMode="auto">
            <a:xfrm flipH="1" flipV="1">
              <a:off x="847" y="1191"/>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63" name="Text Box 47"/>
            <p:cNvSpPr txBox="1">
              <a:spLocks noChangeArrowheads="1"/>
            </p:cNvSpPr>
            <p:nvPr/>
          </p:nvSpPr>
          <p:spPr bwMode="auto">
            <a:xfrm flipH="1" flipV="1">
              <a:off x="1207" y="1445"/>
              <a:ext cx="137"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64" name="Text Box 48"/>
            <p:cNvSpPr txBox="1">
              <a:spLocks noChangeArrowheads="1"/>
            </p:cNvSpPr>
            <p:nvPr/>
          </p:nvSpPr>
          <p:spPr bwMode="auto">
            <a:xfrm>
              <a:off x="607" y="1656"/>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65" name="Text Box 49"/>
            <p:cNvSpPr txBox="1">
              <a:spLocks noChangeArrowheads="1"/>
            </p:cNvSpPr>
            <p:nvPr/>
          </p:nvSpPr>
          <p:spPr bwMode="auto">
            <a:xfrm>
              <a:off x="949" y="1809"/>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66" name="Text Box 50"/>
            <p:cNvSpPr txBox="1">
              <a:spLocks noChangeArrowheads="1"/>
            </p:cNvSpPr>
            <p:nvPr/>
          </p:nvSpPr>
          <p:spPr bwMode="auto">
            <a:xfrm>
              <a:off x="1287" y="1820"/>
              <a:ext cx="138"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67" name="Text Box 51"/>
            <p:cNvSpPr txBox="1">
              <a:spLocks noChangeArrowheads="1"/>
            </p:cNvSpPr>
            <p:nvPr/>
          </p:nvSpPr>
          <p:spPr bwMode="auto">
            <a:xfrm>
              <a:off x="1569" y="1707"/>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68" name="Text Box 52"/>
            <p:cNvSpPr txBox="1">
              <a:spLocks noChangeArrowheads="1"/>
            </p:cNvSpPr>
            <p:nvPr/>
          </p:nvSpPr>
          <p:spPr bwMode="auto">
            <a:xfrm>
              <a:off x="1697" y="1424"/>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69" name="Text Box 53"/>
            <p:cNvSpPr txBox="1">
              <a:spLocks noChangeArrowheads="1"/>
            </p:cNvSpPr>
            <p:nvPr/>
          </p:nvSpPr>
          <p:spPr bwMode="auto">
            <a:xfrm>
              <a:off x="1594" y="1106"/>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70" name="Text Box 54"/>
            <p:cNvSpPr txBox="1">
              <a:spLocks noChangeArrowheads="1"/>
            </p:cNvSpPr>
            <p:nvPr/>
          </p:nvSpPr>
          <p:spPr bwMode="auto">
            <a:xfrm>
              <a:off x="1444" y="893"/>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71" name="Text Box 55"/>
            <p:cNvSpPr txBox="1">
              <a:spLocks noChangeArrowheads="1"/>
            </p:cNvSpPr>
            <p:nvPr/>
          </p:nvSpPr>
          <p:spPr bwMode="auto">
            <a:xfrm>
              <a:off x="1166" y="717"/>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72" name="Text Box 56"/>
            <p:cNvSpPr txBox="1">
              <a:spLocks noChangeArrowheads="1"/>
            </p:cNvSpPr>
            <p:nvPr/>
          </p:nvSpPr>
          <p:spPr bwMode="auto">
            <a:xfrm>
              <a:off x="842" y="676"/>
              <a:ext cx="137"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73" name="Line 59"/>
            <p:cNvSpPr>
              <a:spLocks noChangeShapeType="1"/>
            </p:cNvSpPr>
            <p:nvPr/>
          </p:nvSpPr>
          <p:spPr bwMode="auto">
            <a:xfrm>
              <a:off x="1584" y="2132"/>
              <a:ext cx="336" cy="0"/>
            </a:xfrm>
            <a:prstGeom prst="line">
              <a:avLst/>
            </a:prstGeom>
            <a:noFill/>
            <a:ln w="38100">
              <a:solidFill>
                <a:srgbClr val="006600"/>
              </a:solidFill>
              <a:round/>
              <a:headEnd/>
              <a:tailEnd type="none" w="lg" len="lg"/>
            </a:ln>
          </p:spPr>
          <p:txBody>
            <a:bodyPr anchor="ctr">
              <a:spAutoFit/>
            </a:bodyPr>
            <a:lstStyle/>
            <a:p>
              <a:endParaRPr lang="en-US"/>
            </a:p>
          </p:txBody>
        </p:sp>
        <p:sp>
          <p:nvSpPr>
            <p:cNvPr id="27774" name="Text Box 94"/>
            <p:cNvSpPr txBox="1">
              <a:spLocks noChangeArrowheads="1"/>
            </p:cNvSpPr>
            <p:nvPr/>
          </p:nvSpPr>
          <p:spPr bwMode="auto">
            <a:xfrm>
              <a:off x="1920" y="768"/>
              <a:ext cx="266" cy="231"/>
            </a:xfrm>
            <a:prstGeom prst="rect">
              <a:avLst/>
            </a:prstGeom>
            <a:solidFill>
              <a:schemeClr val="bg1"/>
            </a:solidFill>
            <a:ln w="15875">
              <a:solidFill>
                <a:schemeClr val="tx1"/>
              </a:solidFill>
              <a:miter lim="800000"/>
              <a:headEnd/>
              <a:tailEnd/>
            </a:ln>
          </p:spPr>
          <p:txBody>
            <a:bodyPr wrap="none" anchor="ctr">
              <a:spAutoFit/>
            </a:bodyPr>
            <a:lstStyle/>
            <a:p>
              <a:r>
                <a:rPr lang="en-US" sz="1700">
                  <a:latin typeface="Arial" charset="0"/>
                </a:rPr>
                <a:t>V</a:t>
              </a:r>
              <a:r>
                <a:rPr lang="en-US" sz="1700" baseline="-25000">
                  <a:latin typeface="Arial" charset="0"/>
                </a:rPr>
                <a:t>6</a:t>
              </a:r>
            </a:p>
          </p:txBody>
        </p:sp>
        <p:sp>
          <p:nvSpPr>
            <p:cNvPr id="27775" name="Line 95"/>
            <p:cNvSpPr>
              <a:spLocks noChangeShapeType="1"/>
            </p:cNvSpPr>
            <p:nvPr/>
          </p:nvSpPr>
          <p:spPr bwMode="auto">
            <a:xfrm>
              <a:off x="2256" y="884"/>
              <a:ext cx="336" cy="0"/>
            </a:xfrm>
            <a:prstGeom prst="line">
              <a:avLst/>
            </a:prstGeom>
            <a:noFill/>
            <a:ln w="38100">
              <a:solidFill>
                <a:srgbClr val="006600"/>
              </a:solidFill>
              <a:round/>
              <a:headEnd/>
              <a:tailEnd type="none" w="lg" len="lg"/>
            </a:ln>
          </p:spPr>
          <p:txBody>
            <a:bodyPr anchor="ctr">
              <a:spAutoFit/>
            </a:bodyPr>
            <a:lstStyle/>
            <a:p>
              <a:endParaRPr lang="en-US"/>
            </a:p>
          </p:txBody>
        </p:sp>
        <p:sp>
          <p:nvSpPr>
            <p:cNvPr id="27776" name="Freeform 186"/>
            <p:cNvSpPr>
              <a:spLocks/>
            </p:cNvSpPr>
            <p:nvPr/>
          </p:nvSpPr>
          <p:spPr bwMode="auto">
            <a:xfrm>
              <a:off x="867" y="1905"/>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77" name="Freeform 188"/>
            <p:cNvSpPr>
              <a:spLocks/>
            </p:cNvSpPr>
            <p:nvPr/>
          </p:nvSpPr>
          <p:spPr bwMode="auto">
            <a:xfrm rot="-8589644">
              <a:off x="1568" y="859"/>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grpSp>
      <p:grpSp>
        <p:nvGrpSpPr>
          <p:cNvPr id="27656" name="Group 222"/>
          <p:cNvGrpSpPr>
            <a:grpSpLocks/>
          </p:cNvGrpSpPr>
          <p:nvPr/>
        </p:nvGrpSpPr>
        <p:grpSpPr bwMode="auto">
          <a:xfrm>
            <a:off x="5470525" y="1273175"/>
            <a:ext cx="2876550" cy="2065338"/>
            <a:chOff x="3446" y="802"/>
            <a:chExt cx="1812" cy="1301"/>
          </a:xfrm>
        </p:grpSpPr>
        <p:sp>
          <p:nvSpPr>
            <p:cNvPr id="27729" name="Text Box 11"/>
            <p:cNvSpPr txBox="1">
              <a:spLocks noChangeArrowheads="1"/>
            </p:cNvSpPr>
            <p:nvPr/>
          </p:nvSpPr>
          <p:spPr bwMode="auto">
            <a:xfrm>
              <a:off x="4992" y="840"/>
              <a:ext cx="266" cy="231"/>
            </a:xfrm>
            <a:prstGeom prst="rect">
              <a:avLst/>
            </a:prstGeom>
            <a:solidFill>
              <a:schemeClr val="bg1"/>
            </a:solidFill>
            <a:ln w="15875">
              <a:solidFill>
                <a:schemeClr val="tx1"/>
              </a:solidFill>
              <a:miter lim="800000"/>
              <a:headEnd/>
              <a:tailEnd/>
            </a:ln>
          </p:spPr>
          <p:txBody>
            <a:bodyPr wrap="none" anchor="ctr">
              <a:spAutoFit/>
            </a:bodyPr>
            <a:lstStyle/>
            <a:p>
              <a:r>
                <a:rPr lang="en-US" sz="1700">
                  <a:latin typeface="Arial" charset="0"/>
                </a:rPr>
                <a:t>V</a:t>
              </a:r>
              <a:r>
                <a:rPr lang="en-US" sz="1700" baseline="-25000">
                  <a:latin typeface="Arial" charset="0"/>
                </a:rPr>
                <a:t>6</a:t>
              </a:r>
            </a:p>
          </p:txBody>
        </p:sp>
        <p:sp>
          <p:nvSpPr>
            <p:cNvPr id="27730" name="Freeform 65"/>
            <p:cNvSpPr>
              <a:spLocks/>
            </p:cNvSpPr>
            <p:nvPr/>
          </p:nvSpPr>
          <p:spPr bwMode="auto">
            <a:xfrm>
              <a:off x="3446" y="802"/>
              <a:ext cx="1104" cy="960"/>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31" name="Text Box 70"/>
            <p:cNvSpPr txBox="1">
              <a:spLocks noChangeArrowheads="1"/>
            </p:cNvSpPr>
            <p:nvPr/>
          </p:nvSpPr>
          <p:spPr bwMode="auto">
            <a:xfrm>
              <a:off x="4023" y="108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32" name="Text Box 77"/>
            <p:cNvSpPr txBox="1">
              <a:spLocks noChangeArrowheads="1"/>
            </p:cNvSpPr>
            <p:nvPr/>
          </p:nvSpPr>
          <p:spPr bwMode="auto">
            <a:xfrm flipH="1" flipV="1">
              <a:off x="3801" y="1003"/>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33" name="Text Box 80"/>
            <p:cNvSpPr txBox="1">
              <a:spLocks noChangeArrowheads="1"/>
            </p:cNvSpPr>
            <p:nvPr/>
          </p:nvSpPr>
          <p:spPr bwMode="auto">
            <a:xfrm flipH="1" flipV="1">
              <a:off x="3909" y="1075"/>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34" name="Text Box 81"/>
            <p:cNvSpPr txBox="1">
              <a:spLocks noChangeArrowheads="1"/>
            </p:cNvSpPr>
            <p:nvPr/>
          </p:nvSpPr>
          <p:spPr bwMode="auto">
            <a:xfrm>
              <a:off x="3968" y="128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35" name="Text Box 84"/>
            <p:cNvSpPr txBox="1">
              <a:spLocks noChangeArrowheads="1"/>
            </p:cNvSpPr>
            <p:nvPr/>
          </p:nvSpPr>
          <p:spPr bwMode="auto">
            <a:xfrm>
              <a:off x="3845" y="1221"/>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36" name="Text Box 85"/>
            <p:cNvSpPr txBox="1">
              <a:spLocks noChangeArrowheads="1"/>
            </p:cNvSpPr>
            <p:nvPr/>
          </p:nvSpPr>
          <p:spPr bwMode="auto">
            <a:xfrm>
              <a:off x="3728" y="1146"/>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37" name="Line 91"/>
            <p:cNvSpPr>
              <a:spLocks noChangeShapeType="1"/>
            </p:cNvSpPr>
            <p:nvPr/>
          </p:nvSpPr>
          <p:spPr bwMode="auto">
            <a:xfrm flipH="1">
              <a:off x="3809" y="1133"/>
              <a:ext cx="223" cy="310"/>
            </a:xfrm>
            <a:prstGeom prst="line">
              <a:avLst/>
            </a:prstGeom>
            <a:noFill/>
            <a:ln w="15875">
              <a:solidFill>
                <a:schemeClr val="tx1"/>
              </a:solidFill>
              <a:round/>
              <a:headEnd/>
              <a:tailEnd type="stealth" w="lg" len="lg"/>
            </a:ln>
          </p:spPr>
          <p:txBody>
            <a:bodyPr anchor="ctr">
              <a:spAutoFit/>
            </a:bodyPr>
            <a:lstStyle/>
            <a:p>
              <a:endParaRPr lang="en-US"/>
            </a:p>
          </p:txBody>
        </p:sp>
        <p:grpSp>
          <p:nvGrpSpPr>
            <p:cNvPr id="27738" name="Group 201"/>
            <p:cNvGrpSpPr>
              <a:grpSpLocks/>
            </p:cNvGrpSpPr>
            <p:nvPr/>
          </p:nvGrpSpPr>
          <p:grpSpPr bwMode="auto">
            <a:xfrm>
              <a:off x="4692" y="859"/>
              <a:ext cx="175" cy="82"/>
              <a:chOff x="4692" y="859"/>
              <a:chExt cx="175" cy="82"/>
            </a:xfrm>
          </p:grpSpPr>
          <p:sp>
            <p:nvSpPr>
              <p:cNvPr id="27745" name="Line 58"/>
              <p:cNvSpPr>
                <a:spLocks noChangeShapeType="1"/>
              </p:cNvSpPr>
              <p:nvPr/>
            </p:nvSpPr>
            <p:spPr bwMode="auto">
              <a:xfrm>
                <a:off x="4692" y="859"/>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7746" name="Line 92"/>
              <p:cNvSpPr>
                <a:spLocks noChangeShapeType="1"/>
              </p:cNvSpPr>
              <p:nvPr/>
            </p:nvSpPr>
            <p:spPr bwMode="auto">
              <a:xfrm>
                <a:off x="4848" y="859"/>
                <a:ext cx="19" cy="8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7739" name="Text Box 96"/>
            <p:cNvSpPr txBox="1">
              <a:spLocks noChangeArrowheads="1"/>
            </p:cNvSpPr>
            <p:nvPr/>
          </p:nvSpPr>
          <p:spPr bwMode="auto">
            <a:xfrm>
              <a:off x="4272" y="1872"/>
              <a:ext cx="268" cy="231"/>
            </a:xfrm>
            <a:prstGeom prst="rect">
              <a:avLst/>
            </a:prstGeom>
            <a:solidFill>
              <a:schemeClr val="bg1"/>
            </a:solidFill>
            <a:ln w="15875">
              <a:solidFill>
                <a:schemeClr val="tx1"/>
              </a:solidFill>
              <a:miter lim="800000"/>
              <a:headEnd/>
              <a:tailEnd/>
            </a:ln>
          </p:spPr>
          <p:txBody>
            <a:bodyPr anchor="ctr">
              <a:spAutoFit/>
            </a:bodyPr>
            <a:lstStyle/>
            <a:p>
              <a:r>
                <a:rPr lang="en-US" sz="1700">
                  <a:latin typeface="Arial" charset="0"/>
                </a:rPr>
                <a:t>V</a:t>
              </a:r>
              <a:r>
                <a:rPr lang="en-US" sz="1700" baseline="-25000">
                  <a:latin typeface="Arial" charset="0"/>
                </a:rPr>
                <a:t>1</a:t>
              </a:r>
            </a:p>
          </p:txBody>
        </p:sp>
        <p:grpSp>
          <p:nvGrpSpPr>
            <p:cNvPr id="27740" name="Group 97"/>
            <p:cNvGrpSpPr>
              <a:grpSpLocks/>
            </p:cNvGrpSpPr>
            <p:nvPr/>
          </p:nvGrpSpPr>
          <p:grpSpPr bwMode="auto">
            <a:xfrm flipV="1">
              <a:off x="3936" y="1968"/>
              <a:ext cx="180" cy="103"/>
              <a:chOff x="4356" y="1680"/>
              <a:chExt cx="204" cy="192"/>
            </a:xfrm>
          </p:grpSpPr>
          <p:sp>
            <p:nvSpPr>
              <p:cNvPr id="27743" name="Line 98"/>
              <p:cNvSpPr>
                <a:spLocks noChangeShapeType="1"/>
              </p:cNvSpPr>
              <p:nvPr/>
            </p:nvSpPr>
            <p:spPr bwMode="auto">
              <a:xfrm>
                <a:off x="4356" y="1680"/>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7744" name="Line 99"/>
              <p:cNvSpPr>
                <a:spLocks noChangeShapeType="1"/>
              </p:cNvSpPr>
              <p:nvPr/>
            </p:nvSpPr>
            <p:spPr bwMode="auto">
              <a:xfrm>
                <a:off x="4512" y="1680"/>
                <a:ext cx="48" cy="19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7741" name="Freeform 192"/>
            <p:cNvSpPr>
              <a:spLocks/>
            </p:cNvSpPr>
            <p:nvPr/>
          </p:nvSpPr>
          <p:spPr bwMode="auto">
            <a:xfrm rot="-8589644">
              <a:off x="4368" y="859"/>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42" name="Freeform 193"/>
            <p:cNvSpPr>
              <a:spLocks/>
            </p:cNvSpPr>
            <p:nvPr/>
          </p:nvSpPr>
          <p:spPr bwMode="auto">
            <a:xfrm>
              <a:off x="3680" y="1723"/>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grpSp>
      <p:grpSp>
        <p:nvGrpSpPr>
          <p:cNvPr id="27657" name="Group 223"/>
          <p:cNvGrpSpPr>
            <a:grpSpLocks/>
          </p:cNvGrpSpPr>
          <p:nvPr/>
        </p:nvGrpSpPr>
        <p:grpSpPr bwMode="auto">
          <a:xfrm>
            <a:off x="898525" y="4191000"/>
            <a:ext cx="2400300" cy="2347913"/>
            <a:chOff x="566" y="2640"/>
            <a:chExt cx="1512" cy="1479"/>
          </a:xfrm>
        </p:grpSpPr>
        <p:sp>
          <p:nvSpPr>
            <p:cNvPr id="27698" name="Text Box 101"/>
            <p:cNvSpPr txBox="1">
              <a:spLocks noChangeArrowheads="1"/>
            </p:cNvSpPr>
            <p:nvPr/>
          </p:nvSpPr>
          <p:spPr bwMode="auto">
            <a:xfrm>
              <a:off x="1392" y="2640"/>
              <a:ext cx="266" cy="231"/>
            </a:xfrm>
            <a:prstGeom prst="rect">
              <a:avLst/>
            </a:prstGeom>
            <a:solidFill>
              <a:schemeClr val="bg1"/>
            </a:solidFill>
            <a:ln w="15875">
              <a:solidFill>
                <a:schemeClr val="tx1"/>
              </a:solidFill>
              <a:miter lim="800000"/>
              <a:headEnd/>
              <a:tailEnd/>
            </a:ln>
          </p:spPr>
          <p:txBody>
            <a:bodyPr wrap="none" anchor="ctr">
              <a:spAutoFit/>
            </a:bodyPr>
            <a:lstStyle/>
            <a:p>
              <a:r>
                <a:rPr lang="en-US" sz="1700">
                  <a:latin typeface="Arial" charset="0"/>
                </a:rPr>
                <a:t>V</a:t>
              </a:r>
              <a:r>
                <a:rPr lang="en-US" sz="1700" baseline="-25000">
                  <a:latin typeface="Arial" charset="0"/>
                </a:rPr>
                <a:t>6</a:t>
              </a:r>
            </a:p>
          </p:txBody>
        </p:sp>
        <p:sp>
          <p:nvSpPr>
            <p:cNvPr id="27699" name="Text Box 114"/>
            <p:cNvSpPr txBox="1">
              <a:spLocks noChangeArrowheads="1"/>
            </p:cNvSpPr>
            <p:nvPr/>
          </p:nvSpPr>
          <p:spPr bwMode="auto">
            <a:xfrm>
              <a:off x="1268" y="3888"/>
              <a:ext cx="268" cy="231"/>
            </a:xfrm>
            <a:prstGeom prst="rect">
              <a:avLst/>
            </a:prstGeom>
            <a:solidFill>
              <a:schemeClr val="bg1"/>
            </a:solidFill>
            <a:ln w="15875">
              <a:solidFill>
                <a:schemeClr val="tx1"/>
              </a:solidFill>
              <a:miter lim="800000"/>
              <a:headEnd/>
              <a:tailEnd/>
            </a:ln>
          </p:spPr>
          <p:txBody>
            <a:bodyPr anchor="ctr">
              <a:spAutoFit/>
            </a:bodyPr>
            <a:lstStyle/>
            <a:p>
              <a:r>
                <a:rPr lang="en-US" sz="1700">
                  <a:latin typeface="Arial" charset="0"/>
                </a:rPr>
                <a:t>V</a:t>
              </a:r>
              <a:r>
                <a:rPr lang="en-US" sz="1700" baseline="-25000">
                  <a:latin typeface="Arial" charset="0"/>
                </a:rPr>
                <a:t>1</a:t>
              </a:r>
            </a:p>
          </p:txBody>
        </p:sp>
        <p:sp>
          <p:nvSpPr>
            <p:cNvPr id="27701" name="Freeform 103"/>
            <p:cNvSpPr>
              <a:spLocks/>
            </p:cNvSpPr>
            <p:nvPr/>
          </p:nvSpPr>
          <p:spPr bwMode="auto">
            <a:xfrm>
              <a:off x="566" y="2794"/>
              <a:ext cx="1104" cy="960"/>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02" name="Text Box 104"/>
            <p:cNvSpPr txBox="1">
              <a:spLocks noChangeArrowheads="1"/>
            </p:cNvSpPr>
            <p:nvPr/>
          </p:nvSpPr>
          <p:spPr bwMode="auto">
            <a:xfrm>
              <a:off x="1143" y="3078"/>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03" name="Text Box 105"/>
            <p:cNvSpPr txBox="1">
              <a:spLocks noChangeArrowheads="1"/>
            </p:cNvSpPr>
            <p:nvPr/>
          </p:nvSpPr>
          <p:spPr bwMode="auto">
            <a:xfrm flipH="1" flipV="1">
              <a:off x="921" y="2995"/>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04" name="Text Box 106"/>
            <p:cNvSpPr txBox="1">
              <a:spLocks noChangeArrowheads="1"/>
            </p:cNvSpPr>
            <p:nvPr/>
          </p:nvSpPr>
          <p:spPr bwMode="auto">
            <a:xfrm flipH="1" flipV="1">
              <a:off x="1029" y="3067"/>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05" name="Text Box 107"/>
            <p:cNvSpPr txBox="1">
              <a:spLocks noChangeArrowheads="1"/>
            </p:cNvSpPr>
            <p:nvPr/>
          </p:nvSpPr>
          <p:spPr bwMode="auto">
            <a:xfrm>
              <a:off x="1082" y="3287"/>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06" name="Text Box 108"/>
            <p:cNvSpPr txBox="1">
              <a:spLocks noChangeArrowheads="1"/>
            </p:cNvSpPr>
            <p:nvPr/>
          </p:nvSpPr>
          <p:spPr bwMode="auto">
            <a:xfrm>
              <a:off x="965" y="321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07" name="Text Box 109"/>
            <p:cNvSpPr txBox="1">
              <a:spLocks noChangeArrowheads="1"/>
            </p:cNvSpPr>
            <p:nvPr/>
          </p:nvSpPr>
          <p:spPr bwMode="auto">
            <a:xfrm>
              <a:off x="848" y="313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08" name="Text Box 118"/>
            <p:cNvSpPr txBox="1">
              <a:spLocks noChangeArrowheads="1"/>
            </p:cNvSpPr>
            <p:nvPr/>
          </p:nvSpPr>
          <p:spPr bwMode="auto">
            <a:xfrm>
              <a:off x="1514" y="3370"/>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09" name="Text Box 119"/>
            <p:cNvSpPr txBox="1">
              <a:spLocks noChangeArrowheads="1"/>
            </p:cNvSpPr>
            <p:nvPr/>
          </p:nvSpPr>
          <p:spPr bwMode="auto">
            <a:xfrm>
              <a:off x="1334" y="351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10" name="Text Box 120"/>
            <p:cNvSpPr txBox="1">
              <a:spLocks noChangeArrowheads="1"/>
            </p:cNvSpPr>
            <p:nvPr/>
          </p:nvSpPr>
          <p:spPr bwMode="auto">
            <a:xfrm>
              <a:off x="1430" y="3466"/>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11" name="Text Box 121"/>
            <p:cNvSpPr txBox="1">
              <a:spLocks noChangeArrowheads="1"/>
            </p:cNvSpPr>
            <p:nvPr/>
          </p:nvSpPr>
          <p:spPr bwMode="auto">
            <a:xfrm>
              <a:off x="1253" y="3396"/>
              <a:ext cx="136" cy="163"/>
            </a:xfrm>
            <a:prstGeom prst="rect">
              <a:avLst/>
            </a:prstGeom>
            <a:noFill/>
            <a:ln w="15875" algn="ctr">
              <a:noFill/>
              <a:miter lim="800000"/>
              <a:headEnd/>
              <a:tailEnd type="none" w="lg" len="lg"/>
            </a:ln>
          </p:spPr>
          <p:txBody>
            <a:bodyPr lIns="0" tIns="0" rIns="0" bIns="0" anchor="ctr">
              <a:spAutoFit/>
            </a:bodyPr>
            <a:lstStyle/>
            <a:p>
              <a:pPr algn="ctr"/>
              <a:r>
                <a:rPr lang="en-US" sz="1700" dirty="0">
                  <a:latin typeface="Arial" charset="0"/>
                </a:rPr>
                <a:t>+</a:t>
              </a:r>
            </a:p>
          </p:txBody>
        </p:sp>
        <p:sp>
          <p:nvSpPr>
            <p:cNvPr id="27712" name="Text Box 122"/>
            <p:cNvSpPr txBox="1">
              <a:spLocks noChangeArrowheads="1"/>
            </p:cNvSpPr>
            <p:nvPr/>
          </p:nvSpPr>
          <p:spPr bwMode="auto">
            <a:xfrm>
              <a:off x="1526" y="3562"/>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13" name="Text Box 123"/>
            <p:cNvSpPr txBox="1">
              <a:spLocks noChangeArrowheads="1"/>
            </p:cNvSpPr>
            <p:nvPr/>
          </p:nvSpPr>
          <p:spPr bwMode="auto">
            <a:xfrm>
              <a:off x="1622" y="346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grpSp>
          <p:nvGrpSpPr>
            <p:cNvPr id="27714" name="Group 219"/>
            <p:cNvGrpSpPr>
              <a:grpSpLocks/>
            </p:cNvGrpSpPr>
            <p:nvPr/>
          </p:nvGrpSpPr>
          <p:grpSpPr bwMode="auto">
            <a:xfrm>
              <a:off x="1788" y="2664"/>
              <a:ext cx="290" cy="270"/>
              <a:chOff x="1788" y="2664"/>
              <a:chExt cx="290" cy="270"/>
            </a:xfrm>
          </p:grpSpPr>
          <p:sp>
            <p:nvSpPr>
              <p:cNvPr id="27726" name="Line 112"/>
              <p:cNvSpPr>
                <a:spLocks noChangeShapeType="1"/>
              </p:cNvSpPr>
              <p:nvPr/>
            </p:nvSpPr>
            <p:spPr bwMode="auto">
              <a:xfrm>
                <a:off x="1788" y="2742"/>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7727" name="Line 113"/>
              <p:cNvSpPr>
                <a:spLocks noChangeShapeType="1"/>
              </p:cNvSpPr>
              <p:nvPr/>
            </p:nvSpPr>
            <p:spPr bwMode="auto">
              <a:xfrm>
                <a:off x="1944" y="2742"/>
                <a:ext cx="48" cy="192"/>
              </a:xfrm>
              <a:prstGeom prst="line">
                <a:avLst/>
              </a:prstGeom>
              <a:noFill/>
              <a:ln w="38100">
                <a:solidFill>
                  <a:srgbClr val="006600"/>
                </a:solidFill>
                <a:round/>
                <a:headEnd/>
                <a:tailEnd type="none" w="lg" len="lg"/>
              </a:ln>
            </p:spPr>
            <p:txBody>
              <a:bodyPr anchor="ctr">
                <a:spAutoFit/>
              </a:bodyPr>
              <a:lstStyle/>
              <a:p>
                <a:endParaRPr lang="en-US"/>
              </a:p>
            </p:txBody>
          </p:sp>
          <p:sp>
            <p:nvSpPr>
              <p:cNvPr id="27728" name="Line 127"/>
              <p:cNvSpPr>
                <a:spLocks noChangeShapeType="1"/>
              </p:cNvSpPr>
              <p:nvPr/>
            </p:nvSpPr>
            <p:spPr bwMode="auto">
              <a:xfrm flipV="1">
                <a:off x="1991" y="2664"/>
                <a:ext cx="87" cy="270"/>
              </a:xfrm>
              <a:prstGeom prst="line">
                <a:avLst/>
              </a:prstGeom>
              <a:noFill/>
              <a:ln w="38100">
                <a:solidFill>
                  <a:srgbClr val="006600"/>
                </a:solidFill>
                <a:round/>
                <a:headEnd/>
                <a:tailEnd type="none" w="lg" len="lg"/>
              </a:ln>
            </p:spPr>
            <p:txBody>
              <a:bodyPr anchor="ctr">
                <a:spAutoFit/>
              </a:bodyPr>
              <a:lstStyle/>
              <a:p>
                <a:endParaRPr lang="en-US"/>
              </a:p>
            </p:txBody>
          </p:sp>
        </p:grpSp>
        <p:grpSp>
          <p:nvGrpSpPr>
            <p:cNvPr id="27715" name="Group 220"/>
            <p:cNvGrpSpPr>
              <a:grpSpLocks/>
            </p:cNvGrpSpPr>
            <p:nvPr/>
          </p:nvGrpSpPr>
          <p:grpSpPr bwMode="auto">
            <a:xfrm>
              <a:off x="1603" y="3840"/>
              <a:ext cx="221" cy="219"/>
              <a:chOff x="1603" y="3840"/>
              <a:chExt cx="221" cy="219"/>
            </a:xfrm>
          </p:grpSpPr>
          <p:grpSp>
            <p:nvGrpSpPr>
              <p:cNvPr id="27722" name="Group 115"/>
              <p:cNvGrpSpPr>
                <a:grpSpLocks/>
              </p:cNvGrpSpPr>
              <p:nvPr/>
            </p:nvGrpSpPr>
            <p:grpSpPr bwMode="auto">
              <a:xfrm flipV="1">
                <a:off x="1603" y="3840"/>
                <a:ext cx="180" cy="167"/>
                <a:chOff x="4356" y="1680"/>
                <a:chExt cx="204" cy="192"/>
              </a:xfrm>
            </p:grpSpPr>
            <p:sp>
              <p:nvSpPr>
                <p:cNvPr id="27724" name="Line 116"/>
                <p:cNvSpPr>
                  <a:spLocks noChangeShapeType="1"/>
                </p:cNvSpPr>
                <p:nvPr/>
              </p:nvSpPr>
              <p:spPr bwMode="auto">
                <a:xfrm>
                  <a:off x="4356" y="1680"/>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7725" name="Line 117"/>
                <p:cNvSpPr>
                  <a:spLocks noChangeShapeType="1"/>
                </p:cNvSpPr>
                <p:nvPr/>
              </p:nvSpPr>
              <p:spPr bwMode="auto">
                <a:xfrm>
                  <a:off x="4512" y="1680"/>
                  <a:ext cx="48" cy="19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7723" name="Line 129"/>
              <p:cNvSpPr>
                <a:spLocks noChangeShapeType="1"/>
              </p:cNvSpPr>
              <p:nvPr/>
            </p:nvSpPr>
            <p:spPr bwMode="auto">
              <a:xfrm>
                <a:off x="1788" y="3843"/>
                <a:ext cx="36" cy="216"/>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7716" name="Freeform 183"/>
            <p:cNvSpPr>
              <a:spLocks/>
            </p:cNvSpPr>
            <p:nvPr/>
          </p:nvSpPr>
          <p:spPr bwMode="auto">
            <a:xfrm>
              <a:off x="816" y="3696"/>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17" name="Freeform 190"/>
            <p:cNvSpPr>
              <a:spLocks/>
            </p:cNvSpPr>
            <p:nvPr/>
          </p:nvSpPr>
          <p:spPr bwMode="auto">
            <a:xfrm rot="-8589644">
              <a:off x="1536" y="2880"/>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718" name="Text Box 203"/>
            <p:cNvSpPr txBox="1">
              <a:spLocks noChangeArrowheads="1"/>
            </p:cNvSpPr>
            <p:nvPr/>
          </p:nvSpPr>
          <p:spPr bwMode="auto">
            <a:xfrm>
              <a:off x="1488" y="316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19" name="Text Box 204"/>
            <p:cNvSpPr txBox="1">
              <a:spLocks noChangeArrowheads="1"/>
            </p:cNvSpPr>
            <p:nvPr/>
          </p:nvSpPr>
          <p:spPr bwMode="auto">
            <a:xfrm>
              <a:off x="1526" y="326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720" name="Text Box 205"/>
            <p:cNvSpPr txBox="1">
              <a:spLocks noChangeArrowheads="1"/>
            </p:cNvSpPr>
            <p:nvPr/>
          </p:nvSpPr>
          <p:spPr bwMode="auto">
            <a:xfrm>
              <a:off x="1632" y="3360"/>
              <a:ext cx="154"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21" name="Text Box 206"/>
            <p:cNvSpPr txBox="1">
              <a:spLocks noChangeArrowheads="1"/>
            </p:cNvSpPr>
            <p:nvPr/>
          </p:nvSpPr>
          <p:spPr bwMode="auto">
            <a:xfrm>
              <a:off x="1632" y="3120"/>
              <a:ext cx="154"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700" name="Line 110"/>
            <p:cNvSpPr>
              <a:spLocks noChangeShapeType="1"/>
            </p:cNvSpPr>
            <p:nvPr/>
          </p:nvSpPr>
          <p:spPr bwMode="auto">
            <a:xfrm flipV="1">
              <a:off x="1104" y="3312"/>
              <a:ext cx="672" cy="54"/>
            </a:xfrm>
            <a:prstGeom prst="line">
              <a:avLst/>
            </a:prstGeom>
            <a:noFill/>
            <a:ln w="15875">
              <a:solidFill>
                <a:schemeClr val="tx1"/>
              </a:solidFill>
              <a:round/>
              <a:headEnd/>
              <a:tailEnd type="stealth" w="lg" len="lg"/>
            </a:ln>
          </p:spPr>
          <p:txBody>
            <a:bodyPr anchor="ctr">
              <a:spAutoFit/>
            </a:bodyPr>
            <a:lstStyle/>
            <a:p>
              <a:endParaRPr lang="en-US"/>
            </a:p>
          </p:txBody>
        </p:sp>
      </p:grpSp>
      <p:grpSp>
        <p:nvGrpSpPr>
          <p:cNvPr id="27658" name="Group 224"/>
          <p:cNvGrpSpPr>
            <a:grpSpLocks/>
          </p:cNvGrpSpPr>
          <p:nvPr/>
        </p:nvGrpSpPr>
        <p:grpSpPr bwMode="auto">
          <a:xfrm>
            <a:off x="5270500" y="4191000"/>
            <a:ext cx="3113088" cy="2286000"/>
            <a:chOff x="3320" y="2640"/>
            <a:chExt cx="1961" cy="1440"/>
          </a:xfrm>
        </p:grpSpPr>
        <p:sp>
          <p:nvSpPr>
            <p:cNvPr id="27659" name="Text Box 133"/>
            <p:cNvSpPr txBox="1">
              <a:spLocks noChangeArrowheads="1"/>
            </p:cNvSpPr>
            <p:nvPr/>
          </p:nvSpPr>
          <p:spPr bwMode="auto">
            <a:xfrm>
              <a:off x="4080" y="3790"/>
              <a:ext cx="268" cy="231"/>
            </a:xfrm>
            <a:prstGeom prst="rect">
              <a:avLst/>
            </a:prstGeom>
            <a:solidFill>
              <a:schemeClr val="bg1"/>
            </a:solidFill>
            <a:ln w="15875">
              <a:solidFill>
                <a:schemeClr val="tx1"/>
              </a:solidFill>
              <a:miter lim="800000"/>
              <a:headEnd/>
              <a:tailEnd/>
            </a:ln>
          </p:spPr>
          <p:txBody>
            <a:bodyPr anchor="ctr">
              <a:spAutoFit/>
            </a:bodyPr>
            <a:lstStyle/>
            <a:p>
              <a:r>
                <a:rPr lang="en-US" sz="1700">
                  <a:latin typeface="Arial" charset="0"/>
                </a:rPr>
                <a:t>V</a:t>
              </a:r>
              <a:r>
                <a:rPr lang="en-US" sz="1700" baseline="-25000">
                  <a:latin typeface="Arial" charset="0"/>
                </a:rPr>
                <a:t>1</a:t>
              </a:r>
            </a:p>
          </p:txBody>
        </p:sp>
        <p:sp>
          <p:nvSpPr>
            <p:cNvPr id="27660" name="Text Box 132"/>
            <p:cNvSpPr txBox="1">
              <a:spLocks noChangeArrowheads="1"/>
            </p:cNvSpPr>
            <p:nvPr/>
          </p:nvSpPr>
          <p:spPr bwMode="auto">
            <a:xfrm>
              <a:off x="4608" y="2797"/>
              <a:ext cx="266" cy="231"/>
            </a:xfrm>
            <a:prstGeom prst="rect">
              <a:avLst/>
            </a:prstGeom>
            <a:solidFill>
              <a:schemeClr val="bg1"/>
            </a:solidFill>
            <a:ln w="15875">
              <a:solidFill>
                <a:schemeClr val="tx1"/>
              </a:solidFill>
              <a:miter lim="800000"/>
              <a:headEnd/>
              <a:tailEnd/>
            </a:ln>
          </p:spPr>
          <p:txBody>
            <a:bodyPr wrap="none" anchor="ctr">
              <a:spAutoFit/>
            </a:bodyPr>
            <a:lstStyle/>
            <a:p>
              <a:r>
                <a:rPr lang="en-US" sz="1700">
                  <a:latin typeface="Arial" charset="0"/>
                </a:rPr>
                <a:t>V</a:t>
              </a:r>
              <a:r>
                <a:rPr lang="en-US" sz="1700" baseline="-25000">
                  <a:latin typeface="Arial" charset="0"/>
                </a:rPr>
                <a:t>6</a:t>
              </a:r>
            </a:p>
          </p:txBody>
        </p:sp>
        <p:grpSp>
          <p:nvGrpSpPr>
            <p:cNvPr id="27661" name="Group 154"/>
            <p:cNvGrpSpPr>
              <a:grpSpLocks/>
            </p:cNvGrpSpPr>
            <p:nvPr/>
          </p:nvGrpSpPr>
          <p:grpSpPr bwMode="auto">
            <a:xfrm flipV="1">
              <a:off x="4410" y="3730"/>
              <a:ext cx="180" cy="167"/>
              <a:chOff x="4356" y="1680"/>
              <a:chExt cx="204" cy="192"/>
            </a:xfrm>
          </p:grpSpPr>
          <p:sp>
            <p:nvSpPr>
              <p:cNvPr id="27696" name="Line 155"/>
              <p:cNvSpPr>
                <a:spLocks noChangeShapeType="1"/>
              </p:cNvSpPr>
              <p:nvPr/>
            </p:nvSpPr>
            <p:spPr bwMode="auto">
              <a:xfrm>
                <a:off x="4356" y="1680"/>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7697" name="Line 156"/>
              <p:cNvSpPr>
                <a:spLocks noChangeShapeType="1"/>
              </p:cNvSpPr>
              <p:nvPr/>
            </p:nvSpPr>
            <p:spPr bwMode="auto">
              <a:xfrm>
                <a:off x="4512" y="1680"/>
                <a:ext cx="48" cy="19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7662" name="Line 157"/>
            <p:cNvSpPr>
              <a:spLocks noChangeShapeType="1"/>
            </p:cNvSpPr>
            <p:nvPr/>
          </p:nvSpPr>
          <p:spPr bwMode="auto">
            <a:xfrm>
              <a:off x="4595" y="3733"/>
              <a:ext cx="61" cy="347"/>
            </a:xfrm>
            <a:prstGeom prst="line">
              <a:avLst/>
            </a:prstGeom>
            <a:noFill/>
            <a:ln w="38100">
              <a:solidFill>
                <a:srgbClr val="006600"/>
              </a:solidFill>
              <a:round/>
              <a:headEnd/>
              <a:tailEnd type="none" w="lg" len="lg"/>
            </a:ln>
          </p:spPr>
          <p:txBody>
            <a:bodyPr anchor="ctr">
              <a:spAutoFit/>
            </a:bodyPr>
            <a:lstStyle/>
            <a:p>
              <a:endParaRPr lang="en-US"/>
            </a:p>
          </p:txBody>
        </p:sp>
        <p:grpSp>
          <p:nvGrpSpPr>
            <p:cNvPr id="27663" name="Group 150"/>
            <p:cNvGrpSpPr>
              <a:grpSpLocks/>
            </p:cNvGrpSpPr>
            <p:nvPr/>
          </p:nvGrpSpPr>
          <p:grpSpPr bwMode="auto">
            <a:xfrm>
              <a:off x="4944" y="2928"/>
              <a:ext cx="204" cy="192"/>
              <a:chOff x="4356" y="1680"/>
              <a:chExt cx="204" cy="192"/>
            </a:xfrm>
          </p:grpSpPr>
          <p:sp>
            <p:nvSpPr>
              <p:cNvPr id="27694" name="Line 151"/>
              <p:cNvSpPr>
                <a:spLocks noChangeShapeType="1"/>
              </p:cNvSpPr>
              <p:nvPr/>
            </p:nvSpPr>
            <p:spPr bwMode="auto">
              <a:xfrm>
                <a:off x="4356" y="1680"/>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7695" name="Line 152"/>
              <p:cNvSpPr>
                <a:spLocks noChangeShapeType="1"/>
              </p:cNvSpPr>
              <p:nvPr/>
            </p:nvSpPr>
            <p:spPr bwMode="auto">
              <a:xfrm>
                <a:off x="4512" y="1680"/>
                <a:ext cx="48" cy="19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7664" name="Line 153"/>
            <p:cNvSpPr>
              <a:spLocks noChangeShapeType="1"/>
            </p:cNvSpPr>
            <p:nvPr/>
          </p:nvSpPr>
          <p:spPr bwMode="auto">
            <a:xfrm flipV="1">
              <a:off x="5154" y="2694"/>
              <a:ext cx="127" cy="414"/>
            </a:xfrm>
            <a:prstGeom prst="line">
              <a:avLst/>
            </a:prstGeom>
            <a:noFill/>
            <a:ln w="38100">
              <a:solidFill>
                <a:srgbClr val="006600"/>
              </a:solidFill>
              <a:round/>
              <a:headEnd/>
              <a:tailEnd type="none" w="lg" len="lg"/>
            </a:ln>
          </p:spPr>
          <p:txBody>
            <a:bodyPr anchor="ctr">
              <a:spAutoFit/>
            </a:bodyPr>
            <a:lstStyle/>
            <a:p>
              <a:endParaRPr lang="en-US"/>
            </a:p>
          </p:txBody>
        </p:sp>
        <p:sp>
          <p:nvSpPr>
            <p:cNvPr id="27666" name="Freeform 136"/>
            <p:cNvSpPr>
              <a:spLocks/>
            </p:cNvSpPr>
            <p:nvPr/>
          </p:nvSpPr>
          <p:spPr bwMode="auto">
            <a:xfrm>
              <a:off x="3320" y="2722"/>
              <a:ext cx="1104" cy="960"/>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667" name="Text Box 137"/>
            <p:cNvSpPr txBox="1">
              <a:spLocks noChangeArrowheads="1"/>
            </p:cNvSpPr>
            <p:nvPr/>
          </p:nvSpPr>
          <p:spPr bwMode="auto">
            <a:xfrm>
              <a:off x="3897" y="300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68" name="Text Box 138"/>
            <p:cNvSpPr txBox="1">
              <a:spLocks noChangeArrowheads="1"/>
            </p:cNvSpPr>
            <p:nvPr/>
          </p:nvSpPr>
          <p:spPr bwMode="auto">
            <a:xfrm flipH="1" flipV="1">
              <a:off x="3675" y="2923"/>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69" name="Text Box 139"/>
            <p:cNvSpPr txBox="1">
              <a:spLocks noChangeArrowheads="1"/>
            </p:cNvSpPr>
            <p:nvPr/>
          </p:nvSpPr>
          <p:spPr bwMode="auto">
            <a:xfrm flipH="1" flipV="1">
              <a:off x="3783" y="2995"/>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70" name="Text Box 140"/>
            <p:cNvSpPr txBox="1">
              <a:spLocks noChangeArrowheads="1"/>
            </p:cNvSpPr>
            <p:nvPr/>
          </p:nvSpPr>
          <p:spPr bwMode="auto">
            <a:xfrm>
              <a:off x="3836" y="3215"/>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1" name="Text Box 141"/>
            <p:cNvSpPr txBox="1">
              <a:spLocks noChangeArrowheads="1"/>
            </p:cNvSpPr>
            <p:nvPr/>
          </p:nvSpPr>
          <p:spPr bwMode="auto">
            <a:xfrm>
              <a:off x="3719" y="3141"/>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2" name="Text Box 142"/>
            <p:cNvSpPr txBox="1">
              <a:spLocks noChangeArrowheads="1"/>
            </p:cNvSpPr>
            <p:nvPr/>
          </p:nvSpPr>
          <p:spPr bwMode="auto">
            <a:xfrm>
              <a:off x="3602" y="3066"/>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3" name="Text Box 143"/>
            <p:cNvSpPr txBox="1">
              <a:spLocks noChangeArrowheads="1"/>
            </p:cNvSpPr>
            <p:nvPr/>
          </p:nvSpPr>
          <p:spPr bwMode="auto">
            <a:xfrm>
              <a:off x="4268" y="329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4" name="Text Box 144"/>
            <p:cNvSpPr txBox="1">
              <a:spLocks noChangeArrowheads="1"/>
            </p:cNvSpPr>
            <p:nvPr/>
          </p:nvSpPr>
          <p:spPr bwMode="auto">
            <a:xfrm>
              <a:off x="4088" y="3442"/>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5" name="Text Box 145"/>
            <p:cNvSpPr txBox="1">
              <a:spLocks noChangeArrowheads="1"/>
            </p:cNvSpPr>
            <p:nvPr/>
          </p:nvSpPr>
          <p:spPr bwMode="auto">
            <a:xfrm>
              <a:off x="4184" y="339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6" name="Text Box 146"/>
            <p:cNvSpPr txBox="1">
              <a:spLocks noChangeArrowheads="1"/>
            </p:cNvSpPr>
            <p:nvPr/>
          </p:nvSpPr>
          <p:spPr bwMode="auto">
            <a:xfrm>
              <a:off x="4007" y="332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77" name="Text Box 147"/>
            <p:cNvSpPr txBox="1">
              <a:spLocks noChangeArrowheads="1"/>
            </p:cNvSpPr>
            <p:nvPr/>
          </p:nvSpPr>
          <p:spPr bwMode="auto">
            <a:xfrm>
              <a:off x="4280" y="349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78" name="Text Box 148"/>
            <p:cNvSpPr txBox="1">
              <a:spLocks noChangeArrowheads="1"/>
            </p:cNvSpPr>
            <p:nvPr/>
          </p:nvSpPr>
          <p:spPr bwMode="auto">
            <a:xfrm>
              <a:off x="4376" y="3394"/>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79" name="Text Box 158"/>
            <p:cNvSpPr txBox="1">
              <a:spLocks noChangeArrowheads="1"/>
            </p:cNvSpPr>
            <p:nvPr/>
          </p:nvSpPr>
          <p:spPr bwMode="auto">
            <a:xfrm>
              <a:off x="3840" y="278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0" name="Text Box 159"/>
            <p:cNvSpPr txBox="1">
              <a:spLocks noChangeArrowheads="1"/>
            </p:cNvSpPr>
            <p:nvPr/>
          </p:nvSpPr>
          <p:spPr bwMode="auto">
            <a:xfrm>
              <a:off x="3984" y="2832"/>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1" name="Text Box 160"/>
            <p:cNvSpPr txBox="1">
              <a:spLocks noChangeArrowheads="1"/>
            </p:cNvSpPr>
            <p:nvPr/>
          </p:nvSpPr>
          <p:spPr bwMode="auto">
            <a:xfrm>
              <a:off x="4109" y="2927"/>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2" name="Text Box 161"/>
            <p:cNvSpPr txBox="1">
              <a:spLocks noChangeArrowheads="1"/>
            </p:cNvSpPr>
            <p:nvPr/>
          </p:nvSpPr>
          <p:spPr bwMode="auto">
            <a:xfrm>
              <a:off x="4226" y="3089"/>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3" name="Text Box 162"/>
            <p:cNvSpPr txBox="1">
              <a:spLocks noChangeArrowheads="1"/>
            </p:cNvSpPr>
            <p:nvPr/>
          </p:nvSpPr>
          <p:spPr bwMode="auto">
            <a:xfrm>
              <a:off x="3458" y="341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4" name="Text Box 163"/>
            <p:cNvSpPr txBox="1">
              <a:spLocks noChangeArrowheads="1"/>
            </p:cNvSpPr>
            <p:nvPr/>
          </p:nvSpPr>
          <p:spPr bwMode="auto">
            <a:xfrm>
              <a:off x="3611" y="348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5" name="Text Box 164"/>
            <p:cNvSpPr txBox="1">
              <a:spLocks noChangeArrowheads="1"/>
            </p:cNvSpPr>
            <p:nvPr/>
          </p:nvSpPr>
          <p:spPr bwMode="auto">
            <a:xfrm>
              <a:off x="3788" y="353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7686" name="Freeform 184"/>
            <p:cNvSpPr>
              <a:spLocks/>
            </p:cNvSpPr>
            <p:nvPr/>
          </p:nvSpPr>
          <p:spPr bwMode="auto">
            <a:xfrm>
              <a:off x="3552" y="3648"/>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687" name="Freeform 194"/>
            <p:cNvSpPr>
              <a:spLocks/>
            </p:cNvSpPr>
            <p:nvPr/>
          </p:nvSpPr>
          <p:spPr bwMode="auto">
            <a:xfrm rot="-8589644">
              <a:off x="4304" y="2827"/>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7688" name="Text Box 211"/>
            <p:cNvSpPr txBox="1">
              <a:spLocks noChangeArrowheads="1"/>
            </p:cNvSpPr>
            <p:nvPr/>
          </p:nvSpPr>
          <p:spPr bwMode="auto">
            <a:xfrm>
              <a:off x="3408" y="345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89" name="Text Box 212"/>
            <p:cNvSpPr txBox="1">
              <a:spLocks noChangeArrowheads="1"/>
            </p:cNvSpPr>
            <p:nvPr/>
          </p:nvSpPr>
          <p:spPr bwMode="auto">
            <a:xfrm>
              <a:off x="4032" y="264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90" name="Text Box 213"/>
            <p:cNvSpPr txBox="1">
              <a:spLocks noChangeArrowheads="1"/>
            </p:cNvSpPr>
            <p:nvPr/>
          </p:nvSpPr>
          <p:spPr bwMode="auto">
            <a:xfrm>
              <a:off x="3792" y="360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91" name="Text Box 214"/>
            <p:cNvSpPr txBox="1">
              <a:spLocks noChangeArrowheads="1"/>
            </p:cNvSpPr>
            <p:nvPr/>
          </p:nvSpPr>
          <p:spPr bwMode="auto">
            <a:xfrm>
              <a:off x="4176" y="273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92" name="Text Box 215"/>
            <p:cNvSpPr txBox="1">
              <a:spLocks noChangeArrowheads="1"/>
            </p:cNvSpPr>
            <p:nvPr/>
          </p:nvSpPr>
          <p:spPr bwMode="auto">
            <a:xfrm>
              <a:off x="4368" y="3072"/>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93" name="Text Box 216"/>
            <p:cNvSpPr txBox="1">
              <a:spLocks noChangeArrowheads="1"/>
            </p:cNvSpPr>
            <p:nvPr/>
          </p:nvSpPr>
          <p:spPr bwMode="auto">
            <a:xfrm>
              <a:off x="4128" y="360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7665" name="Line 135"/>
            <p:cNvSpPr>
              <a:spLocks noChangeShapeType="1"/>
            </p:cNvSpPr>
            <p:nvPr/>
          </p:nvSpPr>
          <p:spPr bwMode="auto">
            <a:xfrm flipV="1">
              <a:off x="3840" y="2928"/>
              <a:ext cx="480" cy="576"/>
            </a:xfrm>
            <a:prstGeom prst="line">
              <a:avLst/>
            </a:prstGeom>
            <a:noFill/>
            <a:ln w="15875">
              <a:solidFill>
                <a:schemeClr val="tx1"/>
              </a:solidFill>
              <a:round/>
              <a:headEnd/>
              <a:tailEnd type="stealth"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a:xfrm>
            <a:off x="3086100" y="228600"/>
            <a:ext cx="3009900" cy="382588"/>
          </a:xfrm>
          <a:solidFill>
            <a:schemeClr val="bg1"/>
          </a:solidFill>
          <a:ln cap="flat" algn="ctr"/>
        </p:spPr>
        <p:txBody>
          <a:bodyPr>
            <a:spAutoFit/>
          </a:bodyPr>
          <a:lstStyle/>
          <a:p>
            <a:pPr eaLnBrk="1" hangingPunct="1"/>
            <a:r>
              <a:rPr lang="en-US" sz="1800" smtClean="0"/>
              <a:t>Depolarization is complete</a:t>
            </a:r>
          </a:p>
        </p:txBody>
      </p:sp>
      <p:sp>
        <p:nvSpPr>
          <p:cNvPr id="28675" name="Text Box 37"/>
          <p:cNvSpPr txBox="1">
            <a:spLocks noChangeArrowheads="1"/>
          </p:cNvSpPr>
          <p:nvPr/>
        </p:nvSpPr>
        <p:spPr bwMode="auto">
          <a:xfrm>
            <a:off x="381000" y="1066800"/>
            <a:ext cx="3721100" cy="625475"/>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(4) Depolarization spreads to LV &amp; RV; signal from LV dominates</a:t>
            </a:r>
          </a:p>
        </p:txBody>
      </p:sp>
      <p:sp>
        <p:nvSpPr>
          <p:cNvPr id="28676" name="Text Box 70"/>
          <p:cNvSpPr txBox="1">
            <a:spLocks noChangeArrowheads="1"/>
          </p:cNvSpPr>
          <p:nvPr/>
        </p:nvSpPr>
        <p:spPr bwMode="auto">
          <a:xfrm>
            <a:off x="4724400" y="1066800"/>
            <a:ext cx="3505200" cy="625475"/>
          </a:xfrm>
          <a:prstGeom prst="rect">
            <a:avLst/>
          </a:prstGeom>
          <a:solidFill>
            <a:srgbClr val="FFFFFF"/>
          </a:solidFill>
          <a:ln w="15875" algn="ctr">
            <a:solidFill>
              <a:srgbClr val="000000"/>
            </a:solidFill>
            <a:miter lim="800000"/>
            <a:headEnd/>
            <a:tailEnd type="none" w="lg" len="lg"/>
          </a:ln>
        </p:spPr>
        <p:txBody>
          <a:bodyPr anchor="ctr">
            <a:spAutoFit/>
          </a:bodyPr>
          <a:lstStyle/>
          <a:p>
            <a:pPr algn="just" eaLnBrk="0" hangingPunct="0"/>
            <a:r>
              <a:rPr lang="en-US" sz="1700">
                <a:latin typeface="Arial" charset="0"/>
              </a:rPr>
              <a:t>(5) Depolarization is complete; trace returns to baseline.</a:t>
            </a:r>
          </a:p>
        </p:txBody>
      </p:sp>
      <p:sp>
        <p:nvSpPr>
          <p:cNvPr id="28677" name="Text Box 82"/>
          <p:cNvSpPr txBox="1">
            <a:spLocks noChangeArrowheads="1"/>
          </p:cNvSpPr>
          <p:nvPr/>
        </p:nvSpPr>
        <p:spPr bwMode="auto">
          <a:xfrm>
            <a:off x="457200" y="4495800"/>
            <a:ext cx="2971800" cy="625475"/>
          </a:xfrm>
          <a:prstGeom prst="rect">
            <a:avLst/>
          </a:prstGeom>
          <a:solidFill>
            <a:srgbClr val="FFFFFF"/>
          </a:solidFill>
          <a:ln w="15875" algn="ctr">
            <a:solidFill>
              <a:srgbClr val="000000"/>
            </a:solidFill>
            <a:miter lim="800000"/>
            <a:headEnd/>
            <a:tailEnd type="none" w="lg" len="lg"/>
          </a:ln>
        </p:spPr>
        <p:txBody>
          <a:bodyPr anchor="ctr">
            <a:spAutoFit/>
          </a:bodyPr>
          <a:lstStyle/>
          <a:p>
            <a:pPr algn="ctr" eaLnBrk="0" hangingPunct="0"/>
            <a:r>
              <a:rPr lang="en-US" sz="1700">
                <a:latin typeface="Arial" charset="0"/>
              </a:rPr>
              <a:t>Note that step 4 is repeated from previous slide</a:t>
            </a:r>
          </a:p>
        </p:txBody>
      </p:sp>
      <p:grpSp>
        <p:nvGrpSpPr>
          <p:cNvPr id="28678" name="Group 202"/>
          <p:cNvGrpSpPr>
            <a:grpSpLocks/>
          </p:cNvGrpSpPr>
          <p:nvPr/>
        </p:nvGrpSpPr>
        <p:grpSpPr bwMode="auto">
          <a:xfrm>
            <a:off x="4876800" y="1781175"/>
            <a:ext cx="3479800" cy="2562225"/>
            <a:chOff x="3072" y="1122"/>
            <a:chExt cx="2192" cy="1614"/>
          </a:xfrm>
        </p:grpSpPr>
        <p:sp>
          <p:nvSpPr>
            <p:cNvPr id="28719" name="Text Box 39"/>
            <p:cNvSpPr txBox="1">
              <a:spLocks noChangeArrowheads="1"/>
            </p:cNvSpPr>
            <p:nvPr/>
          </p:nvSpPr>
          <p:spPr bwMode="auto">
            <a:xfrm>
              <a:off x="4354" y="1242"/>
              <a:ext cx="266" cy="231"/>
            </a:xfrm>
            <a:prstGeom prst="rect">
              <a:avLst/>
            </a:prstGeom>
            <a:solidFill>
              <a:schemeClr val="bg1"/>
            </a:solidFill>
            <a:ln w="15875">
              <a:solidFill>
                <a:schemeClr val="tx1"/>
              </a:solidFill>
              <a:miter lim="800000"/>
              <a:headEnd/>
              <a:tailEnd/>
            </a:ln>
          </p:spPr>
          <p:txBody>
            <a:bodyPr wrap="none" anchor="ctr">
              <a:spAutoFit/>
            </a:bodyPr>
            <a:lstStyle/>
            <a:p>
              <a:r>
                <a:rPr lang="en-US" sz="1700">
                  <a:latin typeface="Arial" charset="0"/>
                </a:rPr>
                <a:t>V</a:t>
              </a:r>
              <a:r>
                <a:rPr lang="en-US" sz="1700" baseline="-25000">
                  <a:latin typeface="Arial" charset="0"/>
                </a:rPr>
                <a:t>6</a:t>
              </a:r>
            </a:p>
          </p:txBody>
        </p:sp>
        <p:sp>
          <p:nvSpPr>
            <p:cNvPr id="28720" name="Text Box 40"/>
            <p:cNvSpPr txBox="1">
              <a:spLocks noChangeArrowheads="1"/>
            </p:cNvSpPr>
            <p:nvPr/>
          </p:nvSpPr>
          <p:spPr bwMode="auto">
            <a:xfrm>
              <a:off x="3794" y="2409"/>
              <a:ext cx="268" cy="231"/>
            </a:xfrm>
            <a:prstGeom prst="rect">
              <a:avLst/>
            </a:prstGeom>
            <a:solidFill>
              <a:schemeClr val="bg1"/>
            </a:solidFill>
            <a:ln w="15875">
              <a:solidFill>
                <a:schemeClr val="tx1"/>
              </a:solidFill>
              <a:miter lim="800000"/>
              <a:headEnd/>
              <a:tailEnd/>
            </a:ln>
          </p:spPr>
          <p:txBody>
            <a:bodyPr anchor="ctr">
              <a:spAutoFit/>
            </a:bodyPr>
            <a:lstStyle/>
            <a:p>
              <a:r>
                <a:rPr lang="en-US" sz="1700">
                  <a:latin typeface="Arial" charset="0"/>
                </a:rPr>
                <a:t>V</a:t>
              </a:r>
              <a:r>
                <a:rPr lang="en-US" sz="1700" baseline="-25000">
                  <a:latin typeface="Arial" charset="0"/>
                </a:rPr>
                <a:t>1</a:t>
              </a:r>
            </a:p>
          </p:txBody>
        </p:sp>
        <p:sp>
          <p:nvSpPr>
            <p:cNvPr id="28721" name="Freeform 42"/>
            <p:cNvSpPr>
              <a:spLocks/>
            </p:cNvSpPr>
            <p:nvPr/>
          </p:nvSpPr>
          <p:spPr bwMode="auto">
            <a:xfrm>
              <a:off x="3072" y="1282"/>
              <a:ext cx="1104" cy="960"/>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8722" name="Text Box 43"/>
            <p:cNvSpPr txBox="1">
              <a:spLocks noChangeArrowheads="1"/>
            </p:cNvSpPr>
            <p:nvPr/>
          </p:nvSpPr>
          <p:spPr bwMode="auto">
            <a:xfrm>
              <a:off x="3649" y="156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23" name="Text Box 44"/>
            <p:cNvSpPr txBox="1">
              <a:spLocks noChangeArrowheads="1"/>
            </p:cNvSpPr>
            <p:nvPr/>
          </p:nvSpPr>
          <p:spPr bwMode="auto">
            <a:xfrm flipH="1" flipV="1">
              <a:off x="3427" y="1483"/>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24" name="Text Box 45"/>
            <p:cNvSpPr txBox="1">
              <a:spLocks noChangeArrowheads="1"/>
            </p:cNvSpPr>
            <p:nvPr/>
          </p:nvSpPr>
          <p:spPr bwMode="auto">
            <a:xfrm flipH="1" flipV="1">
              <a:off x="3535" y="1555"/>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25" name="Text Box 46"/>
            <p:cNvSpPr txBox="1">
              <a:spLocks noChangeArrowheads="1"/>
            </p:cNvSpPr>
            <p:nvPr/>
          </p:nvSpPr>
          <p:spPr bwMode="auto">
            <a:xfrm>
              <a:off x="3588" y="1775"/>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26" name="Text Box 47"/>
            <p:cNvSpPr txBox="1">
              <a:spLocks noChangeArrowheads="1"/>
            </p:cNvSpPr>
            <p:nvPr/>
          </p:nvSpPr>
          <p:spPr bwMode="auto">
            <a:xfrm>
              <a:off x="3471" y="1701"/>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27" name="Text Box 48"/>
            <p:cNvSpPr txBox="1">
              <a:spLocks noChangeArrowheads="1"/>
            </p:cNvSpPr>
            <p:nvPr/>
          </p:nvSpPr>
          <p:spPr bwMode="auto">
            <a:xfrm>
              <a:off x="3354" y="1626"/>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28" name="Text Box 49"/>
            <p:cNvSpPr txBox="1">
              <a:spLocks noChangeArrowheads="1"/>
            </p:cNvSpPr>
            <p:nvPr/>
          </p:nvSpPr>
          <p:spPr bwMode="auto">
            <a:xfrm>
              <a:off x="4020" y="185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29" name="Text Box 50"/>
            <p:cNvSpPr txBox="1">
              <a:spLocks noChangeArrowheads="1"/>
            </p:cNvSpPr>
            <p:nvPr/>
          </p:nvSpPr>
          <p:spPr bwMode="auto">
            <a:xfrm>
              <a:off x="3840" y="2002"/>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0" name="Text Box 51"/>
            <p:cNvSpPr txBox="1">
              <a:spLocks noChangeArrowheads="1"/>
            </p:cNvSpPr>
            <p:nvPr/>
          </p:nvSpPr>
          <p:spPr bwMode="auto">
            <a:xfrm>
              <a:off x="3936" y="195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1" name="Text Box 52"/>
            <p:cNvSpPr txBox="1">
              <a:spLocks noChangeArrowheads="1"/>
            </p:cNvSpPr>
            <p:nvPr/>
          </p:nvSpPr>
          <p:spPr bwMode="auto">
            <a:xfrm>
              <a:off x="3759" y="188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2" name="Text Box 53"/>
            <p:cNvSpPr txBox="1">
              <a:spLocks noChangeArrowheads="1"/>
            </p:cNvSpPr>
            <p:nvPr/>
          </p:nvSpPr>
          <p:spPr bwMode="auto">
            <a:xfrm>
              <a:off x="4032" y="205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33" name="Text Box 54"/>
            <p:cNvSpPr txBox="1">
              <a:spLocks noChangeArrowheads="1"/>
            </p:cNvSpPr>
            <p:nvPr/>
          </p:nvSpPr>
          <p:spPr bwMode="auto">
            <a:xfrm>
              <a:off x="4128" y="1954"/>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34" name="Text Box 63"/>
            <p:cNvSpPr txBox="1">
              <a:spLocks noChangeArrowheads="1"/>
            </p:cNvSpPr>
            <p:nvPr/>
          </p:nvSpPr>
          <p:spPr bwMode="auto">
            <a:xfrm>
              <a:off x="3592" y="134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5" name="Text Box 64"/>
            <p:cNvSpPr txBox="1">
              <a:spLocks noChangeArrowheads="1"/>
            </p:cNvSpPr>
            <p:nvPr/>
          </p:nvSpPr>
          <p:spPr bwMode="auto">
            <a:xfrm>
              <a:off x="3736" y="1392"/>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6" name="Text Box 65"/>
            <p:cNvSpPr txBox="1">
              <a:spLocks noChangeArrowheads="1"/>
            </p:cNvSpPr>
            <p:nvPr/>
          </p:nvSpPr>
          <p:spPr bwMode="auto">
            <a:xfrm>
              <a:off x="3861" y="1487"/>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7" name="Text Box 66"/>
            <p:cNvSpPr txBox="1">
              <a:spLocks noChangeArrowheads="1"/>
            </p:cNvSpPr>
            <p:nvPr/>
          </p:nvSpPr>
          <p:spPr bwMode="auto">
            <a:xfrm>
              <a:off x="3978" y="1649"/>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8" name="Text Box 67"/>
            <p:cNvSpPr txBox="1">
              <a:spLocks noChangeArrowheads="1"/>
            </p:cNvSpPr>
            <p:nvPr/>
          </p:nvSpPr>
          <p:spPr bwMode="auto">
            <a:xfrm>
              <a:off x="3210" y="197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39" name="Text Box 68"/>
            <p:cNvSpPr txBox="1">
              <a:spLocks noChangeArrowheads="1"/>
            </p:cNvSpPr>
            <p:nvPr/>
          </p:nvSpPr>
          <p:spPr bwMode="auto">
            <a:xfrm>
              <a:off x="3363" y="204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40" name="Text Box 69"/>
            <p:cNvSpPr txBox="1">
              <a:spLocks noChangeArrowheads="1"/>
            </p:cNvSpPr>
            <p:nvPr/>
          </p:nvSpPr>
          <p:spPr bwMode="auto">
            <a:xfrm>
              <a:off x="3540" y="209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41" name="Line 56"/>
            <p:cNvSpPr>
              <a:spLocks noChangeShapeType="1"/>
            </p:cNvSpPr>
            <p:nvPr/>
          </p:nvSpPr>
          <p:spPr bwMode="auto">
            <a:xfrm>
              <a:off x="4750" y="1344"/>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8742" name="Line 57"/>
            <p:cNvSpPr>
              <a:spLocks noChangeShapeType="1"/>
            </p:cNvSpPr>
            <p:nvPr/>
          </p:nvSpPr>
          <p:spPr bwMode="auto">
            <a:xfrm>
              <a:off x="4906" y="1344"/>
              <a:ext cx="48" cy="192"/>
            </a:xfrm>
            <a:prstGeom prst="line">
              <a:avLst/>
            </a:prstGeom>
            <a:noFill/>
            <a:ln w="38100">
              <a:solidFill>
                <a:srgbClr val="006600"/>
              </a:solidFill>
              <a:round/>
              <a:headEnd/>
              <a:tailEnd type="none" w="lg" len="lg"/>
            </a:ln>
          </p:spPr>
          <p:txBody>
            <a:bodyPr anchor="ctr">
              <a:spAutoFit/>
            </a:bodyPr>
            <a:lstStyle/>
            <a:p>
              <a:endParaRPr lang="en-US"/>
            </a:p>
          </p:txBody>
        </p:sp>
        <p:sp>
          <p:nvSpPr>
            <p:cNvPr id="28743" name="Line 58"/>
            <p:cNvSpPr>
              <a:spLocks noChangeShapeType="1"/>
            </p:cNvSpPr>
            <p:nvPr/>
          </p:nvSpPr>
          <p:spPr bwMode="auto">
            <a:xfrm flipV="1">
              <a:off x="4953" y="1122"/>
              <a:ext cx="127" cy="414"/>
            </a:xfrm>
            <a:prstGeom prst="line">
              <a:avLst/>
            </a:prstGeom>
            <a:noFill/>
            <a:ln w="38100">
              <a:solidFill>
                <a:srgbClr val="006600"/>
              </a:solidFill>
              <a:round/>
              <a:headEnd/>
              <a:tailEnd type="none" w="lg" len="lg"/>
            </a:ln>
          </p:spPr>
          <p:txBody>
            <a:bodyPr anchor="ctr">
              <a:spAutoFit/>
            </a:bodyPr>
            <a:lstStyle/>
            <a:p>
              <a:endParaRPr lang="en-US"/>
            </a:p>
          </p:txBody>
        </p:sp>
        <p:sp>
          <p:nvSpPr>
            <p:cNvPr id="28744" name="Line 71"/>
            <p:cNvSpPr>
              <a:spLocks noChangeShapeType="1"/>
            </p:cNvSpPr>
            <p:nvPr/>
          </p:nvSpPr>
          <p:spPr bwMode="auto">
            <a:xfrm>
              <a:off x="5080" y="1122"/>
              <a:ext cx="40" cy="226"/>
            </a:xfrm>
            <a:prstGeom prst="line">
              <a:avLst/>
            </a:prstGeom>
            <a:noFill/>
            <a:ln w="38100">
              <a:solidFill>
                <a:srgbClr val="006600"/>
              </a:solidFill>
              <a:round/>
              <a:headEnd/>
              <a:tailEnd type="none" w="lg" len="lg"/>
            </a:ln>
          </p:spPr>
          <p:txBody>
            <a:bodyPr anchor="ctr">
              <a:spAutoFit/>
            </a:bodyPr>
            <a:lstStyle/>
            <a:p>
              <a:endParaRPr lang="en-US"/>
            </a:p>
          </p:txBody>
        </p:sp>
        <p:sp>
          <p:nvSpPr>
            <p:cNvPr id="28745" name="Line 72"/>
            <p:cNvSpPr>
              <a:spLocks noChangeShapeType="1"/>
            </p:cNvSpPr>
            <p:nvPr/>
          </p:nvSpPr>
          <p:spPr bwMode="auto">
            <a:xfrm>
              <a:off x="5120" y="1344"/>
              <a:ext cx="144" cy="0"/>
            </a:xfrm>
            <a:prstGeom prst="line">
              <a:avLst/>
            </a:prstGeom>
            <a:noFill/>
            <a:ln w="38100">
              <a:solidFill>
                <a:srgbClr val="006600"/>
              </a:solidFill>
              <a:round/>
              <a:headEnd/>
              <a:tailEnd type="none" w="lg" len="lg"/>
            </a:ln>
          </p:spPr>
          <p:txBody>
            <a:bodyPr anchor="ctr">
              <a:spAutoFit/>
            </a:bodyPr>
            <a:lstStyle/>
            <a:p>
              <a:endParaRPr lang="en-US"/>
            </a:p>
          </p:txBody>
        </p:sp>
        <p:sp>
          <p:nvSpPr>
            <p:cNvPr id="28746" name="Line 62"/>
            <p:cNvSpPr>
              <a:spLocks noChangeShapeType="1"/>
            </p:cNvSpPr>
            <p:nvPr/>
          </p:nvSpPr>
          <p:spPr bwMode="auto">
            <a:xfrm>
              <a:off x="4339" y="2389"/>
              <a:ext cx="61" cy="347"/>
            </a:xfrm>
            <a:prstGeom prst="line">
              <a:avLst/>
            </a:prstGeom>
            <a:noFill/>
            <a:ln w="38100">
              <a:solidFill>
                <a:srgbClr val="006600"/>
              </a:solidFill>
              <a:round/>
              <a:headEnd/>
              <a:tailEnd type="none" w="lg" len="lg"/>
            </a:ln>
          </p:spPr>
          <p:txBody>
            <a:bodyPr anchor="ctr">
              <a:spAutoFit/>
            </a:bodyPr>
            <a:lstStyle/>
            <a:p>
              <a:endParaRPr lang="en-US"/>
            </a:p>
          </p:txBody>
        </p:sp>
        <p:sp>
          <p:nvSpPr>
            <p:cNvPr id="28747" name="Line 60"/>
            <p:cNvSpPr>
              <a:spLocks noChangeShapeType="1"/>
            </p:cNvSpPr>
            <p:nvPr/>
          </p:nvSpPr>
          <p:spPr bwMode="auto">
            <a:xfrm flipV="1">
              <a:off x="4154" y="2544"/>
              <a:ext cx="138" cy="0"/>
            </a:xfrm>
            <a:prstGeom prst="line">
              <a:avLst/>
            </a:prstGeom>
            <a:noFill/>
            <a:ln w="38100">
              <a:solidFill>
                <a:srgbClr val="006600"/>
              </a:solidFill>
              <a:round/>
              <a:headEnd/>
              <a:tailEnd type="none" w="lg" len="lg"/>
            </a:ln>
          </p:spPr>
          <p:txBody>
            <a:bodyPr anchor="ctr">
              <a:spAutoFit/>
            </a:bodyPr>
            <a:lstStyle/>
            <a:p>
              <a:endParaRPr lang="en-US"/>
            </a:p>
          </p:txBody>
        </p:sp>
        <p:sp>
          <p:nvSpPr>
            <p:cNvPr id="28748" name="Line 61"/>
            <p:cNvSpPr>
              <a:spLocks noChangeShapeType="1"/>
            </p:cNvSpPr>
            <p:nvPr/>
          </p:nvSpPr>
          <p:spPr bwMode="auto">
            <a:xfrm flipV="1">
              <a:off x="4292" y="2386"/>
              <a:ext cx="42" cy="167"/>
            </a:xfrm>
            <a:prstGeom prst="line">
              <a:avLst/>
            </a:prstGeom>
            <a:noFill/>
            <a:ln w="38100">
              <a:solidFill>
                <a:srgbClr val="006600"/>
              </a:solidFill>
              <a:round/>
              <a:headEnd/>
              <a:tailEnd type="none" w="lg" len="lg"/>
            </a:ln>
          </p:spPr>
          <p:txBody>
            <a:bodyPr anchor="ctr">
              <a:spAutoFit/>
            </a:bodyPr>
            <a:lstStyle/>
            <a:p>
              <a:endParaRPr lang="en-US"/>
            </a:p>
          </p:txBody>
        </p:sp>
        <p:sp>
          <p:nvSpPr>
            <p:cNvPr id="28749" name="Line 74"/>
            <p:cNvSpPr>
              <a:spLocks noChangeShapeType="1"/>
            </p:cNvSpPr>
            <p:nvPr/>
          </p:nvSpPr>
          <p:spPr bwMode="auto">
            <a:xfrm>
              <a:off x="4448" y="2544"/>
              <a:ext cx="96" cy="0"/>
            </a:xfrm>
            <a:prstGeom prst="line">
              <a:avLst/>
            </a:prstGeom>
            <a:noFill/>
            <a:ln w="38100">
              <a:solidFill>
                <a:srgbClr val="006600"/>
              </a:solidFill>
              <a:round/>
              <a:headEnd/>
              <a:tailEnd type="none" w="lg" len="lg"/>
            </a:ln>
          </p:spPr>
          <p:txBody>
            <a:bodyPr anchor="ctr">
              <a:spAutoFit/>
            </a:bodyPr>
            <a:lstStyle/>
            <a:p>
              <a:endParaRPr lang="en-US"/>
            </a:p>
          </p:txBody>
        </p:sp>
        <p:sp>
          <p:nvSpPr>
            <p:cNvPr id="28750" name="Line 76"/>
            <p:cNvSpPr>
              <a:spLocks noChangeShapeType="1"/>
            </p:cNvSpPr>
            <p:nvPr/>
          </p:nvSpPr>
          <p:spPr bwMode="auto">
            <a:xfrm flipV="1">
              <a:off x="4400" y="2542"/>
              <a:ext cx="50" cy="194"/>
            </a:xfrm>
            <a:prstGeom prst="line">
              <a:avLst/>
            </a:prstGeom>
            <a:noFill/>
            <a:ln w="38100">
              <a:solidFill>
                <a:srgbClr val="006600"/>
              </a:solidFill>
              <a:round/>
              <a:headEnd/>
              <a:tailEnd type="none" w="lg" len="lg"/>
            </a:ln>
          </p:spPr>
          <p:txBody>
            <a:bodyPr anchor="ctr">
              <a:spAutoFit/>
            </a:bodyPr>
            <a:lstStyle/>
            <a:p>
              <a:endParaRPr lang="en-US"/>
            </a:p>
          </p:txBody>
        </p:sp>
        <p:sp>
          <p:nvSpPr>
            <p:cNvPr id="28751" name="Freeform 153"/>
            <p:cNvSpPr>
              <a:spLocks/>
            </p:cNvSpPr>
            <p:nvPr/>
          </p:nvSpPr>
          <p:spPr bwMode="auto">
            <a:xfrm>
              <a:off x="3296" y="2256"/>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8752" name="Freeform 155"/>
            <p:cNvSpPr>
              <a:spLocks/>
            </p:cNvSpPr>
            <p:nvPr/>
          </p:nvSpPr>
          <p:spPr bwMode="auto">
            <a:xfrm rot="-8589644">
              <a:off x="4016" y="1344"/>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grpSp>
      <p:grpSp>
        <p:nvGrpSpPr>
          <p:cNvPr id="28679" name="Group 201"/>
          <p:cNvGrpSpPr>
            <a:grpSpLocks/>
          </p:cNvGrpSpPr>
          <p:nvPr/>
        </p:nvGrpSpPr>
        <p:grpSpPr bwMode="auto">
          <a:xfrm>
            <a:off x="925513" y="1905000"/>
            <a:ext cx="3113087" cy="2286000"/>
            <a:chOff x="583" y="1200"/>
            <a:chExt cx="1961" cy="1440"/>
          </a:xfrm>
        </p:grpSpPr>
        <p:sp>
          <p:nvSpPr>
            <p:cNvPr id="28680" name="Text Box 158"/>
            <p:cNvSpPr txBox="1">
              <a:spLocks noChangeArrowheads="1"/>
            </p:cNvSpPr>
            <p:nvPr/>
          </p:nvSpPr>
          <p:spPr bwMode="auto">
            <a:xfrm>
              <a:off x="1343" y="2350"/>
              <a:ext cx="268" cy="231"/>
            </a:xfrm>
            <a:prstGeom prst="rect">
              <a:avLst/>
            </a:prstGeom>
            <a:solidFill>
              <a:schemeClr val="bg1"/>
            </a:solidFill>
            <a:ln w="15875">
              <a:solidFill>
                <a:schemeClr val="tx1"/>
              </a:solidFill>
              <a:miter lim="800000"/>
              <a:headEnd/>
              <a:tailEnd/>
            </a:ln>
          </p:spPr>
          <p:txBody>
            <a:bodyPr anchor="ctr">
              <a:spAutoFit/>
            </a:bodyPr>
            <a:lstStyle/>
            <a:p>
              <a:r>
                <a:rPr lang="en-US" sz="1700">
                  <a:latin typeface="Arial" charset="0"/>
                </a:rPr>
                <a:t>V</a:t>
              </a:r>
              <a:r>
                <a:rPr lang="en-US" sz="1700" baseline="-25000">
                  <a:latin typeface="Arial" charset="0"/>
                </a:rPr>
                <a:t>1</a:t>
              </a:r>
            </a:p>
          </p:txBody>
        </p:sp>
        <p:sp>
          <p:nvSpPr>
            <p:cNvPr id="28681" name="Text Box 159"/>
            <p:cNvSpPr txBox="1">
              <a:spLocks noChangeArrowheads="1"/>
            </p:cNvSpPr>
            <p:nvPr/>
          </p:nvSpPr>
          <p:spPr bwMode="auto">
            <a:xfrm>
              <a:off x="1871" y="1357"/>
              <a:ext cx="266" cy="231"/>
            </a:xfrm>
            <a:prstGeom prst="rect">
              <a:avLst/>
            </a:prstGeom>
            <a:solidFill>
              <a:schemeClr val="bg1"/>
            </a:solidFill>
            <a:ln w="15875">
              <a:solidFill>
                <a:schemeClr val="tx1"/>
              </a:solidFill>
              <a:miter lim="800000"/>
              <a:headEnd/>
              <a:tailEnd/>
            </a:ln>
          </p:spPr>
          <p:txBody>
            <a:bodyPr wrap="none" anchor="ctr">
              <a:spAutoFit/>
            </a:bodyPr>
            <a:lstStyle/>
            <a:p>
              <a:r>
                <a:rPr lang="en-US" sz="1700">
                  <a:latin typeface="Arial" charset="0"/>
                </a:rPr>
                <a:t>V</a:t>
              </a:r>
              <a:r>
                <a:rPr lang="en-US" sz="1700" baseline="-25000">
                  <a:latin typeface="Arial" charset="0"/>
                </a:rPr>
                <a:t>6</a:t>
              </a:r>
            </a:p>
          </p:txBody>
        </p:sp>
        <p:grpSp>
          <p:nvGrpSpPr>
            <p:cNvPr id="28682" name="Group 161"/>
            <p:cNvGrpSpPr>
              <a:grpSpLocks/>
            </p:cNvGrpSpPr>
            <p:nvPr/>
          </p:nvGrpSpPr>
          <p:grpSpPr bwMode="auto">
            <a:xfrm flipV="1">
              <a:off x="1673" y="2290"/>
              <a:ext cx="180" cy="167"/>
              <a:chOff x="4356" y="1680"/>
              <a:chExt cx="204" cy="192"/>
            </a:xfrm>
          </p:grpSpPr>
          <p:sp>
            <p:nvSpPr>
              <p:cNvPr id="28717" name="Line 162"/>
              <p:cNvSpPr>
                <a:spLocks noChangeShapeType="1"/>
              </p:cNvSpPr>
              <p:nvPr/>
            </p:nvSpPr>
            <p:spPr bwMode="auto">
              <a:xfrm>
                <a:off x="4356" y="1680"/>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8718" name="Line 163"/>
              <p:cNvSpPr>
                <a:spLocks noChangeShapeType="1"/>
              </p:cNvSpPr>
              <p:nvPr/>
            </p:nvSpPr>
            <p:spPr bwMode="auto">
              <a:xfrm>
                <a:off x="4512" y="1680"/>
                <a:ext cx="48" cy="19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8683" name="Line 164"/>
            <p:cNvSpPr>
              <a:spLocks noChangeShapeType="1"/>
            </p:cNvSpPr>
            <p:nvPr/>
          </p:nvSpPr>
          <p:spPr bwMode="auto">
            <a:xfrm>
              <a:off x="1858" y="2293"/>
              <a:ext cx="61" cy="347"/>
            </a:xfrm>
            <a:prstGeom prst="line">
              <a:avLst/>
            </a:prstGeom>
            <a:noFill/>
            <a:ln w="38100">
              <a:solidFill>
                <a:srgbClr val="006600"/>
              </a:solidFill>
              <a:round/>
              <a:headEnd/>
              <a:tailEnd type="none" w="lg" len="lg"/>
            </a:ln>
          </p:spPr>
          <p:txBody>
            <a:bodyPr anchor="ctr">
              <a:spAutoFit/>
            </a:bodyPr>
            <a:lstStyle/>
            <a:p>
              <a:endParaRPr lang="en-US"/>
            </a:p>
          </p:txBody>
        </p:sp>
        <p:grpSp>
          <p:nvGrpSpPr>
            <p:cNvPr id="28684" name="Group 166"/>
            <p:cNvGrpSpPr>
              <a:grpSpLocks/>
            </p:cNvGrpSpPr>
            <p:nvPr/>
          </p:nvGrpSpPr>
          <p:grpSpPr bwMode="auto">
            <a:xfrm>
              <a:off x="2207" y="1488"/>
              <a:ext cx="204" cy="192"/>
              <a:chOff x="4356" y="1680"/>
              <a:chExt cx="204" cy="192"/>
            </a:xfrm>
          </p:grpSpPr>
          <p:sp>
            <p:nvSpPr>
              <p:cNvPr id="28715" name="Line 167"/>
              <p:cNvSpPr>
                <a:spLocks noChangeShapeType="1"/>
              </p:cNvSpPr>
              <p:nvPr/>
            </p:nvSpPr>
            <p:spPr bwMode="auto">
              <a:xfrm>
                <a:off x="4356" y="1680"/>
                <a:ext cx="156" cy="0"/>
              </a:xfrm>
              <a:prstGeom prst="line">
                <a:avLst/>
              </a:prstGeom>
              <a:noFill/>
              <a:ln w="38100">
                <a:solidFill>
                  <a:srgbClr val="006600"/>
                </a:solidFill>
                <a:round/>
                <a:headEnd/>
                <a:tailEnd type="none" w="lg" len="lg"/>
              </a:ln>
            </p:spPr>
            <p:txBody>
              <a:bodyPr anchor="ctr">
                <a:spAutoFit/>
              </a:bodyPr>
              <a:lstStyle/>
              <a:p>
                <a:endParaRPr lang="en-US"/>
              </a:p>
            </p:txBody>
          </p:sp>
          <p:sp>
            <p:nvSpPr>
              <p:cNvPr id="28716" name="Line 168"/>
              <p:cNvSpPr>
                <a:spLocks noChangeShapeType="1"/>
              </p:cNvSpPr>
              <p:nvPr/>
            </p:nvSpPr>
            <p:spPr bwMode="auto">
              <a:xfrm>
                <a:off x="4512" y="1680"/>
                <a:ext cx="48" cy="192"/>
              </a:xfrm>
              <a:prstGeom prst="line">
                <a:avLst/>
              </a:prstGeom>
              <a:noFill/>
              <a:ln w="38100">
                <a:solidFill>
                  <a:srgbClr val="006600"/>
                </a:solidFill>
                <a:round/>
                <a:headEnd/>
                <a:tailEnd type="none" w="lg" len="lg"/>
              </a:ln>
            </p:spPr>
            <p:txBody>
              <a:bodyPr anchor="ctr">
                <a:spAutoFit/>
              </a:bodyPr>
              <a:lstStyle/>
              <a:p>
                <a:endParaRPr lang="en-US"/>
              </a:p>
            </p:txBody>
          </p:sp>
        </p:grpSp>
        <p:sp>
          <p:nvSpPr>
            <p:cNvPr id="28685" name="Line 169"/>
            <p:cNvSpPr>
              <a:spLocks noChangeShapeType="1"/>
            </p:cNvSpPr>
            <p:nvPr/>
          </p:nvSpPr>
          <p:spPr bwMode="auto">
            <a:xfrm flipV="1">
              <a:off x="2417" y="1254"/>
              <a:ext cx="127" cy="414"/>
            </a:xfrm>
            <a:prstGeom prst="line">
              <a:avLst/>
            </a:prstGeom>
            <a:noFill/>
            <a:ln w="38100">
              <a:solidFill>
                <a:srgbClr val="006600"/>
              </a:solidFill>
              <a:round/>
              <a:headEnd/>
              <a:tailEnd type="none" w="lg" len="lg"/>
            </a:ln>
          </p:spPr>
          <p:txBody>
            <a:bodyPr anchor="ctr">
              <a:spAutoFit/>
            </a:bodyPr>
            <a:lstStyle/>
            <a:p>
              <a:endParaRPr lang="en-US"/>
            </a:p>
          </p:txBody>
        </p:sp>
        <p:sp>
          <p:nvSpPr>
            <p:cNvPr id="28687" name="Freeform 172"/>
            <p:cNvSpPr>
              <a:spLocks/>
            </p:cNvSpPr>
            <p:nvPr/>
          </p:nvSpPr>
          <p:spPr bwMode="auto">
            <a:xfrm>
              <a:off x="583" y="1282"/>
              <a:ext cx="1104" cy="960"/>
            </a:xfrm>
            <a:custGeom>
              <a:avLst/>
              <a:gdLst>
                <a:gd name="T0" fmla="*/ 55 w 1392"/>
                <a:gd name="T1" fmla="*/ 629 h 1152"/>
                <a:gd name="T2" fmla="*/ 89 w 1392"/>
                <a:gd name="T3" fmla="*/ 692 h 1152"/>
                <a:gd name="T4" fmla="*/ 120 w 1392"/>
                <a:gd name="T5" fmla="*/ 756 h 1152"/>
                <a:gd name="T6" fmla="*/ 224 w 1392"/>
                <a:gd name="T7" fmla="*/ 854 h 1152"/>
                <a:gd name="T8" fmla="*/ 417 w 1392"/>
                <a:gd name="T9" fmla="*/ 951 h 1152"/>
                <a:gd name="T10" fmla="*/ 525 w 1392"/>
                <a:gd name="T11" fmla="*/ 1002 h 1152"/>
                <a:gd name="T12" fmla="*/ 590 w 1392"/>
                <a:gd name="T13" fmla="*/ 1010 h 1152"/>
                <a:gd name="T14" fmla="*/ 682 w 1392"/>
                <a:gd name="T15" fmla="*/ 1025 h 1152"/>
                <a:gd name="T16" fmla="*/ 744 w 1392"/>
                <a:gd name="T17" fmla="*/ 1029 h 1152"/>
                <a:gd name="T18" fmla="*/ 813 w 1392"/>
                <a:gd name="T19" fmla="*/ 1032 h 1152"/>
                <a:gd name="T20" fmla="*/ 900 w 1392"/>
                <a:gd name="T21" fmla="*/ 1014 h 1152"/>
                <a:gd name="T22" fmla="*/ 906 w 1392"/>
                <a:gd name="T23" fmla="*/ 933 h 1152"/>
                <a:gd name="T24" fmla="*/ 852 w 1392"/>
                <a:gd name="T25" fmla="*/ 870 h 1152"/>
                <a:gd name="T26" fmla="*/ 765 w 1392"/>
                <a:gd name="T27" fmla="*/ 822 h 1152"/>
                <a:gd name="T28" fmla="*/ 691 w 1392"/>
                <a:gd name="T29" fmla="*/ 785 h 1152"/>
                <a:gd name="T30" fmla="*/ 595 w 1392"/>
                <a:gd name="T31" fmla="*/ 739 h 1152"/>
                <a:gd name="T32" fmla="*/ 503 w 1392"/>
                <a:gd name="T33" fmla="*/ 702 h 1152"/>
                <a:gd name="T34" fmla="*/ 243 w 1392"/>
                <a:gd name="T35" fmla="*/ 585 h 1152"/>
                <a:gd name="T36" fmla="*/ 176 w 1392"/>
                <a:gd name="T37" fmla="*/ 497 h 1152"/>
                <a:gd name="T38" fmla="*/ 157 w 1392"/>
                <a:gd name="T39" fmla="*/ 404 h 1152"/>
                <a:gd name="T40" fmla="*/ 243 w 1392"/>
                <a:gd name="T41" fmla="*/ 360 h 1152"/>
                <a:gd name="T42" fmla="*/ 315 w 1392"/>
                <a:gd name="T43" fmla="*/ 364 h 1152"/>
                <a:gd name="T44" fmla="*/ 402 w 1392"/>
                <a:gd name="T45" fmla="*/ 379 h 1152"/>
                <a:gd name="T46" fmla="*/ 489 w 1392"/>
                <a:gd name="T47" fmla="*/ 423 h 1152"/>
                <a:gd name="T48" fmla="*/ 539 w 1392"/>
                <a:gd name="T49" fmla="*/ 455 h 1152"/>
                <a:gd name="T50" fmla="*/ 706 w 1392"/>
                <a:gd name="T51" fmla="*/ 599 h 1152"/>
                <a:gd name="T52" fmla="*/ 1074 w 1392"/>
                <a:gd name="T53" fmla="*/ 816 h 1152"/>
                <a:gd name="T54" fmla="*/ 1206 w 1392"/>
                <a:gd name="T55" fmla="*/ 750 h 1152"/>
                <a:gd name="T56" fmla="*/ 1182 w 1392"/>
                <a:gd name="T57" fmla="*/ 627 h 1152"/>
                <a:gd name="T58" fmla="*/ 1134 w 1392"/>
                <a:gd name="T59" fmla="*/ 567 h 1152"/>
                <a:gd name="T60" fmla="*/ 1062 w 1392"/>
                <a:gd name="T61" fmla="*/ 480 h 1152"/>
                <a:gd name="T62" fmla="*/ 996 w 1392"/>
                <a:gd name="T63" fmla="*/ 411 h 1152"/>
                <a:gd name="T64" fmla="*/ 915 w 1392"/>
                <a:gd name="T65" fmla="*/ 360 h 1152"/>
                <a:gd name="T66" fmla="*/ 687 w 1392"/>
                <a:gd name="T67" fmla="*/ 273 h 1152"/>
                <a:gd name="T68" fmla="*/ 417 w 1392"/>
                <a:gd name="T69" fmla="*/ 232 h 1152"/>
                <a:gd name="T70" fmla="*/ 373 w 1392"/>
                <a:gd name="T71" fmla="*/ 218 h 1152"/>
                <a:gd name="T72" fmla="*/ 315 w 1392"/>
                <a:gd name="T73" fmla="*/ 130 h 1152"/>
                <a:gd name="T74" fmla="*/ 431 w 1392"/>
                <a:gd name="T75" fmla="*/ 17 h 1152"/>
                <a:gd name="T76" fmla="*/ 665 w 1392"/>
                <a:gd name="T77" fmla="*/ 17 h 1152"/>
                <a:gd name="T78" fmla="*/ 879 w 1392"/>
                <a:gd name="T79" fmla="*/ 86 h 1152"/>
                <a:gd name="T80" fmla="*/ 1009 w 1392"/>
                <a:gd name="T81" fmla="*/ 159 h 1152"/>
                <a:gd name="T82" fmla="*/ 1125 w 1392"/>
                <a:gd name="T83" fmla="*/ 247 h 1152"/>
                <a:gd name="T84" fmla="*/ 1226 w 1392"/>
                <a:gd name="T85" fmla="*/ 364 h 1152"/>
                <a:gd name="T86" fmla="*/ 1356 w 1392"/>
                <a:gd name="T87" fmla="*/ 629 h 1152"/>
                <a:gd name="T88" fmla="*/ 1385 w 1392"/>
                <a:gd name="T89" fmla="*/ 717 h 1152"/>
                <a:gd name="T90" fmla="*/ 1380 w 1392"/>
                <a:gd name="T91" fmla="*/ 817 h 1152"/>
                <a:gd name="T92" fmla="*/ 1361 w 1392"/>
                <a:gd name="T93" fmla="*/ 910 h 1152"/>
                <a:gd name="T94" fmla="*/ 1313 w 1392"/>
                <a:gd name="T95" fmla="*/ 986 h 1152"/>
                <a:gd name="T96" fmla="*/ 1221 w 1392"/>
                <a:gd name="T97" fmla="*/ 1079 h 1152"/>
                <a:gd name="T98" fmla="*/ 1115 w 1392"/>
                <a:gd name="T99" fmla="*/ 1125 h 1152"/>
                <a:gd name="T100" fmla="*/ 956 w 1392"/>
                <a:gd name="T101" fmla="*/ 1152 h 1152"/>
                <a:gd name="T102" fmla="*/ 604 w 1392"/>
                <a:gd name="T103" fmla="*/ 1128 h 1152"/>
                <a:gd name="T104" fmla="*/ 315 w 1392"/>
                <a:gd name="T105" fmla="*/ 1039 h 1152"/>
                <a:gd name="T106" fmla="*/ 229 w 1392"/>
                <a:gd name="T107" fmla="*/ 981 h 1152"/>
                <a:gd name="T108" fmla="*/ 185 w 1392"/>
                <a:gd name="T109" fmla="*/ 951 h 1152"/>
                <a:gd name="T110" fmla="*/ 113 w 1392"/>
                <a:gd name="T111" fmla="*/ 893 h 1152"/>
                <a:gd name="T112" fmla="*/ 55 w 1392"/>
                <a:gd name="T113" fmla="*/ 819 h 1152"/>
                <a:gd name="T114" fmla="*/ 26 w 1392"/>
                <a:gd name="T115" fmla="*/ 731 h 1152"/>
                <a:gd name="T116" fmla="*/ 12 w 1392"/>
                <a:gd name="T117" fmla="*/ 687 h 1152"/>
                <a:gd name="T118" fmla="*/ 7 w 1392"/>
                <a:gd name="T119" fmla="*/ 653 h 1152"/>
                <a:gd name="T120" fmla="*/ 24 w 1392"/>
                <a:gd name="T121" fmla="*/ 629 h 1152"/>
                <a:gd name="T122" fmla="*/ 55 w 1392"/>
                <a:gd name="T123" fmla="*/ 629 h 11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92"/>
                <a:gd name="T187" fmla="*/ 0 h 1152"/>
                <a:gd name="T188" fmla="*/ 1392 w 1392"/>
                <a:gd name="T189" fmla="*/ 1152 h 11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92" h="1152">
                  <a:moveTo>
                    <a:pt x="55" y="629"/>
                  </a:moveTo>
                  <a:cubicBezTo>
                    <a:pt x="67" y="637"/>
                    <a:pt x="78" y="671"/>
                    <a:pt x="89" y="692"/>
                  </a:cubicBezTo>
                  <a:cubicBezTo>
                    <a:pt x="100" y="713"/>
                    <a:pt x="98" y="729"/>
                    <a:pt x="120" y="756"/>
                  </a:cubicBezTo>
                  <a:cubicBezTo>
                    <a:pt x="131" y="789"/>
                    <a:pt x="195" y="834"/>
                    <a:pt x="224" y="854"/>
                  </a:cubicBezTo>
                  <a:cubicBezTo>
                    <a:pt x="295" y="901"/>
                    <a:pt x="340" y="917"/>
                    <a:pt x="417" y="951"/>
                  </a:cubicBezTo>
                  <a:cubicBezTo>
                    <a:pt x="417" y="951"/>
                    <a:pt x="503" y="995"/>
                    <a:pt x="525" y="1002"/>
                  </a:cubicBezTo>
                  <a:cubicBezTo>
                    <a:pt x="539" y="1007"/>
                    <a:pt x="576" y="1005"/>
                    <a:pt x="590" y="1010"/>
                  </a:cubicBezTo>
                  <a:cubicBezTo>
                    <a:pt x="604" y="1015"/>
                    <a:pt x="682" y="1025"/>
                    <a:pt x="682" y="1025"/>
                  </a:cubicBezTo>
                  <a:cubicBezTo>
                    <a:pt x="707" y="1027"/>
                    <a:pt x="722" y="1028"/>
                    <a:pt x="744" y="1029"/>
                  </a:cubicBezTo>
                  <a:cubicBezTo>
                    <a:pt x="766" y="1030"/>
                    <a:pt x="787" y="1034"/>
                    <a:pt x="813" y="1032"/>
                  </a:cubicBezTo>
                  <a:cubicBezTo>
                    <a:pt x="839" y="1030"/>
                    <a:pt x="885" y="1030"/>
                    <a:pt x="900" y="1014"/>
                  </a:cubicBezTo>
                  <a:cubicBezTo>
                    <a:pt x="915" y="998"/>
                    <a:pt x="914" y="957"/>
                    <a:pt x="906" y="933"/>
                  </a:cubicBezTo>
                  <a:cubicBezTo>
                    <a:pt x="898" y="909"/>
                    <a:pt x="875" y="888"/>
                    <a:pt x="852" y="870"/>
                  </a:cubicBezTo>
                  <a:cubicBezTo>
                    <a:pt x="834" y="852"/>
                    <a:pt x="792" y="836"/>
                    <a:pt x="765" y="822"/>
                  </a:cubicBezTo>
                  <a:cubicBezTo>
                    <a:pt x="738" y="808"/>
                    <a:pt x="719" y="799"/>
                    <a:pt x="691" y="785"/>
                  </a:cubicBezTo>
                  <a:cubicBezTo>
                    <a:pt x="657" y="756"/>
                    <a:pt x="626" y="752"/>
                    <a:pt x="595" y="739"/>
                  </a:cubicBezTo>
                  <a:cubicBezTo>
                    <a:pt x="564" y="725"/>
                    <a:pt x="562" y="728"/>
                    <a:pt x="503" y="702"/>
                  </a:cubicBezTo>
                  <a:cubicBezTo>
                    <a:pt x="411" y="670"/>
                    <a:pt x="335" y="615"/>
                    <a:pt x="243" y="585"/>
                  </a:cubicBezTo>
                  <a:cubicBezTo>
                    <a:pt x="225" y="566"/>
                    <a:pt x="170" y="533"/>
                    <a:pt x="176" y="497"/>
                  </a:cubicBezTo>
                  <a:cubicBezTo>
                    <a:pt x="178" y="479"/>
                    <a:pt x="149" y="419"/>
                    <a:pt x="157" y="404"/>
                  </a:cubicBezTo>
                  <a:cubicBezTo>
                    <a:pt x="172" y="383"/>
                    <a:pt x="217" y="366"/>
                    <a:pt x="243" y="360"/>
                  </a:cubicBezTo>
                  <a:cubicBezTo>
                    <a:pt x="270" y="353"/>
                    <a:pt x="289" y="361"/>
                    <a:pt x="315" y="364"/>
                  </a:cubicBezTo>
                  <a:cubicBezTo>
                    <a:pt x="344" y="369"/>
                    <a:pt x="374" y="369"/>
                    <a:pt x="402" y="379"/>
                  </a:cubicBezTo>
                  <a:cubicBezTo>
                    <a:pt x="432" y="389"/>
                    <a:pt x="459" y="413"/>
                    <a:pt x="489" y="423"/>
                  </a:cubicBezTo>
                  <a:cubicBezTo>
                    <a:pt x="515" y="443"/>
                    <a:pt x="518" y="433"/>
                    <a:pt x="539" y="455"/>
                  </a:cubicBezTo>
                  <a:cubicBezTo>
                    <a:pt x="566" y="484"/>
                    <a:pt x="642" y="563"/>
                    <a:pt x="706" y="599"/>
                  </a:cubicBezTo>
                  <a:cubicBezTo>
                    <a:pt x="774" y="643"/>
                    <a:pt x="997" y="802"/>
                    <a:pt x="1074" y="816"/>
                  </a:cubicBezTo>
                  <a:cubicBezTo>
                    <a:pt x="1145" y="826"/>
                    <a:pt x="1188" y="781"/>
                    <a:pt x="1206" y="750"/>
                  </a:cubicBezTo>
                  <a:cubicBezTo>
                    <a:pt x="1224" y="719"/>
                    <a:pt x="1194" y="657"/>
                    <a:pt x="1182" y="627"/>
                  </a:cubicBezTo>
                  <a:cubicBezTo>
                    <a:pt x="1170" y="597"/>
                    <a:pt x="1154" y="591"/>
                    <a:pt x="1134" y="567"/>
                  </a:cubicBezTo>
                  <a:cubicBezTo>
                    <a:pt x="1114" y="543"/>
                    <a:pt x="1085" y="506"/>
                    <a:pt x="1062" y="480"/>
                  </a:cubicBezTo>
                  <a:cubicBezTo>
                    <a:pt x="1039" y="454"/>
                    <a:pt x="1020" y="431"/>
                    <a:pt x="996" y="411"/>
                  </a:cubicBezTo>
                  <a:cubicBezTo>
                    <a:pt x="987" y="397"/>
                    <a:pt x="930" y="370"/>
                    <a:pt x="915" y="360"/>
                  </a:cubicBezTo>
                  <a:cubicBezTo>
                    <a:pt x="897" y="349"/>
                    <a:pt x="719" y="276"/>
                    <a:pt x="687" y="273"/>
                  </a:cubicBezTo>
                  <a:cubicBezTo>
                    <a:pt x="590" y="263"/>
                    <a:pt x="417" y="232"/>
                    <a:pt x="417" y="232"/>
                  </a:cubicBezTo>
                  <a:cubicBezTo>
                    <a:pt x="402" y="227"/>
                    <a:pt x="384" y="229"/>
                    <a:pt x="373" y="218"/>
                  </a:cubicBezTo>
                  <a:cubicBezTo>
                    <a:pt x="349" y="193"/>
                    <a:pt x="315" y="130"/>
                    <a:pt x="315" y="130"/>
                  </a:cubicBezTo>
                  <a:cubicBezTo>
                    <a:pt x="342" y="48"/>
                    <a:pt x="366" y="61"/>
                    <a:pt x="431" y="17"/>
                  </a:cubicBezTo>
                  <a:cubicBezTo>
                    <a:pt x="484" y="0"/>
                    <a:pt x="590" y="6"/>
                    <a:pt x="665" y="17"/>
                  </a:cubicBezTo>
                  <a:cubicBezTo>
                    <a:pt x="739" y="28"/>
                    <a:pt x="821" y="62"/>
                    <a:pt x="879" y="86"/>
                  </a:cubicBezTo>
                  <a:cubicBezTo>
                    <a:pt x="955" y="111"/>
                    <a:pt x="909" y="92"/>
                    <a:pt x="1009" y="159"/>
                  </a:cubicBezTo>
                  <a:cubicBezTo>
                    <a:pt x="1057" y="196"/>
                    <a:pt x="1089" y="213"/>
                    <a:pt x="1125" y="247"/>
                  </a:cubicBezTo>
                  <a:cubicBezTo>
                    <a:pt x="1154" y="276"/>
                    <a:pt x="1211" y="340"/>
                    <a:pt x="1226" y="364"/>
                  </a:cubicBezTo>
                  <a:cubicBezTo>
                    <a:pt x="1257" y="418"/>
                    <a:pt x="1329" y="570"/>
                    <a:pt x="1356" y="629"/>
                  </a:cubicBezTo>
                  <a:cubicBezTo>
                    <a:pt x="1368" y="657"/>
                    <a:pt x="1385" y="717"/>
                    <a:pt x="1385" y="717"/>
                  </a:cubicBezTo>
                  <a:cubicBezTo>
                    <a:pt x="1388" y="744"/>
                    <a:pt x="1392" y="772"/>
                    <a:pt x="1380" y="817"/>
                  </a:cubicBezTo>
                  <a:cubicBezTo>
                    <a:pt x="1376" y="849"/>
                    <a:pt x="1372" y="882"/>
                    <a:pt x="1361" y="910"/>
                  </a:cubicBezTo>
                  <a:cubicBezTo>
                    <a:pt x="1350" y="938"/>
                    <a:pt x="1335" y="958"/>
                    <a:pt x="1313" y="986"/>
                  </a:cubicBezTo>
                  <a:cubicBezTo>
                    <a:pt x="1304" y="1010"/>
                    <a:pt x="1245" y="1064"/>
                    <a:pt x="1221" y="1079"/>
                  </a:cubicBezTo>
                  <a:cubicBezTo>
                    <a:pt x="1187" y="1101"/>
                    <a:pt x="1160" y="1113"/>
                    <a:pt x="1115" y="1125"/>
                  </a:cubicBezTo>
                  <a:cubicBezTo>
                    <a:pt x="1070" y="1137"/>
                    <a:pt x="1042" y="1152"/>
                    <a:pt x="956" y="1152"/>
                  </a:cubicBezTo>
                  <a:cubicBezTo>
                    <a:pt x="871" y="1152"/>
                    <a:pt x="712" y="1146"/>
                    <a:pt x="604" y="1128"/>
                  </a:cubicBezTo>
                  <a:cubicBezTo>
                    <a:pt x="539" y="1110"/>
                    <a:pt x="370" y="1076"/>
                    <a:pt x="315" y="1039"/>
                  </a:cubicBezTo>
                  <a:cubicBezTo>
                    <a:pt x="287" y="1020"/>
                    <a:pt x="258" y="1000"/>
                    <a:pt x="229" y="981"/>
                  </a:cubicBezTo>
                  <a:cubicBezTo>
                    <a:pt x="214" y="971"/>
                    <a:pt x="185" y="951"/>
                    <a:pt x="185" y="951"/>
                  </a:cubicBezTo>
                  <a:cubicBezTo>
                    <a:pt x="166" y="937"/>
                    <a:pt x="135" y="915"/>
                    <a:pt x="113" y="893"/>
                  </a:cubicBezTo>
                  <a:cubicBezTo>
                    <a:pt x="96" y="878"/>
                    <a:pt x="70" y="846"/>
                    <a:pt x="55" y="819"/>
                  </a:cubicBezTo>
                  <a:cubicBezTo>
                    <a:pt x="46" y="790"/>
                    <a:pt x="36" y="761"/>
                    <a:pt x="26" y="731"/>
                  </a:cubicBezTo>
                  <a:cubicBezTo>
                    <a:pt x="22" y="717"/>
                    <a:pt x="12" y="687"/>
                    <a:pt x="12" y="687"/>
                  </a:cubicBezTo>
                  <a:cubicBezTo>
                    <a:pt x="11" y="674"/>
                    <a:pt x="0" y="663"/>
                    <a:pt x="7" y="653"/>
                  </a:cubicBezTo>
                  <a:cubicBezTo>
                    <a:pt x="10" y="643"/>
                    <a:pt x="16" y="632"/>
                    <a:pt x="24" y="629"/>
                  </a:cubicBezTo>
                  <a:cubicBezTo>
                    <a:pt x="33" y="625"/>
                    <a:pt x="43" y="620"/>
                    <a:pt x="55" y="629"/>
                  </a:cubicBezTo>
                  <a:close/>
                </a:path>
              </a:pathLst>
            </a:custGeom>
            <a:solidFill>
              <a:srgbClr val="FF7C80"/>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8688" name="Text Box 173"/>
            <p:cNvSpPr txBox="1">
              <a:spLocks noChangeArrowheads="1"/>
            </p:cNvSpPr>
            <p:nvPr/>
          </p:nvSpPr>
          <p:spPr bwMode="auto">
            <a:xfrm>
              <a:off x="1160" y="156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689" name="Text Box 174"/>
            <p:cNvSpPr txBox="1">
              <a:spLocks noChangeArrowheads="1"/>
            </p:cNvSpPr>
            <p:nvPr/>
          </p:nvSpPr>
          <p:spPr bwMode="auto">
            <a:xfrm flipH="1" flipV="1">
              <a:off x="938" y="1483"/>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690" name="Text Box 175"/>
            <p:cNvSpPr txBox="1">
              <a:spLocks noChangeArrowheads="1"/>
            </p:cNvSpPr>
            <p:nvPr/>
          </p:nvSpPr>
          <p:spPr bwMode="auto">
            <a:xfrm flipH="1" flipV="1">
              <a:off x="1046" y="1555"/>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691" name="Text Box 176"/>
            <p:cNvSpPr txBox="1">
              <a:spLocks noChangeArrowheads="1"/>
            </p:cNvSpPr>
            <p:nvPr/>
          </p:nvSpPr>
          <p:spPr bwMode="auto">
            <a:xfrm>
              <a:off x="1099" y="1775"/>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2" name="Text Box 177"/>
            <p:cNvSpPr txBox="1">
              <a:spLocks noChangeArrowheads="1"/>
            </p:cNvSpPr>
            <p:nvPr/>
          </p:nvSpPr>
          <p:spPr bwMode="auto">
            <a:xfrm>
              <a:off x="982" y="1701"/>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3" name="Text Box 178"/>
            <p:cNvSpPr txBox="1">
              <a:spLocks noChangeArrowheads="1"/>
            </p:cNvSpPr>
            <p:nvPr/>
          </p:nvSpPr>
          <p:spPr bwMode="auto">
            <a:xfrm>
              <a:off x="865" y="1626"/>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4" name="Text Box 179"/>
            <p:cNvSpPr txBox="1">
              <a:spLocks noChangeArrowheads="1"/>
            </p:cNvSpPr>
            <p:nvPr/>
          </p:nvSpPr>
          <p:spPr bwMode="auto">
            <a:xfrm>
              <a:off x="1531" y="185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5" name="Text Box 180"/>
            <p:cNvSpPr txBox="1">
              <a:spLocks noChangeArrowheads="1"/>
            </p:cNvSpPr>
            <p:nvPr/>
          </p:nvSpPr>
          <p:spPr bwMode="auto">
            <a:xfrm>
              <a:off x="1351" y="2002"/>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6" name="Text Box 181"/>
            <p:cNvSpPr txBox="1">
              <a:spLocks noChangeArrowheads="1"/>
            </p:cNvSpPr>
            <p:nvPr/>
          </p:nvSpPr>
          <p:spPr bwMode="auto">
            <a:xfrm>
              <a:off x="1447" y="195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7" name="Text Box 182"/>
            <p:cNvSpPr txBox="1">
              <a:spLocks noChangeArrowheads="1"/>
            </p:cNvSpPr>
            <p:nvPr/>
          </p:nvSpPr>
          <p:spPr bwMode="auto">
            <a:xfrm>
              <a:off x="1270" y="188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698" name="Text Box 183"/>
            <p:cNvSpPr txBox="1">
              <a:spLocks noChangeArrowheads="1"/>
            </p:cNvSpPr>
            <p:nvPr/>
          </p:nvSpPr>
          <p:spPr bwMode="auto">
            <a:xfrm>
              <a:off x="1543" y="205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699" name="Text Box 184"/>
            <p:cNvSpPr txBox="1">
              <a:spLocks noChangeArrowheads="1"/>
            </p:cNvSpPr>
            <p:nvPr/>
          </p:nvSpPr>
          <p:spPr bwMode="auto">
            <a:xfrm>
              <a:off x="1639" y="1954"/>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00" name="Text Box 185"/>
            <p:cNvSpPr txBox="1">
              <a:spLocks noChangeArrowheads="1"/>
            </p:cNvSpPr>
            <p:nvPr/>
          </p:nvSpPr>
          <p:spPr bwMode="auto">
            <a:xfrm>
              <a:off x="1103" y="1344"/>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1" name="Text Box 186"/>
            <p:cNvSpPr txBox="1">
              <a:spLocks noChangeArrowheads="1"/>
            </p:cNvSpPr>
            <p:nvPr/>
          </p:nvSpPr>
          <p:spPr bwMode="auto">
            <a:xfrm>
              <a:off x="1247" y="1392"/>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2" name="Text Box 187"/>
            <p:cNvSpPr txBox="1">
              <a:spLocks noChangeArrowheads="1"/>
            </p:cNvSpPr>
            <p:nvPr/>
          </p:nvSpPr>
          <p:spPr bwMode="auto">
            <a:xfrm>
              <a:off x="1372" y="1487"/>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3" name="Text Box 188"/>
            <p:cNvSpPr txBox="1">
              <a:spLocks noChangeArrowheads="1"/>
            </p:cNvSpPr>
            <p:nvPr/>
          </p:nvSpPr>
          <p:spPr bwMode="auto">
            <a:xfrm>
              <a:off x="1489" y="1649"/>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4" name="Text Box 189"/>
            <p:cNvSpPr txBox="1">
              <a:spLocks noChangeArrowheads="1"/>
            </p:cNvSpPr>
            <p:nvPr/>
          </p:nvSpPr>
          <p:spPr bwMode="auto">
            <a:xfrm>
              <a:off x="721" y="197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5" name="Text Box 190"/>
            <p:cNvSpPr txBox="1">
              <a:spLocks noChangeArrowheads="1"/>
            </p:cNvSpPr>
            <p:nvPr/>
          </p:nvSpPr>
          <p:spPr bwMode="auto">
            <a:xfrm>
              <a:off x="874" y="2048"/>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6" name="Text Box 191"/>
            <p:cNvSpPr txBox="1">
              <a:spLocks noChangeArrowheads="1"/>
            </p:cNvSpPr>
            <p:nvPr/>
          </p:nvSpPr>
          <p:spPr bwMode="auto">
            <a:xfrm>
              <a:off x="1051" y="2093"/>
              <a:ext cx="136" cy="163"/>
            </a:xfrm>
            <a:prstGeom prst="rect">
              <a:avLst/>
            </a:prstGeom>
            <a:noFill/>
            <a:ln w="15875" algn="ctr">
              <a:noFill/>
              <a:miter lim="800000"/>
              <a:headEnd/>
              <a:tailEnd type="none" w="lg" len="lg"/>
            </a:ln>
          </p:spPr>
          <p:txBody>
            <a:bodyPr lIns="0" tIns="0" rIns="0" bIns="0" anchor="ctr">
              <a:spAutoFit/>
            </a:bodyPr>
            <a:lstStyle/>
            <a:p>
              <a:pPr algn="ctr"/>
              <a:r>
                <a:rPr lang="en-US" sz="1700">
                  <a:latin typeface="Arial" charset="0"/>
                </a:rPr>
                <a:t>+</a:t>
              </a:r>
            </a:p>
          </p:txBody>
        </p:sp>
        <p:sp>
          <p:nvSpPr>
            <p:cNvPr id="28707" name="Freeform 192"/>
            <p:cNvSpPr>
              <a:spLocks/>
            </p:cNvSpPr>
            <p:nvPr/>
          </p:nvSpPr>
          <p:spPr bwMode="auto">
            <a:xfrm>
              <a:off x="815" y="2208"/>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8708" name="Freeform 193"/>
            <p:cNvSpPr>
              <a:spLocks/>
            </p:cNvSpPr>
            <p:nvPr/>
          </p:nvSpPr>
          <p:spPr bwMode="auto">
            <a:xfrm rot="-8589644">
              <a:off x="1567" y="1387"/>
              <a:ext cx="208" cy="197"/>
            </a:xfrm>
            <a:custGeom>
              <a:avLst/>
              <a:gdLst>
                <a:gd name="T0" fmla="*/ 0 w 208"/>
                <a:gd name="T1" fmla="*/ 0 h 197"/>
                <a:gd name="T2" fmla="*/ 64 w 208"/>
                <a:gd name="T3" fmla="*/ 68 h 197"/>
                <a:gd name="T4" fmla="*/ 38 w 208"/>
                <a:gd name="T5" fmla="*/ 197 h 197"/>
                <a:gd name="T6" fmla="*/ 103 w 208"/>
                <a:gd name="T7" fmla="*/ 86 h 197"/>
                <a:gd name="T8" fmla="*/ 208 w 208"/>
                <a:gd name="T9" fmla="*/ 87 h 197"/>
                <a:gd name="T10" fmla="*/ 0 w 208"/>
                <a:gd name="T11" fmla="*/ 0 h 197"/>
                <a:gd name="T12" fmla="*/ 0 60000 65536"/>
                <a:gd name="T13" fmla="*/ 0 60000 65536"/>
                <a:gd name="T14" fmla="*/ 0 60000 65536"/>
                <a:gd name="T15" fmla="*/ 0 60000 65536"/>
                <a:gd name="T16" fmla="*/ 0 60000 65536"/>
                <a:gd name="T17" fmla="*/ 0 60000 65536"/>
                <a:gd name="T18" fmla="*/ 0 w 208"/>
                <a:gd name="T19" fmla="*/ 0 h 197"/>
                <a:gd name="T20" fmla="*/ 208 w 208"/>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08" h="197">
                  <a:moveTo>
                    <a:pt x="0" y="0"/>
                  </a:moveTo>
                  <a:lnTo>
                    <a:pt x="64" y="68"/>
                  </a:lnTo>
                  <a:lnTo>
                    <a:pt x="38" y="197"/>
                  </a:lnTo>
                  <a:lnTo>
                    <a:pt x="103" y="86"/>
                  </a:lnTo>
                  <a:lnTo>
                    <a:pt x="208" y="87"/>
                  </a:lnTo>
                  <a:lnTo>
                    <a:pt x="0" y="0"/>
                  </a:lnTo>
                  <a:close/>
                </a:path>
              </a:pathLst>
            </a:custGeom>
            <a:solidFill>
              <a:schemeClr val="tx2"/>
            </a:solidFill>
            <a:ln w="15875" cap="flat" cmpd="sng">
              <a:solidFill>
                <a:schemeClr val="tx1"/>
              </a:solidFill>
              <a:prstDash val="solid"/>
              <a:round/>
              <a:headEnd type="none" w="med" len="med"/>
              <a:tailEnd type="none" w="lg" len="lg"/>
            </a:ln>
          </p:spPr>
          <p:txBody>
            <a:bodyPr anchor="ctr">
              <a:spAutoFit/>
            </a:bodyPr>
            <a:lstStyle/>
            <a:p>
              <a:endParaRPr lang="en-US"/>
            </a:p>
          </p:txBody>
        </p:sp>
        <p:sp>
          <p:nvSpPr>
            <p:cNvPr id="28709" name="Text Box 194"/>
            <p:cNvSpPr txBox="1">
              <a:spLocks noChangeArrowheads="1"/>
            </p:cNvSpPr>
            <p:nvPr/>
          </p:nvSpPr>
          <p:spPr bwMode="auto">
            <a:xfrm>
              <a:off x="671" y="201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10" name="Text Box 195"/>
            <p:cNvSpPr txBox="1">
              <a:spLocks noChangeArrowheads="1"/>
            </p:cNvSpPr>
            <p:nvPr/>
          </p:nvSpPr>
          <p:spPr bwMode="auto">
            <a:xfrm>
              <a:off x="1295" y="120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11" name="Text Box 196"/>
            <p:cNvSpPr txBox="1">
              <a:spLocks noChangeArrowheads="1"/>
            </p:cNvSpPr>
            <p:nvPr/>
          </p:nvSpPr>
          <p:spPr bwMode="auto">
            <a:xfrm>
              <a:off x="1055" y="216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12" name="Text Box 197"/>
            <p:cNvSpPr txBox="1">
              <a:spLocks noChangeArrowheads="1"/>
            </p:cNvSpPr>
            <p:nvPr/>
          </p:nvSpPr>
          <p:spPr bwMode="auto">
            <a:xfrm>
              <a:off x="1439" y="1296"/>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13" name="Text Box 198"/>
            <p:cNvSpPr txBox="1">
              <a:spLocks noChangeArrowheads="1"/>
            </p:cNvSpPr>
            <p:nvPr/>
          </p:nvSpPr>
          <p:spPr bwMode="auto">
            <a:xfrm>
              <a:off x="1631" y="1632"/>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714" name="Text Box 199"/>
            <p:cNvSpPr txBox="1">
              <a:spLocks noChangeArrowheads="1"/>
            </p:cNvSpPr>
            <p:nvPr/>
          </p:nvSpPr>
          <p:spPr bwMode="auto">
            <a:xfrm>
              <a:off x="1391" y="2160"/>
              <a:ext cx="136" cy="230"/>
            </a:xfrm>
            <a:prstGeom prst="rect">
              <a:avLst/>
            </a:prstGeom>
            <a:noFill/>
            <a:ln w="15875">
              <a:noFill/>
              <a:miter lim="800000"/>
              <a:headEnd/>
              <a:tailEnd type="none" w="lg" len="lg"/>
            </a:ln>
          </p:spPr>
          <p:txBody>
            <a:bodyPr lIns="0" tIns="0" rIns="0" bIns="0" anchor="ctr">
              <a:spAutoFit/>
            </a:bodyPr>
            <a:lstStyle/>
            <a:p>
              <a:pPr algn="ctr"/>
              <a:r>
                <a:rPr lang="en-US"/>
                <a:t>-</a:t>
              </a:r>
            </a:p>
          </p:txBody>
        </p:sp>
        <p:sp>
          <p:nvSpPr>
            <p:cNvPr id="28686" name="Line 171"/>
            <p:cNvSpPr>
              <a:spLocks noChangeShapeType="1"/>
            </p:cNvSpPr>
            <p:nvPr/>
          </p:nvSpPr>
          <p:spPr bwMode="auto">
            <a:xfrm flipV="1">
              <a:off x="1103" y="1488"/>
              <a:ext cx="480" cy="576"/>
            </a:xfrm>
            <a:prstGeom prst="line">
              <a:avLst/>
            </a:prstGeom>
            <a:noFill/>
            <a:ln w="15875">
              <a:solidFill>
                <a:schemeClr val="tx1"/>
              </a:solidFill>
              <a:round/>
              <a:headEnd/>
              <a:tailEnd type="stealth"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268663" y="203200"/>
            <a:ext cx="2632075" cy="382588"/>
          </a:xfrm>
          <a:solidFill>
            <a:schemeClr val="bg1"/>
          </a:solidFill>
          <a:ln cap="flat" algn="ctr"/>
        </p:spPr>
        <p:txBody>
          <a:bodyPr>
            <a:spAutoFit/>
          </a:bodyPr>
          <a:lstStyle/>
          <a:p>
            <a:pPr eaLnBrk="1" hangingPunct="1"/>
            <a:r>
              <a:rPr lang="en-US" sz="1800" smtClean="0"/>
              <a:t>Calibration of the ECG</a:t>
            </a:r>
          </a:p>
        </p:txBody>
      </p:sp>
      <p:sp>
        <p:nvSpPr>
          <p:cNvPr id="30723" name="Text Box 4"/>
          <p:cNvSpPr txBox="1">
            <a:spLocks noChangeArrowheads="1"/>
          </p:cNvSpPr>
          <p:nvPr/>
        </p:nvSpPr>
        <p:spPr bwMode="auto">
          <a:xfrm>
            <a:off x="3098800" y="711200"/>
            <a:ext cx="2970213" cy="625475"/>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a:latin typeface="Arial" charset="0"/>
              </a:rPr>
              <a:t>Paper speed = 25 mm/sec</a:t>
            </a:r>
          </a:p>
          <a:p>
            <a:pPr algn="just" eaLnBrk="0" hangingPunct="0"/>
            <a:r>
              <a:rPr lang="en-US" sz="1700">
                <a:latin typeface="Arial" charset="0"/>
              </a:rPr>
              <a:t>1 mm = 1/25 sec or 0.04 sec</a:t>
            </a:r>
          </a:p>
        </p:txBody>
      </p:sp>
      <p:sp>
        <p:nvSpPr>
          <p:cNvPr id="30724" name="Rectangle 7"/>
          <p:cNvSpPr>
            <a:spLocks noChangeArrowheads="1"/>
          </p:cNvSpPr>
          <p:nvPr/>
        </p:nvSpPr>
        <p:spPr bwMode="auto">
          <a:xfrm>
            <a:off x="381000" y="1524000"/>
            <a:ext cx="8153400" cy="4572000"/>
          </a:xfrm>
          <a:prstGeom prst="rect">
            <a:avLst/>
          </a:prstGeom>
          <a:solidFill>
            <a:srgbClr val="FFFFFF"/>
          </a:solidFill>
          <a:ln w="9525">
            <a:noFill/>
            <a:miter lim="800000"/>
            <a:headEnd/>
            <a:tailEnd/>
          </a:ln>
        </p:spPr>
        <p:txBody>
          <a:bodyPr/>
          <a:lstStyle/>
          <a:p>
            <a:endParaRPr lang="en-US"/>
          </a:p>
        </p:txBody>
      </p:sp>
      <p:sp>
        <p:nvSpPr>
          <p:cNvPr id="30725" name="Rectangle 24"/>
          <p:cNvSpPr>
            <a:spLocks noChangeArrowheads="1"/>
          </p:cNvSpPr>
          <p:nvPr/>
        </p:nvSpPr>
        <p:spPr bwMode="auto">
          <a:xfrm>
            <a:off x="2470150" y="2382838"/>
            <a:ext cx="4763" cy="2749550"/>
          </a:xfrm>
          <a:prstGeom prst="rect">
            <a:avLst/>
          </a:prstGeom>
          <a:solidFill>
            <a:srgbClr val="000000"/>
          </a:solidFill>
          <a:ln w="9525">
            <a:noFill/>
            <a:miter lim="800000"/>
            <a:headEnd/>
            <a:tailEnd/>
          </a:ln>
        </p:spPr>
        <p:txBody>
          <a:bodyPr/>
          <a:lstStyle/>
          <a:p>
            <a:endParaRPr lang="en-US"/>
          </a:p>
        </p:txBody>
      </p:sp>
      <p:sp>
        <p:nvSpPr>
          <p:cNvPr id="30726" name="Rectangle 54"/>
          <p:cNvSpPr>
            <a:spLocks noChangeArrowheads="1"/>
          </p:cNvSpPr>
          <p:nvPr/>
        </p:nvSpPr>
        <p:spPr bwMode="auto">
          <a:xfrm>
            <a:off x="6127750" y="2382838"/>
            <a:ext cx="4763" cy="2749550"/>
          </a:xfrm>
          <a:prstGeom prst="rect">
            <a:avLst/>
          </a:prstGeom>
          <a:solidFill>
            <a:srgbClr val="000000"/>
          </a:solidFill>
          <a:ln w="9525">
            <a:noFill/>
            <a:miter lim="800000"/>
            <a:headEnd/>
            <a:tailEnd/>
          </a:ln>
        </p:spPr>
        <p:txBody>
          <a:bodyPr/>
          <a:lstStyle/>
          <a:p>
            <a:endParaRPr lang="en-US"/>
          </a:p>
        </p:txBody>
      </p:sp>
      <p:sp>
        <p:nvSpPr>
          <p:cNvPr id="30727" name="Rectangle 28"/>
          <p:cNvSpPr>
            <a:spLocks noChangeArrowheads="1"/>
          </p:cNvSpPr>
          <p:nvPr/>
        </p:nvSpPr>
        <p:spPr bwMode="auto">
          <a:xfrm>
            <a:off x="3194050" y="2813050"/>
            <a:ext cx="4763" cy="2749550"/>
          </a:xfrm>
          <a:prstGeom prst="rect">
            <a:avLst/>
          </a:prstGeom>
          <a:solidFill>
            <a:srgbClr val="000000"/>
          </a:solidFill>
          <a:ln w="9525">
            <a:noFill/>
            <a:miter lim="800000"/>
            <a:headEnd/>
            <a:tailEnd/>
          </a:ln>
        </p:spPr>
        <p:txBody>
          <a:bodyPr/>
          <a:lstStyle/>
          <a:p>
            <a:endParaRPr lang="en-US"/>
          </a:p>
        </p:txBody>
      </p:sp>
      <p:sp>
        <p:nvSpPr>
          <p:cNvPr id="30728" name="Rectangle 58"/>
          <p:cNvSpPr>
            <a:spLocks noChangeArrowheads="1"/>
          </p:cNvSpPr>
          <p:nvPr/>
        </p:nvSpPr>
        <p:spPr bwMode="auto">
          <a:xfrm>
            <a:off x="6851650" y="2813050"/>
            <a:ext cx="4763" cy="2749550"/>
          </a:xfrm>
          <a:prstGeom prst="rect">
            <a:avLst/>
          </a:prstGeom>
          <a:solidFill>
            <a:srgbClr val="000000"/>
          </a:solidFill>
          <a:ln w="9525">
            <a:noFill/>
            <a:miter lim="800000"/>
            <a:headEnd/>
            <a:tailEnd/>
          </a:ln>
        </p:spPr>
        <p:txBody>
          <a:bodyPr/>
          <a:lstStyle/>
          <a:p>
            <a:endParaRPr lang="en-US"/>
          </a:p>
        </p:txBody>
      </p:sp>
      <p:sp>
        <p:nvSpPr>
          <p:cNvPr id="30729" name="Rectangle 68"/>
          <p:cNvSpPr>
            <a:spLocks noChangeArrowheads="1"/>
          </p:cNvSpPr>
          <p:nvPr/>
        </p:nvSpPr>
        <p:spPr bwMode="auto">
          <a:xfrm>
            <a:off x="1487488" y="3041650"/>
            <a:ext cx="6589712" cy="4763"/>
          </a:xfrm>
          <a:prstGeom prst="rect">
            <a:avLst/>
          </a:prstGeom>
          <a:solidFill>
            <a:srgbClr val="000000"/>
          </a:solidFill>
          <a:ln w="9525">
            <a:noFill/>
            <a:miter lim="800000"/>
            <a:headEnd/>
            <a:tailEnd/>
          </a:ln>
        </p:spPr>
        <p:txBody>
          <a:bodyPr/>
          <a:lstStyle/>
          <a:p>
            <a:endParaRPr lang="en-US"/>
          </a:p>
        </p:txBody>
      </p:sp>
      <p:sp>
        <p:nvSpPr>
          <p:cNvPr id="30730" name="Rectangle 70"/>
          <p:cNvSpPr>
            <a:spLocks noChangeArrowheads="1"/>
          </p:cNvSpPr>
          <p:nvPr/>
        </p:nvSpPr>
        <p:spPr bwMode="auto">
          <a:xfrm>
            <a:off x="1487488" y="3270250"/>
            <a:ext cx="6589712" cy="4763"/>
          </a:xfrm>
          <a:prstGeom prst="rect">
            <a:avLst/>
          </a:prstGeom>
          <a:solidFill>
            <a:srgbClr val="000000"/>
          </a:solidFill>
          <a:ln w="9525">
            <a:noFill/>
            <a:miter lim="800000"/>
            <a:headEnd/>
            <a:tailEnd/>
          </a:ln>
        </p:spPr>
        <p:txBody>
          <a:bodyPr/>
          <a:lstStyle/>
          <a:p>
            <a:endParaRPr lang="en-US"/>
          </a:p>
        </p:txBody>
      </p:sp>
      <p:grpSp>
        <p:nvGrpSpPr>
          <p:cNvPr id="30731" name="Group 129"/>
          <p:cNvGrpSpPr>
            <a:grpSpLocks/>
          </p:cNvGrpSpPr>
          <p:nvPr/>
        </p:nvGrpSpPr>
        <p:grpSpPr bwMode="auto">
          <a:xfrm>
            <a:off x="765175" y="2133600"/>
            <a:ext cx="7540625" cy="3763963"/>
            <a:chOff x="482" y="1344"/>
            <a:chExt cx="4750" cy="2371"/>
          </a:xfrm>
        </p:grpSpPr>
        <p:sp>
          <p:nvSpPr>
            <p:cNvPr id="30735" name="Rectangle 40"/>
            <p:cNvSpPr>
              <a:spLocks noChangeArrowheads="1"/>
            </p:cNvSpPr>
            <p:nvPr/>
          </p:nvSpPr>
          <p:spPr bwMode="auto">
            <a:xfrm>
              <a:off x="2881" y="1549"/>
              <a:ext cx="3" cy="1732"/>
            </a:xfrm>
            <a:prstGeom prst="rect">
              <a:avLst/>
            </a:prstGeom>
            <a:solidFill>
              <a:srgbClr val="000000"/>
            </a:solidFill>
            <a:ln w="9525">
              <a:noFill/>
              <a:miter lim="800000"/>
              <a:headEnd/>
              <a:tailEnd/>
            </a:ln>
          </p:spPr>
          <p:txBody>
            <a:bodyPr/>
            <a:lstStyle/>
            <a:p>
              <a:endParaRPr lang="en-US"/>
            </a:p>
          </p:txBody>
        </p:sp>
        <p:sp>
          <p:nvSpPr>
            <p:cNvPr id="30736" name="Rectangle 16"/>
            <p:cNvSpPr>
              <a:spLocks noChangeArrowheads="1"/>
            </p:cNvSpPr>
            <p:nvPr/>
          </p:nvSpPr>
          <p:spPr bwMode="auto">
            <a:xfrm>
              <a:off x="960" y="1772"/>
              <a:ext cx="4" cy="1732"/>
            </a:xfrm>
            <a:prstGeom prst="rect">
              <a:avLst/>
            </a:prstGeom>
            <a:solidFill>
              <a:srgbClr val="000000"/>
            </a:solidFill>
            <a:ln w="9525">
              <a:noFill/>
              <a:miter lim="800000"/>
              <a:headEnd/>
              <a:tailEnd/>
            </a:ln>
          </p:spPr>
          <p:txBody>
            <a:bodyPr/>
            <a:lstStyle/>
            <a:p>
              <a:endParaRPr lang="en-US"/>
            </a:p>
          </p:txBody>
        </p:sp>
        <p:sp>
          <p:nvSpPr>
            <p:cNvPr id="30737" name="Rectangle 32"/>
            <p:cNvSpPr>
              <a:spLocks noChangeArrowheads="1"/>
            </p:cNvSpPr>
            <p:nvPr/>
          </p:nvSpPr>
          <p:spPr bwMode="auto">
            <a:xfrm>
              <a:off x="2170" y="1501"/>
              <a:ext cx="3" cy="1732"/>
            </a:xfrm>
            <a:prstGeom prst="rect">
              <a:avLst/>
            </a:prstGeom>
            <a:solidFill>
              <a:srgbClr val="000000"/>
            </a:solidFill>
            <a:ln w="9525">
              <a:noFill/>
              <a:miter lim="800000"/>
              <a:headEnd/>
              <a:tailEnd/>
            </a:ln>
          </p:spPr>
          <p:txBody>
            <a:bodyPr/>
            <a:lstStyle/>
            <a:p>
              <a:endParaRPr lang="en-US"/>
            </a:p>
          </p:txBody>
        </p:sp>
        <p:sp>
          <p:nvSpPr>
            <p:cNvPr id="30738" name="Rectangle 38"/>
            <p:cNvSpPr>
              <a:spLocks noChangeArrowheads="1"/>
            </p:cNvSpPr>
            <p:nvPr/>
          </p:nvSpPr>
          <p:spPr bwMode="auto">
            <a:xfrm>
              <a:off x="2631" y="1501"/>
              <a:ext cx="3" cy="1732"/>
            </a:xfrm>
            <a:prstGeom prst="rect">
              <a:avLst/>
            </a:prstGeom>
            <a:solidFill>
              <a:srgbClr val="000000"/>
            </a:solidFill>
            <a:ln w="9525">
              <a:noFill/>
              <a:miter lim="800000"/>
              <a:headEnd/>
              <a:tailEnd/>
            </a:ln>
          </p:spPr>
          <p:txBody>
            <a:bodyPr/>
            <a:lstStyle/>
            <a:p>
              <a:endParaRPr lang="en-US"/>
            </a:p>
          </p:txBody>
        </p:sp>
        <p:sp>
          <p:nvSpPr>
            <p:cNvPr id="30739" name="Rectangle 46"/>
            <p:cNvSpPr>
              <a:spLocks noChangeArrowheads="1"/>
            </p:cNvSpPr>
            <p:nvPr/>
          </p:nvSpPr>
          <p:spPr bwMode="auto">
            <a:xfrm>
              <a:off x="3246" y="1501"/>
              <a:ext cx="3" cy="1732"/>
            </a:xfrm>
            <a:prstGeom prst="rect">
              <a:avLst/>
            </a:prstGeom>
            <a:solidFill>
              <a:srgbClr val="000000"/>
            </a:solidFill>
            <a:ln w="9525">
              <a:noFill/>
              <a:miter lim="800000"/>
              <a:headEnd/>
              <a:tailEnd/>
            </a:ln>
          </p:spPr>
          <p:txBody>
            <a:bodyPr/>
            <a:lstStyle/>
            <a:p>
              <a:endParaRPr lang="en-US"/>
            </a:p>
          </p:txBody>
        </p:sp>
        <p:sp>
          <p:nvSpPr>
            <p:cNvPr id="30740" name="Rectangle 48"/>
            <p:cNvSpPr>
              <a:spLocks noChangeArrowheads="1"/>
            </p:cNvSpPr>
            <p:nvPr/>
          </p:nvSpPr>
          <p:spPr bwMode="auto">
            <a:xfrm>
              <a:off x="3399" y="1501"/>
              <a:ext cx="3" cy="1732"/>
            </a:xfrm>
            <a:prstGeom prst="rect">
              <a:avLst/>
            </a:prstGeom>
            <a:solidFill>
              <a:srgbClr val="000000"/>
            </a:solidFill>
            <a:ln w="9525">
              <a:noFill/>
              <a:miter lim="800000"/>
              <a:headEnd/>
              <a:tailEnd/>
            </a:ln>
          </p:spPr>
          <p:txBody>
            <a:bodyPr/>
            <a:lstStyle/>
            <a:p>
              <a:endParaRPr lang="en-US"/>
            </a:p>
          </p:txBody>
        </p:sp>
        <p:sp>
          <p:nvSpPr>
            <p:cNvPr id="30741" name="Rectangle 62"/>
            <p:cNvSpPr>
              <a:spLocks noChangeArrowheads="1"/>
            </p:cNvSpPr>
            <p:nvPr/>
          </p:nvSpPr>
          <p:spPr bwMode="auto">
            <a:xfrm>
              <a:off x="4474" y="1501"/>
              <a:ext cx="4" cy="1732"/>
            </a:xfrm>
            <a:prstGeom prst="rect">
              <a:avLst/>
            </a:prstGeom>
            <a:solidFill>
              <a:srgbClr val="000000"/>
            </a:solidFill>
            <a:ln w="9525">
              <a:noFill/>
              <a:miter lim="800000"/>
              <a:headEnd/>
              <a:tailEnd/>
            </a:ln>
          </p:spPr>
          <p:txBody>
            <a:bodyPr/>
            <a:lstStyle/>
            <a:p>
              <a:endParaRPr lang="en-US"/>
            </a:p>
          </p:txBody>
        </p:sp>
        <p:sp>
          <p:nvSpPr>
            <p:cNvPr id="30742" name="Rectangle 9"/>
            <p:cNvSpPr>
              <a:spLocks noChangeArrowheads="1"/>
            </p:cNvSpPr>
            <p:nvPr/>
          </p:nvSpPr>
          <p:spPr bwMode="auto">
            <a:xfrm>
              <a:off x="1417" y="1516"/>
              <a:ext cx="319" cy="115"/>
            </a:xfrm>
            <a:prstGeom prst="rect">
              <a:avLst/>
            </a:prstGeom>
            <a:noFill/>
            <a:ln w="9525">
              <a:noFill/>
              <a:miter lim="800000"/>
              <a:headEnd/>
              <a:tailEnd/>
            </a:ln>
          </p:spPr>
          <p:txBody>
            <a:bodyPr wrap="none" lIns="0" tIns="0" rIns="0" bIns="0">
              <a:spAutoFit/>
            </a:bodyPr>
            <a:lstStyle/>
            <a:p>
              <a:r>
                <a:rPr lang="en-US" sz="1200" b="1">
                  <a:solidFill>
                    <a:srgbClr val="000000"/>
                  </a:solidFill>
                  <a:latin typeface="Arial" charset="0"/>
                </a:rPr>
                <a:t>0.2 sec</a:t>
              </a:r>
              <a:endParaRPr lang="en-US"/>
            </a:p>
          </p:txBody>
        </p:sp>
        <p:sp>
          <p:nvSpPr>
            <p:cNvPr id="30743" name="Rectangle 10"/>
            <p:cNvSpPr>
              <a:spLocks noChangeArrowheads="1"/>
            </p:cNvSpPr>
            <p:nvPr/>
          </p:nvSpPr>
          <p:spPr bwMode="auto">
            <a:xfrm>
              <a:off x="2448" y="1484"/>
              <a:ext cx="1392" cy="179"/>
            </a:xfrm>
            <a:prstGeom prst="rect">
              <a:avLst/>
            </a:prstGeom>
            <a:solidFill>
              <a:schemeClr val="bg1"/>
            </a:solidFill>
            <a:ln w="9525" algn="ctr">
              <a:solidFill>
                <a:schemeClr val="tx1"/>
              </a:solidFill>
              <a:miter lim="800000"/>
              <a:headEnd/>
              <a:tailEnd/>
            </a:ln>
          </p:spPr>
          <p:txBody>
            <a:bodyPr lIns="45720" rIns="45720" anchor="ctr">
              <a:spAutoFit/>
            </a:bodyPr>
            <a:lstStyle/>
            <a:p>
              <a:pPr algn="ctr"/>
              <a:r>
                <a:rPr lang="en-US" sz="1200" b="1">
                  <a:solidFill>
                    <a:srgbClr val="000000"/>
                  </a:solidFill>
                  <a:latin typeface="Arial" charset="0"/>
                </a:rPr>
                <a:t>Calibration Signal (1 mV)</a:t>
              </a:r>
            </a:p>
          </p:txBody>
        </p:sp>
        <p:sp>
          <p:nvSpPr>
            <p:cNvPr id="30744" name="Rectangle 11"/>
            <p:cNvSpPr>
              <a:spLocks noChangeArrowheads="1"/>
            </p:cNvSpPr>
            <p:nvPr/>
          </p:nvSpPr>
          <p:spPr bwMode="auto">
            <a:xfrm>
              <a:off x="482" y="3064"/>
              <a:ext cx="378" cy="179"/>
            </a:xfrm>
            <a:prstGeom prst="rect">
              <a:avLst/>
            </a:prstGeom>
            <a:noFill/>
            <a:ln w="9525">
              <a:solidFill>
                <a:schemeClr val="tx1"/>
              </a:solidFill>
              <a:miter lim="800000"/>
              <a:headEnd/>
              <a:tailEnd/>
            </a:ln>
          </p:spPr>
          <p:txBody>
            <a:bodyPr lIns="45720" rIns="45720" anchor="ctr">
              <a:spAutoFit/>
            </a:bodyPr>
            <a:lstStyle/>
            <a:p>
              <a:pPr algn="ctr"/>
              <a:r>
                <a:rPr lang="en-US" sz="1200" b="1">
                  <a:solidFill>
                    <a:srgbClr val="000000"/>
                  </a:solidFill>
                  <a:latin typeface="Arial" charset="0"/>
                </a:rPr>
                <a:t>0.1 mV</a:t>
              </a:r>
              <a:endParaRPr lang="en-US"/>
            </a:p>
          </p:txBody>
        </p:sp>
        <p:sp>
          <p:nvSpPr>
            <p:cNvPr id="30745" name="Rectangle 12"/>
            <p:cNvSpPr>
              <a:spLocks noChangeArrowheads="1"/>
            </p:cNvSpPr>
            <p:nvPr/>
          </p:nvSpPr>
          <p:spPr bwMode="auto">
            <a:xfrm>
              <a:off x="1120" y="3536"/>
              <a:ext cx="449" cy="179"/>
            </a:xfrm>
            <a:prstGeom prst="rect">
              <a:avLst/>
            </a:prstGeom>
            <a:noFill/>
            <a:ln w="9525" algn="ctr">
              <a:solidFill>
                <a:schemeClr val="tx1"/>
              </a:solidFill>
              <a:miter lim="800000"/>
              <a:headEnd/>
              <a:tailEnd/>
            </a:ln>
          </p:spPr>
          <p:txBody>
            <a:bodyPr lIns="45720" rIns="45720" anchor="ctr">
              <a:spAutoFit/>
            </a:bodyPr>
            <a:lstStyle/>
            <a:p>
              <a:pPr algn="ctr"/>
              <a:r>
                <a:rPr lang="en-US" sz="1200" b="1">
                  <a:solidFill>
                    <a:srgbClr val="000000"/>
                  </a:solidFill>
                  <a:latin typeface="Arial" charset="0"/>
                </a:rPr>
                <a:t>0.04 sec</a:t>
              </a:r>
            </a:p>
          </p:txBody>
        </p:sp>
        <p:sp>
          <p:nvSpPr>
            <p:cNvPr id="30746" name="Rectangle 13"/>
            <p:cNvSpPr>
              <a:spLocks noChangeArrowheads="1"/>
            </p:cNvSpPr>
            <p:nvPr/>
          </p:nvSpPr>
          <p:spPr bwMode="auto">
            <a:xfrm>
              <a:off x="2808" y="3536"/>
              <a:ext cx="329" cy="179"/>
            </a:xfrm>
            <a:prstGeom prst="rect">
              <a:avLst/>
            </a:prstGeom>
            <a:noFill/>
            <a:ln w="9525" algn="ctr">
              <a:solidFill>
                <a:schemeClr val="tx1"/>
              </a:solidFill>
              <a:miter lim="800000"/>
              <a:headEnd/>
              <a:tailEnd/>
            </a:ln>
          </p:spPr>
          <p:txBody>
            <a:bodyPr lIns="45720" rIns="45720" anchor="ctr">
              <a:spAutoFit/>
            </a:bodyPr>
            <a:lstStyle/>
            <a:p>
              <a:pPr algn="ctr"/>
              <a:r>
                <a:rPr lang="en-US" sz="1200" b="1">
                  <a:solidFill>
                    <a:srgbClr val="000000"/>
                  </a:solidFill>
                  <a:latin typeface="Arial" charset="0"/>
                </a:rPr>
                <a:t>1 mm</a:t>
              </a:r>
            </a:p>
          </p:txBody>
        </p:sp>
        <p:sp>
          <p:nvSpPr>
            <p:cNvPr id="30747" name="Line 15"/>
            <p:cNvSpPr>
              <a:spLocks noChangeShapeType="1"/>
            </p:cNvSpPr>
            <p:nvPr/>
          </p:nvSpPr>
          <p:spPr bwMode="auto">
            <a:xfrm>
              <a:off x="1090" y="1772"/>
              <a:ext cx="1" cy="1732"/>
            </a:xfrm>
            <a:prstGeom prst="line">
              <a:avLst/>
            </a:prstGeom>
            <a:noFill/>
            <a:ln w="0">
              <a:solidFill>
                <a:srgbClr val="FF0066"/>
              </a:solidFill>
              <a:round/>
              <a:headEnd/>
              <a:tailEnd/>
            </a:ln>
          </p:spPr>
          <p:txBody>
            <a:bodyPr/>
            <a:lstStyle/>
            <a:p>
              <a:endParaRPr lang="en-US"/>
            </a:p>
          </p:txBody>
        </p:sp>
        <p:sp>
          <p:nvSpPr>
            <p:cNvPr id="30748" name="Line 17"/>
            <p:cNvSpPr>
              <a:spLocks noChangeShapeType="1"/>
            </p:cNvSpPr>
            <p:nvPr/>
          </p:nvSpPr>
          <p:spPr bwMode="auto">
            <a:xfrm>
              <a:off x="1244" y="1772"/>
              <a:ext cx="1" cy="1732"/>
            </a:xfrm>
            <a:prstGeom prst="line">
              <a:avLst/>
            </a:prstGeom>
            <a:noFill/>
            <a:ln w="0">
              <a:solidFill>
                <a:srgbClr val="FF0066"/>
              </a:solidFill>
              <a:round/>
              <a:headEnd/>
              <a:tailEnd/>
            </a:ln>
          </p:spPr>
          <p:txBody>
            <a:bodyPr/>
            <a:lstStyle/>
            <a:p>
              <a:endParaRPr lang="en-US"/>
            </a:p>
          </p:txBody>
        </p:sp>
        <p:sp>
          <p:nvSpPr>
            <p:cNvPr id="30749" name="Line 19"/>
            <p:cNvSpPr>
              <a:spLocks noChangeShapeType="1"/>
            </p:cNvSpPr>
            <p:nvPr/>
          </p:nvSpPr>
          <p:spPr bwMode="auto">
            <a:xfrm>
              <a:off x="1398" y="1772"/>
              <a:ext cx="1" cy="1732"/>
            </a:xfrm>
            <a:prstGeom prst="line">
              <a:avLst/>
            </a:prstGeom>
            <a:noFill/>
            <a:ln w="0">
              <a:solidFill>
                <a:srgbClr val="FF0066"/>
              </a:solidFill>
              <a:round/>
              <a:headEnd/>
              <a:tailEnd/>
            </a:ln>
          </p:spPr>
          <p:txBody>
            <a:bodyPr/>
            <a:lstStyle/>
            <a:p>
              <a:endParaRPr lang="en-US"/>
            </a:p>
          </p:txBody>
        </p:sp>
        <p:sp>
          <p:nvSpPr>
            <p:cNvPr id="30750" name="Line 21"/>
            <p:cNvSpPr>
              <a:spLocks noChangeShapeType="1"/>
            </p:cNvSpPr>
            <p:nvPr/>
          </p:nvSpPr>
          <p:spPr bwMode="auto">
            <a:xfrm>
              <a:off x="1551" y="1772"/>
              <a:ext cx="1" cy="1732"/>
            </a:xfrm>
            <a:prstGeom prst="line">
              <a:avLst/>
            </a:prstGeom>
            <a:noFill/>
            <a:ln w="0">
              <a:solidFill>
                <a:srgbClr val="FF0066"/>
              </a:solidFill>
              <a:round/>
              <a:headEnd/>
              <a:tailEnd/>
            </a:ln>
          </p:spPr>
          <p:txBody>
            <a:bodyPr/>
            <a:lstStyle/>
            <a:p>
              <a:endParaRPr lang="en-US"/>
            </a:p>
          </p:txBody>
        </p:sp>
        <p:sp>
          <p:nvSpPr>
            <p:cNvPr id="30751" name="Line 23"/>
            <p:cNvSpPr>
              <a:spLocks noChangeShapeType="1"/>
            </p:cNvSpPr>
            <p:nvPr/>
          </p:nvSpPr>
          <p:spPr bwMode="auto">
            <a:xfrm>
              <a:off x="1705" y="1772"/>
              <a:ext cx="1" cy="1732"/>
            </a:xfrm>
            <a:prstGeom prst="line">
              <a:avLst/>
            </a:prstGeom>
            <a:noFill/>
            <a:ln w="0">
              <a:solidFill>
                <a:srgbClr val="FF0066"/>
              </a:solidFill>
              <a:round/>
              <a:headEnd/>
              <a:tailEnd/>
            </a:ln>
          </p:spPr>
          <p:txBody>
            <a:bodyPr/>
            <a:lstStyle/>
            <a:p>
              <a:endParaRPr lang="en-US"/>
            </a:p>
          </p:txBody>
        </p:sp>
        <p:sp>
          <p:nvSpPr>
            <p:cNvPr id="30752" name="Line 25"/>
            <p:cNvSpPr>
              <a:spLocks noChangeShapeType="1"/>
            </p:cNvSpPr>
            <p:nvPr/>
          </p:nvSpPr>
          <p:spPr bwMode="auto">
            <a:xfrm>
              <a:off x="1858" y="1772"/>
              <a:ext cx="1" cy="1732"/>
            </a:xfrm>
            <a:prstGeom prst="line">
              <a:avLst/>
            </a:prstGeom>
            <a:noFill/>
            <a:ln w="0">
              <a:solidFill>
                <a:srgbClr val="FF0066"/>
              </a:solidFill>
              <a:round/>
              <a:headEnd/>
              <a:tailEnd/>
            </a:ln>
          </p:spPr>
          <p:txBody>
            <a:bodyPr/>
            <a:lstStyle/>
            <a:p>
              <a:endParaRPr lang="en-US"/>
            </a:p>
          </p:txBody>
        </p:sp>
        <p:sp>
          <p:nvSpPr>
            <p:cNvPr id="30753" name="Rectangle 26"/>
            <p:cNvSpPr>
              <a:spLocks noChangeArrowheads="1"/>
            </p:cNvSpPr>
            <p:nvPr/>
          </p:nvSpPr>
          <p:spPr bwMode="auto">
            <a:xfrm>
              <a:off x="1858" y="1772"/>
              <a:ext cx="4" cy="1732"/>
            </a:xfrm>
            <a:prstGeom prst="rect">
              <a:avLst/>
            </a:prstGeom>
            <a:solidFill>
              <a:srgbClr val="000000"/>
            </a:solidFill>
            <a:ln w="9525">
              <a:solidFill>
                <a:srgbClr val="FF0066"/>
              </a:solidFill>
              <a:miter lim="800000"/>
              <a:headEnd/>
              <a:tailEnd/>
            </a:ln>
          </p:spPr>
          <p:txBody>
            <a:bodyPr/>
            <a:lstStyle/>
            <a:p>
              <a:endParaRPr lang="en-US"/>
            </a:p>
          </p:txBody>
        </p:sp>
        <p:sp>
          <p:nvSpPr>
            <p:cNvPr id="30754" name="Line 27"/>
            <p:cNvSpPr>
              <a:spLocks noChangeShapeType="1"/>
            </p:cNvSpPr>
            <p:nvPr/>
          </p:nvSpPr>
          <p:spPr bwMode="auto">
            <a:xfrm>
              <a:off x="2012" y="1772"/>
              <a:ext cx="1" cy="1732"/>
            </a:xfrm>
            <a:prstGeom prst="line">
              <a:avLst/>
            </a:prstGeom>
            <a:noFill/>
            <a:ln w="0">
              <a:solidFill>
                <a:srgbClr val="FF0066"/>
              </a:solidFill>
              <a:round/>
              <a:headEnd/>
              <a:tailEnd/>
            </a:ln>
          </p:spPr>
          <p:txBody>
            <a:bodyPr/>
            <a:lstStyle/>
            <a:p>
              <a:endParaRPr lang="en-US"/>
            </a:p>
          </p:txBody>
        </p:sp>
        <p:sp>
          <p:nvSpPr>
            <p:cNvPr id="30755" name="Rectangle 30"/>
            <p:cNvSpPr>
              <a:spLocks noChangeArrowheads="1"/>
            </p:cNvSpPr>
            <p:nvPr/>
          </p:nvSpPr>
          <p:spPr bwMode="auto">
            <a:xfrm>
              <a:off x="2160" y="1772"/>
              <a:ext cx="3" cy="1732"/>
            </a:xfrm>
            <a:prstGeom prst="rect">
              <a:avLst/>
            </a:prstGeom>
            <a:solidFill>
              <a:srgbClr val="000000"/>
            </a:solidFill>
            <a:ln w="6350" algn="ctr">
              <a:solidFill>
                <a:srgbClr val="FF0066"/>
              </a:solidFill>
              <a:miter lim="800000"/>
              <a:headEnd/>
              <a:tailEnd/>
            </a:ln>
          </p:spPr>
          <p:txBody>
            <a:bodyPr/>
            <a:lstStyle/>
            <a:p>
              <a:endParaRPr lang="en-US"/>
            </a:p>
          </p:txBody>
        </p:sp>
        <p:sp>
          <p:nvSpPr>
            <p:cNvPr id="30756" name="Line 31"/>
            <p:cNvSpPr>
              <a:spLocks noChangeShapeType="1"/>
            </p:cNvSpPr>
            <p:nvPr/>
          </p:nvSpPr>
          <p:spPr bwMode="auto">
            <a:xfrm>
              <a:off x="2319" y="1772"/>
              <a:ext cx="1" cy="1732"/>
            </a:xfrm>
            <a:prstGeom prst="line">
              <a:avLst/>
            </a:prstGeom>
            <a:noFill/>
            <a:ln w="0">
              <a:solidFill>
                <a:srgbClr val="FF0066"/>
              </a:solidFill>
              <a:round/>
              <a:headEnd/>
              <a:tailEnd/>
            </a:ln>
          </p:spPr>
          <p:txBody>
            <a:bodyPr/>
            <a:lstStyle/>
            <a:p>
              <a:endParaRPr lang="en-US"/>
            </a:p>
          </p:txBody>
        </p:sp>
        <p:sp>
          <p:nvSpPr>
            <p:cNvPr id="30757" name="Line 33"/>
            <p:cNvSpPr>
              <a:spLocks noChangeShapeType="1"/>
            </p:cNvSpPr>
            <p:nvPr/>
          </p:nvSpPr>
          <p:spPr bwMode="auto">
            <a:xfrm>
              <a:off x="2473" y="1772"/>
              <a:ext cx="1" cy="1732"/>
            </a:xfrm>
            <a:prstGeom prst="line">
              <a:avLst/>
            </a:prstGeom>
            <a:noFill/>
            <a:ln w="0">
              <a:solidFill>
                <a:srgbClr val="FF0066"/>
              </a:solidFill>
              <a:round/>
              <a:headEnd/>
              <a:tailEnd/>
            </a:ln>
          </p:spPr>
          <p:txBody>
            <a:bodyPr/>
            <a:lstStyle/>
            <a:p>
              <a:endParaRPr lang="en-US"/>
            </a:p>
          </p:txBody>
        </p:sp>
        <p:sp>
          <p:nvSpPr>
            <p:cNvPr id="30758" name="Rectangle 34"/>
            <p:cNvSpPr>
              <a:spLocks noChangeArrowheads="1"/>
            </p:cNvSpPr>
            <p:nvPr/>
          </p:nvSpPr>
          <p:spPr bwMode="auto">
            <a:xfrm>
              <a:off x="2473" y="1772"/>
              <a:ext cx="3" cy="1732"/>
            </a:xfrm>
            <a:prstGeom prst="rect">
              <a:avLst/>
            </a:prstGeom>
            <a:solidFill>
              <a:srgbClr val="000000"/>
            </a:solidFill>
            <a:ln w="9525">
              <a:solidFill>
                <a:srgbClr val="FF0066"/>
              </a:solidFill>
              <a:miter lim="800000"/>
              <a:headEnd/>
              <a:tailEnd/>
            </a:ln>
          </p:spPr>
          <p:txBody>
            <a:bodyPr/>
            <a:lstStyle/>
            <a:p>
              <a:endParaRPr lang="en-US"/>
            </a:p>
          </p:txBody>
        </p:sp>
        <p:sp>
          <p:nvSpPr>
            <p:cNvPr id="30759" name="Line 35"/>
            <p:cNvSpPr>
              <a:spLocks noChangeShapeType="1"/>
            </p:cNvSpPr>
            <p:nvPr/>
          </p:nvSpPr>
          <p:spPr bwMode="auto">
            <a:xfrm>
              <a:off x="2626" y="1772"/>
              <a:ext cx="1" cy="1732"/>
            </a:xfrm>
            <a:prstGeom prst="line">
              <a:avLst/>
            </a:prstGeom>
            <a:noFill/>
            <a:ln w="0">
              <a:solidFill>
                <a:srgbClr val="FF0066"/>
              </a:solidFill>
              <a:round/>
              <a:headEnd/>
              <a:tailEnd/>
            </a:ln>
          </p:spPr>
          <p:txBody>
            <a:bodyPr/>
            <a:lstStyle/>
            <a:p>
              <a:endParaRPr lang="en-US"/>
            </a:p>
          </p:txBody>
        </p:sp>
        <p:sp>
          <p:nvSpPr>
            <p:cNvPr id="30760" name="Rectangle 36"/>
            <p:cNvSpPr>
              <a:spLocks noChangeArrowheads="1"/>
            </p:cNvSpPr>
            <p:nvPr/>
          </p:nvSpPr>
          <p:spPr bwMode="auto">
            <a:xfrm>
              <a:off x="2626" y="1772"/>
              <a:ext cx="4" cy="1732"/>
            </a:xfrm>
            <a:prstGeom prst="rect">
              <a:avLst/>
            </a:prstGeom>
            <a:solidFill>
              <a:srgbClr val="000000"/>
            </a:solidFill>
            <a:ln w="9525">
              <a:solidFill>
                <a:srgbClr val="FF0066"/>
              </a:solidFill>
              <a:miter lim="800000"/>
              <a:headEnd/>
              <a:tailEnd/>
            </a:ln>
          </p:spPr>
          <p:txBody>
            <a:bodyPr/>
            <a:lstStyle/>
            <a:p>
              <a:endParaRPr lang="en-US"/>
            </a:p>
          </p:txBody>
        </p:sp>
        <p:sp>
          <p:nvSpPr>
            <p:cNvPr id="30761" name="Line 37"/>
            <p:cNvSpPr>
              <a:spLocks noChangeShapeType="1"/>
            </p:cNvSpPr>
            <p:nvPr/>
          </p:nvSpPr>
          <p:spPr bwMode="auto">
            <a:xfrm>
              <a:off x="2780" y="1772"/>
              <a:ext cx="1" cy="1732"/>
            </a:xfrm>
            <a:prstGeom prst="line">
              <a:avLst/>
            </a:prstGeom>
            <a:noFill/>
            <a:ln w="0">
              <a:solidFill>
                <a:srgbClr val="FF0066"/>
              </a:solidFill>
              <a:round/>
              <a:headEnd/>
              <a:tailEnd/>
            </a:ln>
          </p:spPr>
          <p:txBody>
            <a:bodyPr/>
            <a:lstStyle/>
            <a:p>
              <a:endParaRPr lang="en-US"/>
            </a:p>
          </p:txBody>
        </p:sp>
        <p:sp>
          <p:nvSpPr>
            <p:cNvPr id="30762" name="Line 39"/>
            <p:cNvSpPr>
              <a:spLocks noChangeShapeType="1"/>
            </p:cNvSpPr>
            <p:nvPr/>
          </p:nvSpPr>
          <p:spPr bwMode="auto">
            <a:xfrm>
              <a:off x="2934" y="1772"/>
              <a:ext cx="1" cy="1732"/>
            </a:xfrm>
            <a:prstGeom prst="line">
              <a:avLst/>
            </a:prstGeom>
            <a:noFill/>
            <a:ln w="0">
              <a:solidFill>
                <a:srgbClr val="FF0066"/>
              </a:solidFill>
              <a:round/>
              <a:headEnd/>
              <a:tailEnd/>
            </a:ln>
          </p:spPr>
          <p:txBody>
            <a:bodyPr/>
            <a:lstStyle/>
            <a:p>
              <a:endParaRPr lang="en-US"/>
            </a:p>
          </p:txBody>
        </p:sp>
        <p:sp>
          <p:nvSpPr>
            <p:cNvPr id="30763" name="Line 41"/>
            <p:cNvSpPr>
              <a:spLocks noChangeShapeType="1"/>
            </p:cNvSpPr>
            <p:nvPr/>
          </p:nvSpPr>
          <p:spPr bwMode="auto">
            <a:xfrm>
              <a:off x="3087" y="1772"/>
              <a:ext cx="1" cy="1732"/>
            </a:xfrm>
            <a:prstGeom prst="line">
              <a:avLst/>
            </a:prstGeom>
            <a:noFill/>
            <a:ln w="0">
              <a:solidFill>
                <a:srgbClr val="FF0066"/>
              </a:solidFill>
              <a:round/>
              <a:headEnd/>
              <a:tailEnd/>
            </a:ln>
          </p:spPr>
          <p:txBody>
            <a:bodyPr/>
            <a:lstStyle/>
            <a:p>
              <a:endParaRPr lang="en-US"/>
            </a:p>
          </p:txBody>
        </p:sp>
        <p:sp>
          <p:nvSpPr>
            <p:cNvPr id="30764" name="Line 43"/>
            <p:cNvSpPr>
              <a:spLocks noChangeShapeType="1"/>
            </p:cNvSpPr>
            <p:nvPr/>
          </p:nvSpPr>
          <p:spPr bwMode="auto">
            <a:xfrm>
              <a:off x="3241" y="1772"/>
              <a:ext cx="1" cy="1732"/>
            </a:xfrm>
            <a:prstGeom prst="line">
              <a:avLst/>
            </a:prstGeom>
            <a:noFill/>
            <a:ln w="0">
              <a:solidFill>
                <a:srgbClr val="FF0066"/>
              </a:solidFill>
              <a:round/>
              <a:headEnd/>
              <a:tailEnd/>
            </a:ln>
          </p:spPr>
          <p:txBody>
            <a:bodyPr/>
            <a:lstStyle/>
            <a:p>
              <a:endParaRPr lang="en-US"/>
            </a:p>
          </p:txBody>
        </p:sp>
        <p:sp>
          <p:nvSpPr>
            <p:cNvPr id="30765" name="Rectangle 44"/>
            <p:cNvSpPr>
              <a:spLocks noChangeArrowheads="1"/>
            </p:cNvSpPr>
            <p:nvPr/>
          </p:nvSpPr>
          <p:spPr bwMode="auto">
            <a:xfrm>
              <a:off x="3241" y="1772"/>
              <a:ext cx="3" cy="1732"/>
            </a:xfrm>
            <a:prstGeom prst="rect">
              <a:avLst/>
            </a:prstGeom>
            <a:solidFill>
              <a:srgbClr val="000000"/>
            </a:solidFill>
            <a:ln w="9525">
              <a:solidFill>
                <a:srgbClr val="FF0066"/>
              </a:solidFill>
              <a:miter lim="800000"/>
              <a:headEnd/>
              <a:tailEnd/>
            </a:ln>
          </p:spPr>
          <p:txBody>
            <a:bodyPr/>
            <a:lstStyle/>
            <a:p>
              <a:endParaRPr lang="en-US"/>
            </a:p>
          </p:txBody>
        </p:sp>
        <p:sp>
          <p:nvSpPr>
            <p:cNvPr id="30766" name="Line 45"/>
            <p:cNvSpPr>
              <a:spLocks noChangeShapeType="1"/>
            </p:cNvSpPr>
            <p:nvPr/>
          </p:nvSpPr>
          <p:spPr bwMode="auto">
            <a:xfrm>
              <a:off x="3395" y="1772"/>
              <a:ext cx="1" cy="1732"/>
            </a:xfrm>
            <a:prstGeom prst="line">
              <a:avLst/>
            </a:prstGeom>
            <a:noFill/>
            <a:ln w="0">
              <a:solidFill>
                <a:srgbClr val="FF0066"/>
              </a:solidFill>
              <a:round/>
              <a:headEnd/>
              <a:tailEnd/>
            </a:ln>
          </p:spPr>
          <p:txBody>
            <a:bodyPr/>
            <a:lstStyle/>
            <a:p>
              <a:endParaRPr lang="en-US"/>
            </a:p>
          </p:txBody>
        </p:sp>
        <p:sp>
          <p:nvSpPr>
            <p:cNvPr id="30767" name="Line 47"/>
            <p:cNvSpPr>
              <a:spLocks noChangeShapeType="1"/>
            </p:cNvSpPr>
            <p:nvPr/>
          </p:nvSpPr>
          <p:spPr bwMode="auto">
            <a:xfrm>
              <a:off x="3548" y="1772"/>
              <a:ext cx="1" cy="1732"/>
            </a:xfrm>
            <a:prstGeom prst="line">
              <a:avLst/>
            </a:prstGeom>
            <a:noFill/>
            <a:ln w="0">
              <a:solidFill>
                <a:srgbClr val="FF0066"/>
              </a:solidFill>
              <a:round/>
              <a:headEnd/>
              <a:tailEnd/>
            </a:ln>
          </p:spPr>
          <p:txBody>
            <a:bodyPr/>
            <a:lstStyle/>
            <a:p>
              <a:endParaRPr lang="en-US"/>
            </a:p>
          </p:txBody>
        </p:sp>
        <p:sp>
          <p:nvSpPr>
            <p:cNvPr id="30768" name="Line 49"/>
            <p:cNvSpPr>
              <a:spLocks noChangeShapeType="1"/>
            </p:cNvSpPr>
            <p:nvPr/>
          </p:nvSpPr>
          <p:spPr bwMode="auto">
            <a:xfrm>
              <a:off x="3702" y="1772"/>
              <a:ext cx="1" cy="1732"/>
            </a:xfrm>
            <a:prstGeom prst="line">
              <a:avLst/>
            </a:prstGeom>
            <a:noFill/>
            <a:ln w="0">
              <a:solidFill>
                <a:srgbClr val="FF0066"/>
              </a:solidFill>
              <a:round/>
              <a:headEnd/>
              <a:tailEnd/>
            </a:ln>
          </p:spPr>
          <p:txBody>
            <a:bodyPr/>
            <a:lstStyle/>
            <a:p>
              <a:endParaRPr lang="en-US"/>
            </a:p>
          </p:txBody>
        </p:sp>
        <p:sp>
          <p:nvSpPr>
            <p:cNvPr id="30769" name="Rectangle 50"/>
            <p:cNvSpPr>
              <a:spLocks noChangeArrowheads="1"/>
            </p:cNvSpPr>
            <p:nvPr/>
          </p:nvSpPr>
          <p:spPr bwMode="auto">
            <a:xfrm>
              <a:off x="3702" y="1772"/>
              <a:ext cx="3" cy="1732"/>
            </a:xfrm>
            <a:prstGeom prst="rect">
              <a:avLst/>
            </a:prstGeom>
            <a:solidFill>
              <a:srgbClr val="000000"/>
            </a:solidFill>
            <a:ln w="9525">
              <a:noFill/>
              <a:miter lim="800000"/>
              <a:headEnd/>
              <a:tailEnd/>
            </a:ln>
          </p:spPr>
          <p:txBody>
            <a:bodyPr/>
            <a:lstStyle/>
            <a:p>
              <a:endParaRPr lang="en-US"/>
            </a:p>
          </p:txBody>
        </p:sp>
        <p:sp>
          <p:nvSpPr>
            <p:cNvPr id="30770" name="Line 51"/>
            <p:cNvSpPr>
              <a:spLocks noChangeShapeType="1"/>
            </p:cNvSpPr>
            <p:nvPr/>
          </p:nvSpPr>
          <p:spPr bwMode="auto">
            <a:xfrm>
              <a:off x="3855" y="1772"/>
              <a:ext cx="1" cy="1732"/>
            </a:xfrm>
            <a:prstGeom prst="line">
              <a:avLst/>
            </a:prstGeom>
            <a:noFill/>
            <a:ln w="0">
              <a:solidFill>
                <a:srgbClr val="FF0066"/>
              </a:solidFill>
              <a:round/>
              <a:headEnd/>
              <a:tailEnd/>
            </a:ln>
          </p:spPr>
          <p:txBody>
            <a:bodyPr/>
            <a:lstStyle/>
            <a:p>
              <a:endParaRPr lang="en-US"/>
            </a:p>
          </p:txBody>
        </p:sp>
        <p:sp>
          <p:nvSpPr>
            <p:cNvPr id="30771" name="Rectangle 52"/>
            <p:cNvSpPr>
              <a:spLocks noChangeArrowheads="1"/>
            </p:cNvSpPr>
            <p:nvPr/>
          </p:nvSpPr>
          <p:spPr bwMode="auto">
            <a:xfrm>
              <a:off x="3855" y="1772"/>
              <a:ext cx="4" cy="1732"/>
            </a:xfrm>
            <a:prstGeom prst="rect">
              <a:avLst/>
            </a:prstGeom>
            <a:solidFill>
              <a:srgbClr val="000000"/>
            </a:solidFill>
            <a:ln w="9525">
              <a:solidFill>
                <a:srgbClr val="FF0066"/>
              </a:solidFill>
              <a:miter lim="800000"/>
              <a:headEnd/>
              <a:tailEnd/>
            </a:ln>
          </p:spPr>
          <p:txBody>
            <a:bodyPr/>
            <a:lstStyle/>
            <a:p>
              <a:endParaRPr lang="en-US"/>
            </a:p>
          </p:txBody>
        </p:sp>
        <p:sp>
          <p:nvSpPr>
            <p:cNvPr id="30772" name="Line 53"/>
            <p:cNvSpPr>
              <a:spLocks noChangeShapeType="1"/>
            </p:cNvSpPr>
            <p:nvPr/>
          </p:nvSpPr>
          <p:spPr bwMode="auto">
            <a:xfrm>
              <a:off x="4009" y="1772"/>
              <a:ext cx="1" cy="1732"/>
            </a:xfrm>
            <a:prstGeom prst="line">
              <a:avLst/>
            </a:prstGeom>
            <a:noFill/>
            <a:ln w="0">
              <a:solidFill>
                <a:srgbClr val="FF0066"/>
              </a:solidFill>
              <a:round/>
              <a:headEnd/>
              <a:tailEnd/>
            </a:ln>
          </p:spPr>
          <p:txBody>
            <a:bodyPr/>
            <a:lstStyle/>
            <a:p>
              <a:endParaRPr lang="en-US"/>
            </a:p>
          </p:txBody>
        </p:sp>
        <p:sp>
          <p:nvSpPr>
            <p:cNvPr id="30773" name="Line 55"/>
            <p:cNvSpPr>
              <a:spLocks noChangeShapeType="1"/>
            </p:cNvSpPr>
            <p:nvPr/>
          </p:nvSpPr>
          <p:spPr bwMode="auto">
            <a:xfrm>
              <a:off x="4163" y="1772"/>
              <a:ext cx="1" cy="1732"/>
            </a:xfrm>
            <a:prstGeom prst="line">
              <a:avLst/>
            </a:prstGeom>
            <a:noFill/>
            <a:ln w="0">
              <a:solidFill>
                <a:srgbClr val="FF0066"/>
              </a:solidFill>
              <a:round/>
              <a:headEnd/>
              <a:tailEnd/>
            </a:ln>
          </p:spPr>
          <p:txBody>
            <a:bodyPr/>
            <a:lstStyle/>
            <a:p>
              <a:endParaRPr lang="en-US"/>
            </a:p>
          </p:txBody>
        </p:sp>
        <p:sp>
          <p:nvSpPr>
            <p:cNvPr id="30774" name="Line 57"/>
            <p:cNvSpPr>
              <a:spLocks noChangeShapeType="1"/>
            </p:cNvSpPr>
            <p:nvPr/>
          </p:nvSpPr>
          <p:spPr bwMode="auto">
            <a:xfrm>
              <a:off x="4316" y="1772"/>
              <a:ext cx="1" cy="1732"/>
            </a:xfrm>
            <a:prstGeom prst="line">
              <a:avLst/>
            </a:prstGeom>
            <a:noFill/>
            <a:ln w="0">
              <a:solidFill>
                <a:srgbClr val="FF0066"/>
              </a:solidFill>
              <a:round/>
              <a:headEnd/>
              <a:tailEnd/>
            </a:ln>
          </p:spPr>
          <p:txBody>
            <a:bodyPr/>
            <a:lstStyle/>
            <a:p>
              <a:endParaRPr lang="en-US"/>
            </a:p>
          </p:txBody>
        </p:sp>
        <p:sp>
          <p:nvSpPr>
            <p:cNvPr id="30775" name="Line 59"/>
            <p:cNvSpPr>
              <a:spLocks noChangeShapeType="1"/>
            </p:cNvSpPr>
            <p:nvPr/>
          </p:nvSpPr>
          <p:spPr bwMode="auto">
            <a:xfrm>
              <a:off x="4470" y="1772"/>
              <a:ext cx="1" cy="1732"/>
            </a:xfrm>
            <a:prstGeom prst="line">
              <a:avLst/>
            </a:prstGeom>
            <a:noFill/>
            <a:ln w="0">
              <a:solidFill>
                <a:srgbClr val="FF0066"/>
              </a:solidFill>
              <a:round/>
              <a:headEnd/>
              <a:tailEnd/>
            </a:ln>
          </p:spPr>
          <p:txBody>
            <a:bodyPr/>
            <a:lstStyle/>
            <a:p>
              <a:endParaRPr lang="en-US"/>
            </a:p>
          </p:txBody>
        </p:sp>
        <p:sp>
          <p:nvSpPr>
            <p:cNvPr id="30776" name="Line 61"/>
            <p:cNvSpPr>
              <a:spLocks noChangeShapeType="1"/>
            </p:cNvSpPr>
            <p:nvPr/>
          </p:nvSpPr>
          <p:spPr bwMode="auto">
            <a:xfrm>
              <a:off x="4623" y="1772"/>
              <a:ext cx="1" cy="1732"/>
            </a:xfrm>
            <a:prstGeom prst="line">
              <a:avLst/>
            </a:prstGeom>
            <a:noFill/>
            <a:ln w="0">
              <a:solidFill>
                <a:srgbClr val="FF0066"/>
              </a:solidFill>
              <a:round/>
              <a:headEnd/>
              <a:tailEnd/>
            </a:ln>
          </p:spPr>
          <p:txBody>
            <a:bodyPr/>
            <a:lstStyle/>
            <a:p>
              <a:endParaRPr lang="en-US"/>
            </a:p>
          </p:txBody>
        </p:sp>
        <p:sp>
          <p:nvSpPr>
            <p:cNvPr id="30777" name="Line 63"/>
            <p:cNvSpPr>
              <a:spLocks noChangeShapeType="1"/>
            </p:cNvSpPr>
            <p:nvPr/>
          </p:nvSpPr>
          <p:spPr bwMode="auto">
            <a:xfrm>
              <a:off x="4777" y="1772"/>
              <a:ext cx="1" cy="1732"/>
            </a:xfrm>
            <a:prstGeom prst="line">
              <a:avLst/>
            </a:prstGeom>
            <a:noFill/>
            <a:ln w="0">
              <a:solidFill>
                <a:srgbClr val="FF0066"/>
              </a:solidFill>
              <a:round/>
              <a:headEnd/>
              <a:tailEnd/>
            </a:ln>
          </p:spPr>
          <p:txBody>
            <a:bodyPr/>
            <a:lstStyle/>
            <a:p>
              <a:endParaRPr lang="en-US"/>
            </a:p>
          </p:txBody>
        </p:sp>
        <p:sp>
          <p:nvSpPr>
            <p:cNvPr id="30778" name="Rectangle 64"/>
            <p:cNvSpPr>
              <a:spLocks noChangeArrowheads="1"/>
            </p:cNvSpPr>
            <p:nvPr/>
          </p:nvSpPr>
          <p:spPr bwMode="auto">
            <a:xfrm>
              <a:off x="4777" y="1772"/>
              <a:ext cx="3" cy="1732"/>
            </a:xfrm>
            <a:prstGeom prst="rect">
              <a:avLst/>
            </a:prstGeom>
            <a:solidFill>
              <a:srgbClr val="000000"/>
            </a:solidFill>
            <a:ln w="9525">
              <a:solidFill>
                <a:srgbClr val="FF0066"/>
              </a:solidFill>
              <a:miter lim="800000"/>
              <a:headEnd/>
              <a:tailEnd/>
            </a:ln>
          </p:spPr>
          <p:txBody>
            <a:bodyPr/>
            <a:lstStyle/>
            <a:p>
              <a:endParaRPr lang="en-US"/>
            </a:p>
          </p:txBody>
        </p:sp>
        <p:sp>
          <p:nvSpPr>
            <p:cNvPr id="30779" name="Line 65"/>
            <p:cNvSpPr>
              <a:spLocks noChangeShapeType="1"/>
            </p:cNvSpPr>
            <p:nvPr/>
          </p:nvSpPr>
          <p:spPr bwMode="auto">
            <a:xfrm>
              <a:off x="4931" y="1772"/>
              <a:ext cx="1" cy="1732"/>
            </a:xfrm>
            <a:prstGeom prst="line">
              <a:avLst/>
            </a:prstGeom>
            <a:noFill/>
            <a:ln w="0">
              <a:solidFill>
                <a:srgbClr val="FF0066"/>
              </a:solidFill>
              <a:round/>
              <a:headEnd/>
              <a:tailEnd/>
            </a:ln>
          </p:spPr>
          <p:txBody>
            <a:bodyPr/>
            <a:lstStyle/>
            <a:p>
              <a:endParaRPr lang="en-US"/>
            </a:p>
          </p:txBody>
        </p:sp>
        <p:sp>
          <p:nvSpPr>
            <p:cNvPr id="30780" name="Rectangle 66"/>
            <p:cNvSpPr>
              <a:spLocks noChangeArrowheads="1"/>
            </p:cNvSpPr>
            <p:nvPr/>
          </p:nvSpPr>
          <p:spPr bwMode="auto">
            <a:xfrm>
              <a:off x="4931" y="1772"/>
              <a:ext cx="3" cy="1732"/>
            </a:xfrm>
            <a:prstGeom prst="rect">
              <a:avLst/>
            </a:prstGeom>
            <a:solidFill>
              <a:srgbClr val="000000"/>
            </a:solidFill>
            <a:ln w="9525">
              <a:solidFill>
                <a:srgbClr val="FF0066"/>
              </a:solidFill>
              <a:miter lim="800000"/>
              <a:headEnd/>
              <a:tailEnd/>
            </a:ln>
          </p:spPr>
          <p:txBody>
            <a:bodyPr/>
            <a:lstStyle/>
            <a:p>
              <a:endParaRPr lang="en-US"/>
            </a:p>
          </p:txBody>
        </p:sp>
        <p:sp>
          <p:nvSpPr>
            <p:cNvPr id="30781" name="Line 67"/>
            <p:cNvSpPr>
              <a:spLocks noChangeShapeType="1"/>
            </p:cNvSpPr>
            <p:nvPr/>
          </p:nvSpPr>
          <p:spPr bwMode="auto">
            <a:xfrm>
              <a:off x="937" y="1916"/>
              <a:ext cx="4151" cy="1"/>
            </a:xfrm>
            <a:prstGeom prst="line">
              <a:avLst/>
            </a:prstGeom>
            <a:noFill/>
            <a:ln w="0">
              <a:solidFill>
                <a:srgbClr val="FF0066"/>
              </a:solidFill>
              <a:round/>
              <a:headEnd/>
              <a:tailEnd/>
            </a:ln>
          </p:spPr>
          <p:txBody>
            <a:bodyPr/>
            <a:lstStyle/>
            <a:p>
              <a:endParaRPr lang="en-US"/>
            </a:p>
          </p:txBody>
        </p:sp>
        <p:sp>
          <p:nvSpPr>
            <p:cNvPr id="30782" name="Line 69"/>
            <p:cNvSpPr>
              <a:spLocks noChangeShapeType="1"/>
            </p:cNvSpPr>
            <p:nvPr/>
          </p:nvSpPr>
          <p:spPr bwMode="auto">
            <a:xfrm>
              <a:off x="937" y="2060"/>
              <a:ext cx="4151" cy="1"/>
            </a:xfrm>
            <a:prstGeom prst="line">
              <a:avLst/>
            </a:prstGeom>
            <a:noFill/>
            <a:ln w="0">
              <a:solidFill>
                <a:srgbClr val="FF0066"/>
              </a:solidFill>
              <a:round/>
              <a:headEnd/>
              <a:tailEnd/>
            </a:ln>
          </p:spPr>
          <p:txBody>
            <a:bodyPr/>
            <a:lstStyle/>
            <a:p>
              <a:endParaRPr lang="en-US"/>
            </a:p>
          </p:txBody>
        </p:sp>
        <p:sp>
          <p:nvSpPr>
            <p:cNvPr id="30783" name="Line 71"/>
            <p:cNvSpPr>
              <a:spLocks noChangeShapeType="1"/>
            </p:cNvSpPr>
            <p:nvPr/>
          </p:nvSpPr>
          <p:spPr bwMode="auto">
            <a:xfrm>
              <a:off x="937" y="2204"/>
              <a:ext cx="4151" cy="1"/>
            </a:xfrm>
            <a:prstGeom prst="line">
              <a:avLst/>
            </a:prstGeom>
            <a:noFill/>
            <a:ln w="0">
              <a:solidFill>
                <a:srgbClr val="FF0066"/>
              </a:solidFill>
              <a:round/>
              <a:headEnd/>
              <a:tailEnd/>
            </a:ln>
          </p:spPr>
          <p:txBody>
            <a:bodyPr/>
            <a:lstStyle/>
            <a:p>
              <a:endParaRPr lang="en-US"/>
            </a:p>
          </p:txBody>
        </p:sp>
        <p:sp>
          <p:nvSpPr>
            <p:cNvPr id="30784" name="Rectangle 72"/>
            <p:cNvSpPr>
              <a:spLocks noChangeArrowheads="1"/>
            </p:cNvSpPr>
            <p:nvPr/>
          </p:nvSpPr>
          <p:spPr bwMode="auto">
            <a:xfrm>
              <a:off x="937" y="2204"/>
              <a:ext cx="4151" cy="4"/>
            </a:xfrm>
            <a:prstGeom prst="rect">
              <a:avLst/>
            </a:prstGeom>
            <a:solidFill>
              <a:srgbClr val="000000"/>
            </a:solidFill>
            <a:ln w="9525">
              <a:solidFill>
                <a:srgbClr val="FF0066"/>
              </a:solidFill>
              <a:miter lim="800000"/>
              <a:headEnd/>
              <a:tailEnd/>
            </a:ln>
          </p:spPr>
          <p:txBody>
            <a:bodyPr/>
            <a:lstStyle/>
            <a:p>
              <a:endParaRPr lang="en-US"/>
            </a:p>
          </p:txBody>
        </p:sp>
        <p:sp>
          <p:nvSpPr>
            <p:cNvPr id="30785" name="Line 73"/>
            <p:cNvSpPr>
              <a:spLocks noChangeShapeType="1"/>
            </p:cNvSpPr>
            <p:nvPr/>
          </p:nvSpPr>
          <p:spPr bwMode="auto">
            <a:xfrm>
              <a:off x="937" y="2348"/>
              <a:ext cx="4151" cy="1"/>
            </a:xfrm>
            <a:prstGeom prst="line">
              <a:avLst/>
            </a:prstGeom>
            <a:noFill/>
            <a:ln w="0">
              <a:solidFill>
                <a:srgbClr val="FF0066"/>
              </a:solidFill>
              <a:round/>
              <a:headEnd/>
              <a:tailEnd/>
            </a:ln>
          </p:spPr>
          <p:txBody>
            <a:bodyPr/>
            <a:lstStyle/>
            <a:p>
              <a:endParaRPr lang="en-US"/>
            </a:p>
          </p:txBody>
        </p:sp>
        <p:sp>
          <p:nvSpPr>
            <p:cNvPr id="30786" name="Rectangle 74"/>
            <p:cNvSpPr>
              <a:spLocks noChangeArrowheads="1"/>
            </p:cNvSpPr>
            <p:nvPr/>
          </p:nvSpPr>
          <p:spPr bwMode="auto">
            <a:xfrm>
              <a:off x="937" y="2348"/>
              <a:ext cx="4151" cy="4"/>
            </a:xfrm>
            <a:prstGeom prst="rect">
              <a:avLst/>
            </a:prstGeom>
            <a:solidFill>
              <a:srgbClr val="000000"/>
            </a:solidFill>
            <a:ln w="9525">
              <a:solidFill>
                <a:srgbClr val="FF0066"/>
              </a:solidFill>
              <a:miter lim="800000"/>
              <a:headEnd/>
              <a:tailEnd/>
            </a:ln>
          </p:spPr>
          <p:txBody>
            <a:bodyPr/>
            <a:lstStyle/>
            <a:p>
              <a:endParaRPr lang="en-US"/>
            </a:p>
          </p:txBody>
        </p:sp>
        <p:sp>
          <p:nvSpPr>
            <p:cNvPr id="30787" name="Line 75"/>
            <p:cNvSpPr>
              <a:spLocks noChangeShapeType="1"/>
            </p:cNvSpPr>
            <p:nvPr/>
          </p:nvSpPr>
          <p:spPr bwMode="auto">
            <a:xfrm>
              <a:off x="937" y="2493"/>
              <a:ext cx="4151" cy="1"/>
            </a:xfrm>
            <a:prstGeom prst="line">
              <a:avLst/>
            </a:prstGeom>
            <a:noFill/>
            <a:ln w="0">
              <a:solidFill>
                <a:srgbClr val="FF0066"/>
              </a:solidFill>
              <a:round/>
              <a:headEnd/>
              <a:tailEnd/>
            </a:ln>
          </p:spPr>
          <p:txBody>
            <a:bodyPr/>
            <a:lstStyle/>
            <a:p>
              <a:endParaRPr lang="en-US"/>
            </a:p>
          </p:txBody>
        </p:sp>
        <p:sp>
          <p:nvSpPr>
            <p:cNvPr id="30788" name="Rectangle 76"/>
            <p:cNvSpPr>
              <a:spLocks noChangeArrowheads="1"/>
            </p:cNvSpPr>
            <p:nvPr/>
          </p:nvSpPr>
          <p:spPr bwMode="auto">
            <a:xfrm>
              <a:off x="937" y="2493"/>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789" name="Line 77"/>
            <p:cNvSpPr>
              <a:spLocks noChangeShapeType="1"/>
            </p:cNvSpPr>
            <p:nvPr/>
          </p:nvSpPr>
          <p:spPr bwMode="auto">
            <a:xfrm>
              <a:off x="937" y="2637"/>
              <a:ext cx="4151" cy="1"/>
            </a:xfrm>
            <a:prstGeom prst="line">
              <a:avLst/>
            </a:prstGeom>
            <a:noFill/>
            <a:ln w="0">
              <a:solidFill>
                <a:srgbClr val="FF0066"/>
              </a:solidFill>
              <a:round/>
              <a:headEnd/>
              <a:tailEnd/>
            </a:ln>
          </p:spPr>
          <p:txBody>
            <a:bodyPr/>
            <a:lstStyle/>
            <a:p>
              <a:endParaRPr lang="en-US"/>
            </a:p>
          </p:txBody>
        </p:sp>
        <p:sp>
          <p:nvSpPr>
            <p:cNvPr id="30790" name="Rectangle 78"/>
            <p:cNvSpPr>
              <a:spLocks noChangeArrowheads="1"/>
            </p:cNvSpPr>
            <p:nvPr/>
          </p:nvSpPr>
          <p:spPr bwMode="auto">
            <a:xfrm>
              <a:off x="937" y="2637"/>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791" name="Line 79"/>
            <p:cNvSpPr>
              <a:spLocks noChangeShapeType="1"/>
            </p:cNvSpPr>
            <p:nvPr/>
          </p:nvSpPr>
          <p:spPr bwMode="auto">
            <a:xfrm>
              <a:off x="937" y="2781"/>
              <a:ext cx="4151" cy="1"/>
            </a:xfrm>
            <a:prstGeom prst="line">
              <a:avLst/>
            </a:prstGeom>
            <a:noFill/>
            <a:ln w="0">
              <a:solidFill>
                <a:srgbClr val="FF0066"/>
              </a:solidFill>
              <a:round/>
              <a:headEnd/>
              <a:tailEnd/>
            </a:ln>
          </p:spPr>
          <p:txBody>
            <a:bodyPr/>
            <a:lstStyle/>
            <a:p>
              <a:endParaRPr lang="en-US"/>
            </a:p>
          </p:txBody>
        </p:sp>
        <p:sp>
          <p:nvSpPr>
            <p:cNvPr id="30792" name="Rectangle 80"/>
            <p:cNvSpPr>
              <a:spLocks noChangeArrowheads="1"/>
            </p:cNvSpPr>
            <p:nvPr/>
          </p:nvSpPr>
          <p:spPr bwMode="auto">
            <a:xfrm>
              <a:off x="937" y="2781"/>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793" name="Line 81"/>
            <p:cNvSpPr>
              <a:spLocks noChangeShapeType="1"/>
            </p:cNvSpPr>
            <p:nvPr/>
          </p:nvSpPr>
          <p:spPr bwMode="auto">
            <a:xfrm>
              <a:off x="937" y="2925"/>
              <a:ext cx="4151" cy="1"/>
            </a:xfrm>
            <a:prstGeom prst="line">
              <a:avLst/>
            </a:prstGeom>
            <a:noFill/>
            <a:ln w="0">
              <a:solidFill>
                <a:srgbClr val="FF0066"/>
              </a:solidFill>
              <a:round/>
              <a:headEnd/>
              <a:tailEnd/>
            </a:ln>
          </p:spPr>
          <p:txBody>
            <a:bodyPr/>
            <a:lstStyle/>
            <a:p>
              <a:endParaRPr lang="en-US"/>
            </a:p>
          </p:txBody>
        </p:sp>
        <p:sp>
          <p:nvSpPr>
            <p:cNvPr id="30794" name="Rectangle 82"/>
            <p:cNvSpPr>
              <a:spLocks noChangeArrowheads="1"/>
            </p:cNvSpPr>
            <p:nvPr/>
          </p:nvSpPr>
          <p:spPr bwMode="auto">
            <a:xfrm>
              <a:off x="937" y="2925"/>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795" name="Line 83"/>
            <p:cNvSpPr>
              <a:spLocks noChangeShapeType="1"/>
            </p:cNvSpPr>
            <p:nvPr/>
          </p:nvSpPr>
          <p:spPr bwMode="auto">
            <a:xfrm>
              <a:off x="937" y="3069"/>
              <a:ext cx="4151" cy="1"/>
            </a:xfrm>
            <a:prstGeom prst="line">
              <a:avLst/>
            </a:prstGeom>
            <a:noFill/>
            <a:ln w="0">
              <a:solidFill>
                <a:srgbClr val="FF0066"/>
              </a:solidFill>
              <a:round/>
              <a:headEnd/>
              <a:tailEnd/>
            </a:ln>
          </p:spPr>
          <p:txBody>
            <a:bodyPr/>
            <a:lstStyle/>
            <a:p>
              <a:endParaRPr lang="en-US"/>
            </a:p>
          </p:txBody>
        </p:sp>
        <p:sp>
          <p:nvSpPr>
            <p:cNvPr id="30796" name="Rectangle 84"/>
            <p:cNvSpPr>
              <a:spLocks noChangeArrowheads="1"/>
            </p:cNvSpPr>
            <p:nvPr/>
          </p:nvSpPr>
          <p:spPr bwMode="auto">
            <a:xfrm>
              <a:off x="937" y="3069"/>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797" name="Line 85"/>
            <p:cNvSpPr>
              <a:spLocks noChangeShapeType="1"/>
            </p:cNvSpPr>
            <p:nvPr/>
          </p:nvSpPr>
          <p:spPr bwMode="auto">
            <a:xfrm>
              <a:off x="937" y="3213"/>
              <a:ext cx="4151" cy="1"/>
            </a:xfrm>
            <a:prstGeom prst="line">
              <a:avLst/>
            </a:prstGeom>
            <a:noFill/>
            <a:ln w="0">
              <a:solidFill>
                <a:srgbClr val="FF0066"/>
              </a:solidFill>
              <a:round/>
              <a:headEnd/>
              <a:tailEnd/>
            </a:ln>
          </p:spPr>
          <p:txBody>
            <a:bodyPr/>
            <a:lstStyle/>
            <a:p>
              <a:endParaRPr lang="en-US"/>
            </a:p>
          </p:txBody>
        </p:sp>
        <p:sp>
          <p:nvSpPr>
            <p:cNvPr id="30798" name="Rectangle 86"/>
            <p:cNvSpPr>
              <a:spLocks noChangeArrowheads="1"/>
            </p:cNvSpPr>
            <p:nvPr/>
          </p:nvSpPr>
          <p:spPr bwMode="auto">
            <a:xfrm>
              <a:off x="937" y="3213"/>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799" name="Line 87"/>
            <p:cNvSpPr>
              <a:spLocks noChangeShapeType="1"/>
            </p:cNvSpPr>
            <p:nvPr/>
          </p:nvSpPr>
          <p:spPr bwMode="auto">
            <a:xfrm>
              <a:off x="937" y="3357"/>
              <a:ext cx="4151" cy="1"/>
            </a:xfrm>
            <a:prstGeom prst="line">
              <a:avLst/>
            </a:prstGeom>
            <a:noFill/>
            <a:ln w="0">
              <a:solidFill>
                <a:srgbClr val="FF0066"/>
              </a:solidFill>
              <a:round/>
              <a:headEnd/>
              <a:tailEnd/>
            </a:ln>
          </p:spPr>
          <p:txBody>
            <a:bodyPr/>
            <a:lstStyle/>
            <a:p>
              <a:endParaRPr lang="en-US"/>
            </a:p>
          </p:txBody>
        </p:sp>
        <p:sp>
          <p:nvSpPr>
            <p:cNvPr id="30800" name="Rectangle 88"/>
            <p:cNvSpPr>
              <a:spLocks noChangeArrowheads="1"/>
            </p:cNvSpPr>
            <p:nvPr/>
          </p:nvSpPr>
          <p:spPr bwMode="auto">
            <a:xfrm>
              <a:off x="937" y="3357"/>
              <a:ext cx="4151" cy="3"/>
            </a:xfrm>
            <a:prstGeom prst="rect">
              <a:avLst/>
            </a:prstGeom>
            <a:solidFill>
              <a:srgbClr val="000000"/>
            </a:solidFill>
            <a:ln w="9525">
              <a:solidFill>
                <a:srgbClr val="FF0066"/>
              </a:solidFill>
              <a:miter lim="800000"/>
              <a:headEnd/>
              <a:tailEnd/>
            </a:ln>
          </p:spPr>
          <p:txBody>
            <a:bodyPr/>
            <a:lstStyle/>
            <a:p>
              <a:endParaRPr lang="en-US"/>
            </a:p>
          </p:txBody>
        </p:sp>
        <p:sp>
          <p:nvSpPr>
            <p:cNvPr id="30801" name="Rectangle 89"/>
            <p:cNvSpPr>
              <a:spLocks noChangeArrowheads="1"/>
            </p:cNvSpPr>
            <p:nvPr/>
          </p:nvSpPr>
          <p:spPr bwMode="auto">
            <a:xfrm>
              <a:off x="1090" y="1913"/>
              <a:ext cx="768" cy="724"/>
            </a:xfrm>
            <a:prstGeom prst="rect">
              <a:avLst/>
            </a:prstGeom>
            <a:noFill/>
            <a:ln w="30163">
              <a:solidFill>
                <a:srgbClr val="FF0066"/>
              </a:solidFill>
              <a:miter lim="800000"/>
              <a:headEnd/>
              <a:tailEnd/>
            </a:ln>
          </p:spPr>
          <p:txBody>
            <a:bodyPr/>
            <a:lstStyle/>
            <a:p>
              <a:endParaRPr lang="en-US"/>
            </a:p>
          </p:txBody>
        </p:sp>
        <p:sp>
          <p:nvSpPr>
            <p:cNvPr id="30802" name="Rectangle 90"/>
            <p:cNvSpPr>
              <a:spLocks noChangeArrowheads="1"/>
            </p:cNvSpPr>
            <p:nvPr/>
          </p:nvSpPr>
          <p:spPr bwMode="auto">
            <a:xfrm>
              <a:off x="1858" y="1913"/>
              <a:ext cx="768" cy="724"/>
            </a:xfrm>
            <a:prstGeom prst="rect">
              <a:avLst/>
            </a:prstGeom>
            <a:noFill/>
            <a:ln w="30163">
              <a:solidFill>
                <a:srgbClr val="FF0066"/>
              </a:solidFill>
              <a:miter lim="800000"/>
              <a:headEnd/>
              <a:tailEnd/>
            </a:ln>
          </p:spPr>
          <p:txBody>
            <a:bodyPr/>
            <a:lstStyle/>
            <a:p>
              <a:endParaRPr lang="en-US"/>
            </a:p>
          </p:txBody>
        </p:sp>
        <p:sp>
          <p:nvSpPr>
            <p:cNvPr id="30803" name="Rectangle 91"/>
            <p:cNvSpPr>
              <a:spLocks noChangeArrowheads="1"/>
            </p:cNvSpPr>
            <p:nvPr/>
          </p:nvSpPr>
          <p:spPr bwMode="auto">
            <a:xfrm>
              <a:off x="2626" y="1913"/>
              <a:ext cx="769" cy="724"/>
            </a:xfrm>
            <a:prstGeom prst="rect">
              <a:avLst/>
            </a:prstGeom>
            <a:noFill/>
            <a:ln w="30163">
              <a:solidFill>
                <a:srgbClr val="FF0066"/>
              </a:solidFill>
              <a:miter lim="800000"/>
              <a:headEnd/>
              <a:tailEnd/>
            </a:ln>
          </p:spPr>
          <p:txBody>
            <a:bodyPr/>
            <a:lstStyle/>
            <a:p>
              <a:endParaRPr lang="en-US"/>
            </a:p>
          </p:txBody>
        </p:sp>
        <p:sp>
          <p:nvSpPr>
            <p:cNvPr id="30804" name="Rectangle 92"/>
            <p:cNvSpPr>
              <a:spLocks noChangeArrowheads="1"/>
            </p:cNvSpPr>
            <p:nvPr/>
          </p:nvSpPr>
          <p:spPr bwMode="auto">
            <a:xfrm>
              <a:off x="4163" y="1913"/>
              <a:ext cx="768" cy="724"/>
            </a:xfrm>
            <a:prstGeom prst="rect">
              <a:avLst/>
            </a:prstGeom>
            <a:noFill/>
            <a:ln w="30163">
              <a:solidFill>
                <a:srgbClr val="FF0066"/>
              </a:solidFill>
              <a:miter lim="800000"/>
              <a:headEnd/>
              <a:tailEnd/>
            </a:ln>
          </p:spPr>
          <p:txBody>
            <a:bodyPr/>
            <a:lstStyle/>
            <a:p>
              <a:endParaRPr lang="en-US"/>
            </a:p>
          </p:txBody>
        </p:sp>
        <p:sp>
          <p:nvSpPr>
            <p:cNvPr id="30805" name="Rectangle 93"/>
            <p:cNvSpPr>
              <a:spLocks noChangeArrowheads="1"/>
            </p:cNvSpPr>
            <p:nvPr/>
          </p:nvSpPr>
          <p:spPr bwMode="auto">
            <a:xfrm>
              <a:off x="3395" y="1913"/>
              <a:ext cx="768" cy="724"/>
            </a:xfrm>
            <a:prstGeom prst="rect">
              <a:avLst/>
            </a:prstGeom>
            <a:noFill/>
            <a:ln w="30163">
              <a:solidFill>
                <a:srgbClr val="FF0066"/>
              </a:solidFill>
              <a:miter lim="800000"/>
              <a:headEnd/>
              <a:tailEnd/>
            </a:ln>
          </p:spPr>
          <p:txBody>
            <a:bodyPr/>
            <a:lstStyle/>
            <a:p>
              <a:endParaRPr lang="en-US"/>
            </a:p>
          </p:txBody>
        </p:sp>
        <p:sp>
          <p:nvSpPr>
            <p:cNvPr id="30806" name="Rectangle 94"/>
            <p:cNvSpPr>
              <a:spLocks noChangeArrowheads="1"/>
            </p:cNvSpPr>
            <p:nvPr/>
          </p:nvSpPr>
          <p:spPr bwMode="auto">
            <a:xfrm>
              <a:off x="1090" y="2637"/>
              <a:ext cx="768" cy="723"/>
            </a:xfrm>
            <a:prstGeom prst="rect">
              <a:avLst/>
            </a:prstGeom>
            <a:noFill/>
            <a:ln w="30163">
              <a:solidFill>
                <a:srgbClr val="FF0066"/>
              </a:solidFill>
              <a:miter lim="800000"/>
              <a:headEnd/>
              <a:tailEnd/>
            </a:ln>
          </p:spPr>
          <p:txBody>
            <a:bodyPr/>
            <a:lstStyle/>
            <a:p>
              <a:endParaRPr lang="en-US"/>
            </a:p>
          </p:txBody>
        </p:sp>
        <p:sp>
          <p:nvSpPr>
            <p:cNvPr id="30807" name="Rectangle 95"/>
            <p:cNvSpPr>
              <a:spLocks noChangeArrowheads="1"/>
            </p:cNvSpPr>
            <p:nvPr/>
          </p:nvSpPr>
          <p:spPr bwMode="auto">
            <a:xfrm>
              <a:off x="1858" y="2637"/>
              <a:ext cx="768" cy="723"/>
            </a:xfrm>
            <a:prstGeom prst="rect">
              <a:avLst/>
            </a:prstGeom>
            <a:noFill/>
            <a:ln w="30163">
              <a:solidFill>
                <a:srgbClr val="FF0066"/>
              </a:solidFill>
              <a:miter lim="800000"/>
              <a:headEnd/>
              <a:tailEnd/>
            </a:ln>
          </p:spPr>
          <p:txBody>
            <a:bodyPr/>
            <a:lstStyle/>
            <a:p>
              <a:endParaRPr lang="en-US"/>
            </a:p>
          </p:txBody>
        </p:sp>
        <p:sp>
          <p:nvSpPr>
            <p:cNvPr id="30808" name="Rectangle 96"/>
            <p:cNvSpPr>
              <a:spLocks noChangeArrowheads="1"/>
            </p:cNvSpPr>
            <p:nvPr/>
          </p:nvSpPr>
          <p:spPr bwMode="auto">
            <a:xfrm>
              <a:off x="2626" y="2637"/>
              <a:ext cx="769" cy="723"/>
            </a:xfrm>
            <a:prstGeom prst="rect">
              <a:avLst/>
            </a:prstGeom>
            <a:noFill/>
            <a:ln w="30163">
              <a:solidFill>
                <a:srgbClr val="FF0066"/>
              </a:solidFill>
              <a:miter lim="800000"/>
              <a:headEnd/>
              <a:tailEnd/>
            </a:ln>
          </p:spPr>
          <p:txBody>
            <a:bodyPr/>
            <a:lstStyle/>
            <a:p>
              <a:endParaRPr lang="en-US"/>
            </a:p>
          </p:txBody>
        </p:sp>
        <p:sp>
          <p:nvSpPr>
            <p:cNvPr id="30809" name="Rectangle 97"/>
            <p:cNvSpPr>
              <a:spLocks noChangeArrowheads="1"/>
            </p:cNvSpPr>
            <p:nvPr/>
          </p:nvSpPr>
          <p:spPr bwMode="auto">
            <a:xfrm>
              <a:off x="4163" y="2637"/>
              <a:ext cx="768" cy="723"/>
            </a:xfrm>
            <a:prstGeom prst="rect">
              <a:avLst/>
            </a:prstGeom>
            <a:noFill/>
            <a:ln w="30163">
              <a:solidFill>
                <a:srgbClr val="FF0066"/>
              </a:solidFill>
              <a:miter lim="800000"/>
              <a:headEnd/>
              <a:tailEnd/>
            </a:ln>
          </p:spPr>
          <p:txBody>
            <a:bodyPr/>
            <a:lstStyle/>
            <a:p>
              <a:endParaRPr lang="en-US"/>
            </a:p>
          </p:txBody>
        </p:sp>
        <p:sp>
          <p:nvSpPr>
            <p:cNvPr id="30810" name="Rectangle 98"/>
            <p:cNvSpPr>
              <a:spLocks noChangeArrowheads="1"/>
            </p:cNvSpPr>
            <p:nvPr/>
          </p:nvSpPr>
          <p:spPr bwMode="auto">
            <a:xfrm>
              <a:off x="3395" y="2637"/>
              <a:ext cx="768" cy="723"/>
            </a:xfrm>
            <a:prstGeom prst="rect">
              <a:avLst/>
            </a:prstGeom>
            <a:noFill/>
            <a:ln w="30163">
              <a:solidFill>
                <a:srgbClr val="FF0066"/>
              </a:solidFill>
              <a:miter lim="800000"/>
              <a:headEnd/>
              <a:tailEnd/>
            </a:ln>
          </p:spPr>
          <p:txBody>
            <a:bodyPr/>
            <a:lstStyle/>
            <a:p>
              <a:endParaRPr lang="en-US"/>
            </a:p>
          </p:txBody>
        </p:sp>
        <p:sp>
          <p:nvSpPr>
            <p:cNvPr id="30811" name="Line 99"/>
            <p:cNvSpPr>
              <a:spLocks noChangeShapeType="1"/>
            </p:cNvSpPr>
            <p:nvPr/>
          </p:nvSpPr>
          <p:spPr bwMode="auto">
            <a:xfrm>
              <a:off x="937" y="1913"/>
              <a:ext cx="4147" cy="1"/>
            </a:xfrm>
            <a:prstGeom prst="line">
              <a:avLst/>
            </a:prstGeom>
            <a:noFill/>
            <a:ln w="30163">
              <a:solidFill>
                <a:srgbClr val="FF0066"/>
              </a:solidFill>
              <a:round/>
              <a:headEnd/>
              <a:tailEnd/>
            </a:ln>
          </p:spPr>
          <p:txBody>
            <a:bodyPr/>
            <a:lstStyle/>
            <a:p>
              <a:endParaRPr lang="en-US"/>
            </a:p>
          </p:txBody>
        </p:sp>
        <p:sp>
          <p:nvSpPr>
            <p:cNvPr id="30812" name="Line 100"/>
            <p:cNvSpPr>
              <a:spLocks noChangeShapeType="1"/>
            </p:cNvSpPr>
            <p:nvPr/>
          </p:nvSpPr>
          <p:spPr bwMode="auto">
            <a:xfrm>
              <a:off x="937" y="2637"/>
              <a:ext cx="4147" cy="1"/>
            </a:xfrm>
            <a:prstGeom prst="line">
              <a:avLst/>
            </a:prstGeom>
            <a:noFill/>
            <a:ln w="30163">
              <a:solidFill>
                <a:srgbClr val="FF0066"/>
              </a:solidFill>
              <a:round/>
              <a:headEnd/>
              <a:tailEnd/>
            </a:ln>
          </p:spPr>
          <p:txBody>
            <a:bodyPr/>
            <a:lstStyle/>
            <a:p>
              <a:endParaRPr lang="en-US"/>
            </a:p>
          </p:txBody>
        </p:sp>
        <p:sp>
          <p:nvSpPr>
            <p:cNvPr id="30813" name="Line 101"/>
            <p:cNvSpPr>
              <a:spLocks noChangeShapeType="1"/>
            </p:cNvSpPr>
            <p:nvPr/>
          </p:nvSpPr>
          <p:spPr bwMode="auto">
            <a:xfrm>
              <a:off x="937" y="3363"/>
              <a:ext cx="4147" cy="1"/>
            </a:xfrm>
            <a:prstGeom prst="line">
              <a:avLst/>
            </a:prstGeom>
            <a:noFill/>
            <a:ln w="30163">
              <a:solidFill>
                <a:srgbClr val="FF0066"/>
              </a:solidFill>
              <a:round/>
              <a:headEnd/>
              <a:tailEnd/>
            </a:ln>
          </p:spPr>
          <p:txBody>
            <a:bodyPr/>
            <a:lstStyle/>
            <a:p>
              <a:endParaRPr lang="en-US"/>
            </a:p>
          </p:txBody>
        </p:sp>
        <p:sp>
          <p:nvSpPr>
            <p:cNvPr id="30814" name="Line 102"/>
            <p:cNvSpPr>
              <a:spLocks noChangeShapeType="1"/>
            </p:cNvSpPr>
            <p:nvPr/>
          </p:nvSpPr>
          <p:spPr bwMode="auto">
            <a:xfrm>
              <a:off x="1090" y="1772"/>
              <a:ext cx="1" cy="1729"/>
            </a:xfrm>
            <a:prstGeom prst="line">
              <a:avLst/>
            </a:prstGeom>
            <a:noFill/>
            <a:ln w="30163">
              <a:solidFill>
                <a:srgbClr val="FF0066"/>
              </a:solidFill>
              <a:round/>
              <a:headEnd/>
              <a:tailEnd/>
            </a:ln>
          </p:spPr>
          <p:txBody>
            <a:bodyPr/>
            <a:lstStyle/>
            <a:p>
              <a:endParaRPr lang="en-US"/>
            </a:p>
          </p:txBody>
        </p:sp>
        <p:sp>
          <p:nvSpPr>
            <p:cNvPr id="30815" name="Line 103"/>
            <p:cNvSpPr>
              <a:spLocks noChangeShapeType="1"/>
            </p:cNvSpPr>
            <p:nvPr/>
          </p:nvSpPr>
          <p:spPr bwMode="auto">
            <a:xfrm>
              <a:off x="2626" y="1778"/>
              <a:ext cx="1" cy="1730"/>
            </a:xfrm>
            <a:prstGeom prst="line">
              <a:avLst/>
            </a:prstGeom>
            <a:noFill/>
            <a:ln w="30163">
              <a:solidFill>
                <a:srgbClr val="FF0066"/>
              </a:solidFill>
              <a:round/>
              <a:headEnd/>
              <a:tailEnd/>
            </a:ln>
          </p:spPr>
          <p:txBody>
            <a:bodyPr/>
            <a:lstStyle/>
            <a:p>
              <a:endParaRPr lang="en-US"/>
            </a:p>
          </p:txBody>
        </p:sp>
        <p:sp>
          <p:nvSpPr>
            <p:cNvPr id="30816" name="Line 104"/>
            <p:cNvSpPr>
              <a:spLocks noChangeShapeType="1"/>
            </p:cNvSpPr>
            <p:nvPr/>
          </p:nvSpPr>
          <p:spPr bwMode="auto">
            <a:xfrm>
              <a:off x="3395" y="1769"/>
              <a:ext cx="1" cy="1729"/>
            </a:xfrm>
            <a:prstGeom prst="line">
              <a:avLst/>
            </a:prstGeom>
            <a:noFill/>
            <a:ln w="30163">
              <a:solidFill>
                <a:srgbClr val="FF0066"/>
              </a:solidFill>
              <a:round/>
              <a:headEnd/>
              <a:tailEnd/>
            </a:ln>
          </p:spPr>
          <p:txBody>
            <a:bodyPr/>
            <a:lstStyle/>
            <a:p>
              <a:endParaRPr lang="en-US"/>
            </a:p>
          </p:txBody>
        </p:sp>
        <p:sp>
          <p:nvSpPr>
            <p:cNvPr id="30817" name="Line 105"/>
            <p:cNvSpPr>
              <a:spLocks noChangeShapeType="1"/>
            </p:cNvSpPr>
            <p:nvPr/>
          </p:nvSpPr>
          <p:spPr bwMode="auto">
            <a:xfrm>
              <a:off x="4163" y="1772"/>
              <a:ext cx="1" cy="1729"/>
            </a:xfrm>
            <a:prstGeom prst="line">
              <a:avLst/>
            </a:prstGeom>
            <a:noFill/>
            <a:ln w="30163">
              <a:solidFill>
                <a:srgbClr val="FF0066"/>
              </a:solidFill>
              <a:round/>
              <a:headEnd/>
              <a:tailEnd/>
            </a:ln>
          </p:spPr>
          <p:txBody>
            <a:bodyPr/>
            <a:lstStyle/>
            <a:p>
              <a:endParaRPr lang="en-US"/>
            </a:p>
          </p:txBody>
        </p:sp>
        <p:sp>
          <p:nvSpPr>
            <p:cNvPr id="30818" name="Line 106"/>
            <p:cNvSpPr>
              <a:spLocks noChangeShapeType="1"/>
            </p:cNvSpPr>
            <p:nvPr/>
          </p:nvSpPr>
          <p:spPr bwMode="auto">
            <a:xfrm>
              <a:off x="4931" y="1772"/>
              <a:ext cx="1" cy="1729"/>
            </a:xfrm>
            <a:prstGeom prst="line">
              <a:avLst/>
            </a:prstGeom>
            <a:noFill/>
            <a:ln w="30163">
              <a:solidFill>
                <a:srgbClr val="FF0066"/>
              </a:solidFill>
              <a:round/>
              <a:headEnd/>
              <a:tailEnd/>
            </a:ln>
          </p:spPr>
          <p:txBody>
            <a:bodyPr/>
            <a:lstStyle/>
            <a:p>
              <a:endParaRPr lang="en-US"/>
            </a:p>
          </p:txBody>
        </p:sp>
        <p:sp>
          <p:nvSpPr>
            <p:cNvPr id="30819" name="Line 107"/>
            <p:cNvSpPr>
              <a:spLocks noChangeShapeType="1"/>
            </p:cNvSpPr>
            <p:nvPr/>
          </p:nvSpPr>
          <p:spPr bwMode="auto">
            <a:xfrm>
              <a:off x="1858" y="1772"/>
              <a:ext cx="1" cy="1729"/>
            </a:xfrm>
            <a:prstGeom prst="line">
              <a:avLst/>
            </a:prstGeom>
            <a:noFill/>
            <a:ln w="30163">
              <a:solidFill>
                <a:srgbClr val="FF0066"/>
              </a:solidFill>
              <a:round/>
              <a:headEnd/>
              <a:tailEnd/>
            </a:ln>
          </p:spPr>
          <p:txBody>
            <a:bodyPr/>
            <a:lstStyle/>
            <a:p>
              <a:endParaRPr lang="en-US"/>
            </a:p>
          </p:txBody>
        </p:sp>
        <p:sp>
          <p:nvSpPr>
            <p:cNvPr id="30820" name="Freeform 108"/>
            <p:cNvSpPr>
              <a:spLocks/>
            </p:cNvSpPr>
            <p:nvPr/>
          </p:nvSpPr>
          <p:spPr bwMode="auto">
            <a:xfrm>
              <a:off x="953" y="3082"/>
              <a:ext cx="35" cy="131"/>
            </a:xfrm>
            <a:custGeom>
              <a:avLst/>
              <a:gdLst>
                <a:gd name="T0" fmla="*/ 11 w 11"/>
                <a:gd name="T1" fmla="*/ 0 h 41"/>
                <a:gd name="T2" fmla="*/ 5 w 11"/>
                <a:gd name="T3" fmla="*/ 3 h 41"/>
                <a:gd name="T4" fmla="*/ 5 w 11"/>
                <a:gd name="T5" fmla="*/ 17 h 41"/>
                <a:gd name="T6" fmla="*/ 0 w 11"/>
                <a:gd name="T7" fmla="*/ 20 h 41"/>
                <a:gd name="T8" fmla="*/ 5 w 11"/>
                <a:gd name="T9" fmla="*/ 24 h 41"/>
                <a:gd name="T10" fmla="*/ 5 w 11"/>
                <a:gd name="T11" fmla="*/ 38 h 41"/>
                <a:gd name="T12" fmla="*/ 11 w 11"/>
                <a:gd name="T13" fmla="*/ 41 h 41"/>
                <a:gd name="T14" fmla="*/ 0 60000 65536"/>
                <a:gd name="T15" fmla="*/ 0 60000 65536"/>
                <a:gd name="T16" fmla="*/ 0 60000 65536"/>
                <a:gd name="T17" fmla="*/ 0 60000 65536"/>
                <a:gd name="T18" fmla="*/ 0 60000 65536"/>
                <a:gd name="T19" fmla="*/ 0 60000 65536"/>
                <a:gd name="T20" fmla="*/ 0 60000 65536"/>
                <a:gd name="T21" fmla="*/ 0 w 11"/>
                <a:gd name="T22" fmla="*/ 0 h 41"/>
                <a:gd name="T23" fmla="*/ 11 w 11"/>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41">
                  <a:moveTo>
                    <a:pt x="11" y="0"/>
                  </a:moveTo>
                  <a:cubicBezTo>
                    <a:pt x="8" y="0"/>
                    <a:pt x="5" y="2"/>
                    <a:pt x="5" y="3"/>
                  </a:cubicBezTo>
                  <a:lnTo>
                    <a:pt x="5" y="17"/>
                  </a:lnTo>
                  <a:cubicBezTo>
                    <a:pt x="5" y="19"/>
                    <a:pt x="3" y="20"/>
                    <a:pt x="0" y="20"/>
                  </a:cubicBezTo>
                  <a:cubicBezTo>
                    <a:pt x="3" y="20"/>
                    <a:pt x="5" y="22"/>
                    <a:pt x="5" y="24"/>
                  </a:cubicBezTo>
                  <a:lnTo>
                    <a:pt x="5" y="38"/>
                  </a:lnTo>
                  <a:cubicBezTo>
                    <a:pt x="5" y="39"/>
                    <a:pt x="8" y="41"/>
                    <a:pt x="11" y="41"/>
                  </a:cubicBezTo>
                </a:path>
              </a:pathLst>
            </a:custGeom>
            <a:noFill/>
            <a:ln w="34925">
              <a:solidFill>
                <a:schemeClr val="tx1"/>
              </a:solidFill>
              <a:prstDash val="solid"/>
              <a:round/>
              <a:headEnd/>
              <a:tailEnd/>
            </a:ln>
          </p:spPr>
          <p:txBody>
            <a:bodyPr/>
            <a:lstStyle/>
            <a:p>
              <a:endParaRPr lang="en-US"/>
            </a:p>
          </p:txBody>
        </p:sp>
        <p:sp>
          <p:nvSpPr>
            <p:cNvPr id="30821" name="Freeform 109"/>
            <p:cNvSpPr>
              <a:spLocks/>
            </p:cNvSpPr>
            <p:nvPr/>
          </p:nvSpPr>
          <p:spPr bwMode="auto">
            <a:xfrm>
              <a:off x="1250" y="3402"/>
              <a:ext cx="141" cy="70"/>
            </a:xfrm>
            <a:custGeom>
              <a:avLst/>
              <a:gdLst>
                <a:gd name="T0" fmla="*/ 44 w 44"/>
                <a:gd name="T1" fmla="*/ 0 h 22"/>
                <a:gd name="T2" fmla="*/ 40 w 44"/>
                <a:gd name="T3" fmla="*/ 11 h 22"/>
                <a:gd name="T4" fmla="*/ 26 w 44"/>
                <a:gd name="T5" fmla="*/ 11 h 22"/>
                <a:gd name="T6" fmla="*/ 22 w 44"/>
                <a:gd name="T7" fmla="*/ 22 h 22"/>
                <a:gd name="T8" fmla="*/ 18 w 44"/>
                <a:gd name="T9" fmla="*/ 11 h 22"/>
                <a:gd name="T10" fmla="*/ 4 w 44"/>
                <a:gd name="T11" fmla="*/ 11 h 22"/>
                <a:gd name="T12" fmla="*/ 0 w 44"/>
                <a:gd name="T13" fmla="*/ 0 h 22"/>
                <a:gd name="T14" fmla="*/ 0 60000 65536"/>
                <a:gd name="T15" fmla="*/ 0 60000 65536"/>
                <a:gd name="T16" fmla="*/ 0 60000 65536"/>
                <a:gd name="T17" fmla="*/ 0 60000 65536"/>
                <a:gd name="T18" fmla="*/ 0 60000 65536"/>
                <a:gd name="T19" fmla="*/ 0 60000 65536"/>
                <a:gd name="T20" fmla="*/ 0 60000 65536"/>
                <a:gd name="T21" fmla="*/ 0 w 44"/>
                <a:gd name="T22" fmla="*/ 0 h 22"/>
                <a:gd name="T23" fmla="*/ 44 w 44"/>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22">
                  <a:moveTo>
                    <a:pt x="44" y="0"/>
                  </a:moveTo>
                  <a:cubicBezTo>
                    <a:pt x="44" y="6"/>
                    <a:pt x="42" y="11"/>
                    <a:pt x="40" y="11"/>
                  </a:cubicBezTo>
                  <a:lnTo>
                    <a:pt x="26" y="11"/>
                  </a:lnTo>
                  <a:cubicBezTo>
                    <a:pt x="24" y="11"/>
                    <a:pt x="22" y="16"/>
                    <a:pt x="22" y="22"/>
                  </a:cubicBezTo>
                  <a:cubicBezTo>
                    <a:pt x="22" y="16"/>
                    <a:pt x="20" y="11"/>
                    <a:pt x="18" y="11"/>
                  </a:cubicBezTo>
                  <a:lnTo>
                    <a:pt x="4" y="11"/>
                  </a:lnTo>
                  <a:cubicBezTo>
                    <a:pt x="2" y="11"/>
                    <a:pt x="0" y="6"/>
                    <a:pt x="0" y="0"/>
                  </a:cubicBezTo>
                </a:path>
              </a:pathLst>
            </a:custGeom>
            <a:noFill/>
            <a:ln w="34925">
              <a:solidFill>
                <a:schemeClr val="tx1"/>
              </a:solidFill>
              <a:prstDash val="solid"/>
              <a:round/>
              <a:headEnd/>
              <a:tailEnd/>
            </a:ln>
          </p:spPr>
          <p:txBody>
            <a:bodyPr/>
            <a:lstStyle/>
            <a:p>
              <a:endParaRPr lang="en-US"/>
            </a:p>
          </p:txBody>
        </p:sp>
        <p:sp>
          <p:nvSpPr>
            <p:cNvPr id="30822" name="Freeform 110"/>
            <p:cNvSpPr>
              <a:spLocks/>
            </p:cNvSpPr>
            <p:nvPr/>
          </p:nvSpPr>
          <p:spPr bwMode="auto">
            <a:xfrm>
              <a:off x="1103" y="1698"/>
              <a:ext cx="736" cy="71"/>
            </a:xfrm>
            <a:custGeom>
              <a:avLst/>
              <a:gdLst>
                <a:gd name="T0" fmla="*/ 0 w 230"/>
                <a:gd name="T1" fmla="*/ 22 h 22"/>
                <a:gd name="T2" fmla="*/ 19 w 230"/>
                <a:gd name="T3" fmla="*/ 11 h 22"/>
                <a:gd name="T4" fmla="*/ 96 w 230"/>
                <a:gd name="T5" fmla="*/ 11 h 22"/>
                <a:gd name="T6" fmla="*/ 115 w 230"/>
                <a:gd name="T7" fmla="*/ 0 h 22"/>
                <a:gd name="T8" fmla="*/ 134 w 230"/>
                <a:gd name="T9" fmla="*/ 11 h 22"/>
                <a:gd name="T10" fmla="*/ 211 w 230"/>
                <a:gd name="T11" fmla="*/ 11 h 22"/>
                <a:gd name="T12" fmla="*/ 230 w 230"/>
                <a:gd name="T13" fmla="*/ 22 h 22"/>
                <a:gd name="T14" fmla="*/ 0 60000 65536"/>
                <a:gd name="T15" fmla="*/ 0 60000 65536"/>
                <a:gd name="T16" fmla="*/ 0 60000 65536"/>
                <a:gd name="T17" fmla="*/ 0 60000 65536"/>
                <a:gd name="T18" fmla="*/ 0 60000 65536"/>
                <a:gd name="T19" fmla="*/ 0 60000 65536"/>
                <a:gd name="T20" fmla="*/ 0 60000 65536"/>
                <a:gd name="T21" fmla="*/ 0 w 230"/>
                <a:gd name="T22" fmla="*/ 0 h 22"/>
                <a:gd name="T23" fmla="*/ 230 w 230"/>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22">
                  <a:moveTo>
                    <a:pt x="0" y="22"/>
                  </a:moveTo>
                  <a:cubicBezTo>
                    <a:pt x="0" y="16"/>
                    <a:pt x="9" y="11"/>
                    <a:pt x="19" y="11"/>
                  </a:cubicBezTo>
                  <a:lnTo>
                    <a:pt x="96" y="11"/>
                  </a:lnTo>
                  <a:cubicBezTo>
                    <a:pt x="106" y="11"/>
                    <a:pt x="115" y="6"/>
                    <a:pt x="115" y="0"/>
                  </a:cubicBezTo>
                  <a:cubicBezTo>
                    <a:pt x="115" y="6"/>
                    <a:pt x="124" y="11"/>
                    <a:pt x="134" y="11"/>
                  </a:cubicBezTo>
                  <a:lnTo>
                    <a:pt x="211" y="11"/>
                  </a:lnTo>
                  <a:cubicBezTo>
                    <a:pt x="221" y="11"/>
                    <a:pt x="230" y="16"/>
                    <a:pt x="230" y="22"/>
                  </a:cubicBezTo>
                </a:path>
              </a:pathLst>
            </a:custGeom>
            <a:noFill/>
            <a:ln w="34925">
              <a:solidFill>
                <a:schemeClr val="tx1"/>
              </a:solidFill>
              <a:prstDash val="solid"/>
              <a:round/>
              <a:headEnd/>
              <a:tailEnd/>
            </a:ln>
          </p:spPr>
          <p:txBody>
            <a:bodyPr/>
            <a:lstStyle/>
            <a:p>
              <a:endParaRPr lang="en-US"/>
            </a:p>
          </p:txBody>
        </p:sp>
        <p:sp>
          <p:nvSpPr>
            <p:cNvPr id="30823" name="Freeform 111"/>
            <p:cNvSpPr>
              <a:spLocks/>
            </p:cNvSpPr>
            <p:nvPr/>
          </p:nvSpPr>
          <p:spPr bwMode="auto">
            <a:xfrm>
              <a:off x="1084" y="1344"/>
              <a:ext cx="3834" cy="122"/>
            </a:xfrm>
            <a:custGeom>
              <a:avLst/>
              <a:gdLst>
                <a:gd name="T0" fmla="*/ 1198 w 1198"/>
                <a:gd name="T1" fmla="*/ 38 h 38"/>
                <a:gd name="T2" fmla="*/ 1098 w 1198"/>
                <a:gd name="T3" fmla="*/ 19 h 38"/>
                <a:gd name="T4" fmla="*/ 698 w 1198"/>
                <a:gd name="T5" fmla="*/ 19 h 38"/>
                <a:gd name="T6" fmla="*/ 598 w 1198"/>
                <a:gd name="T7" fmla="*/ 0 h 38"/>
                <a:gd name="T8" fmla="*/ 498 w 1198"/>
                <a:gd name="T9" fmla="*/ 19 h 38"/>
                <a:gd name="T10" fmla="*/ 100 w 1198"/>
                <a:gd name="T11" fmla="*/ 19 h 38"/>
                <a:gd name="T12" fmla="*/ 0 w 1198"/>
                <a:gd name="T13" fmla="*/ 38 h 38"/>
                <a:gd name="T14" fmla="*/ 0 60000 65536"/>
                <a:gd name="T15" fmla="*/ 0 60000 65536"/>
                <a:gd name="T16" fmla="*/ 0 60000 65536"/>
                <a:gd name="T17" fmla="*/ 0 60000 65536"/>
                <a:gd name="T18" fmla="*/ 0 60000 65536"/>
                <a:gd name="T19" fmla="*/ 0 60000 65536"/>
                <a:gd name="T20" fmla="*/ 0 60000 65536"/>
                <a:gd name="T21" fmla="*/ 0 w 1198"/>
                <a:gd name="T22" fmla="*/ 0 h 38"/>
                <a:gd name="T23" fmla="*/ 1198 w 119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98" h="38">
                  <a:moveTo>
                    <a:pt x="1198" y="38"/>
                  </a:moveTo>
                  <a:cubicBezTo>
                    <a:pt x="1198" y="28"/>
                    <a:pt x="1153" y="19"/>
                    <a:pt x="1098" y="19"/>
                  </a:cubicBezTo>
                  <a:lnTo>
                    <a:pt x="698" y="19"/>
                  </a:lnTo>
                  <a:cubicBezTo>
                    <a:pt x="643" y="19"/>
                    <a:pt x="598" y="10"/>
                    <a:pt x="598" y="0"/>
                  </a:cubicBezTo>
                  <a:cubicBezTo>
                    <a:pt x="598" y="10"/>
                    <a:pt x="553" y="19"/>
                    <a:pt x="498" y="19"/>
                  </a:cubicBezTo>
                  <a:lnTo>
                    <a:pt x="100" y="19"/>
                  </a:lnTo>
                  <a:cubicBezTo>
                    <a:pt x="45" y="19"/>
                    <a:pt x="0" y="28"/>
                    <a:pt x="0" y="38"/>
                  </a:cubicBezTo>
                </a:path>
              </a:pathLst>
            </a:custGeom>
            <a:noFill/>
            <a:ln w="34925">
              <a:solidFill>
                <a:srgbClr val="000000"/>
              </a:solidFill>
              <a:prstDash val="solid"/>
              <a:round/>
              <a:headEnd/>
              <a:tailEnd/>
            </a:ln>
          </p:spPr>
          <p:txBody>
            <a:bodyPr/>
            <a:lstStyle/>
            <a:p>
              <a:endParaRPr lang="en-US"/>
            </a:p>
          </p:txBody>
        </p:sp>
        <p:sp>
          <p:nvSpPr>
            <p:cNvPr id="30824" name="Rectangle 112"/>
            <p:cNvSpPr>
              <a:spLocks noChangeArrowheads="1"/>
            </p:cNvSpPr>
            <p:nvPr/>
          </p:nvSpPr>
          <p:spPr bwMode="auto">
            <a:xfrm>
              <a:off x="3625" y="1923"/>
              <a:ext cx="128" cy="1434"/>
            </a:xfrm>
            <a:prstGeom prst="rect">
              <a:avLst/>
            </a:prstGeom>
            <a:solidFill>
              <a:schemeClr val="bg2"/>
            </a:solidFill>
            <a:ln w="19050">
              <a:noFill/>
              <a:miter lim="800000"/>
              <a:headEnd/>
              <a:tailEnd/>
            </a:ln>
          </p:spPr>
          <p:txBody>
            <a:bodyPr/>
            <a:lstStyle/>
            <a:p>
              <a:endParaRPr lang="en-US"/>
            </a:p>
          </p:txBody>
        </p:sp>
        <p:grpSp>
          <p:nvGrpSpPr>
            <p:cNvPr id="30825" name="Group 124"/>
            <p:cNvGrpSpPr>
              <a:grpSpLocks/>
            </p:cNvGrpSpPr>
            <p:nvPr/>
          </p:nvGrpSpPr>
          <p:grpSpPr bwMode="auto">
            <a:xfrm>
              <a:off x="3648" y="1634"/>
              <a:ext cx="96" cy="334"/>
              <a:chOff x="3622" y="1634"/>
              <a:chExt cx="86" cy="209"/>
            </a:xfrm>
          </p:grpSpPr>
          <p:sp>
            <p:nvSpPr>
              <p:cNvPr id="30828" name="Line 113"/>
              <p:cNvSpPr>
                <a:spLocks noChangeShapeType="1"/>
              </p:cNvSpPr>
              <p:nvPr/>
            </p:nvSpPr>
            <p:spPr bwMode="auto">
              <a:xfrm>
                <a:off x="3644" y="1634"/>
                <a:ext cx="23" cy="132"/>
              </a:xfrm>
              <a:prstGeom prst="line">
                <a:avLst/>
              </a:prstGeom>
              <a:noFill/>
              <a:ln w="28575">
                <a:solidFill>
                  <a:schemeClr val="tx1"/>
                </a:solidFill>
                <a:round/>
                <a:headEnd/>
                <a:tailEnd/>
              </a:ln>
            </p:spPr>
            <p:txBody>
              <a:bodyPr/>
              <a:lstStyle/>
              <a:p>
                <a:endParaRPr lang="en-US"/>
              </a:p>
            </p:txBody>
          </p:sp>
          <p:sp>
            <p:nvSpPr>
              <p:cNvPr id="30829" name="Freeform 114"/>
              <p:cNvSpPr>
                <a:spLocks/>
              </p:cNvSpPr>
              <p:nvPr/>
            </p:nvSpPr>
            <p:spPr bwMode="auto">
              <a:xfrm>
                <a:off x="3622" y="1753"/>
                <a:ext cx="86" cy="90"/>
              </a:xfrm>
              <a:custGeom>
                <a:avLst/>
                <a:gdLst>
                  <a:gd name="T0" fmla="*/ 0 w 86"/>
                  <a:gd name="T1" fmla="*/ 16 h 90"/>
                  <a:gd name="T2" fmla="*/ 61 w 86"/>
                  <a:gd name="T3" fmla="*/ 90 h 90"/>
                  <a:gd name="T4" fmla="*/ 86 w 86"/>
                  <a:gd name="T5" fmla="*/ 0 h 90"/>
                  <a:gd name="T6" fmla="*/ 0 w 86"/>
                  <a:gd name="T7" fmla="*/ 16 h 90"/>
                  <a:gd name="T8" fmla="*/ 0 60000 65536"/>
                  <a:gd name="T9" fmla="*/ 0 60000 65536"/>
                  <a:gd name="T10" fmla="*/ 0 60000 65536"/>
                  <a:gd name="T11" fmla="*/ 0 60000 65536"/>
                  <a:gd name="T12" fmla="*/ 0 w 86"/>
                  <a:gd name="T13" fmla="*/ 0 h 90"/>
                  <a:gd name="T14" fmla="*/ 86 w 86"/>
                  <a:gd name="T15" fmla="*/ 90 h 90"/>
                </a:gdLst>
                <a:ahLst/>
                <a:cxnLst>
                  <a:cxn ang="T8">
                    <a:pos x="T0" y="T1"/>
                  </a:cxn>
                  <a:cxn ang="T9">
                    <a:pos x="T2" y="T3"/>
                  </a:cxn>
                  <a:cxn ang="T10">
                    <a:pos x="T4" y="T5"/>
                  </a:cxn>
                  <a:cxn ang="T11">
                    <a:pos x="T6" y="T7"/>
                  </a:cxn>
                </a:cxnLst>
                <a:rect l="T12" t="T13" r="T14" b="T15"/>
                <a:pathLst>
                  <a:path w="86" h="90">
                    <a:moveTo>
                      <a:pt x="0" y="16"/>
                    </a:moveTo>
                    <a:lnTo>
                      <a:pt x="61" y="90"/>
                    </a:lnTo>
                    <a:lnTo>
                      <a:pt x="86" y="0"/>
                    </a:lnTo>
                    <a:lnTo>
                      <a:pt x="0" y="16"/>
                    </a:lnTo>
                    <a:close/>
                  </a:path>
                </a:pathLst>
              </a:custGeom>
              <a:solidFill>
                <a:srgbClr val="000000"/>
              </a:solidFill>
              <a:ln w="28575" cmpd="sng">
                <a:solidFill>
                  <a:schemeClr val="tx1"/>
                </a:solidFill>
                <a:round/>
                <a:headEnd/>
                <a:tailEnd/>
              </a:ln>
            </p:spPr>
            <p:txBody>
              <a:bodyPr/>
              <a:lstStyle/>
              <a:p>
                <a:endParaRPr lang="en-US"/>
              </a:p>
            </p:txBody>
          </p:sp>
        </p:grpSp>
        <p:sp>
          <p:nvSpPr>
            <p:cNvPr id="30826" name="Freeform 116"/>
            <p:cNvSpPr>
              <a:spLocks/>
            </p:cNvSpPr>
            <p:nvPr/>
          </p:nvSpPr>
          <p:spPr bwMode="auto">
            <a:xfrm>
              <a:off x="2940" y="3408"/>
              <a:ext cx="141" cy="71"/>
            </a:xfrm>
            <a:custGeom>
              <a:avLst/>
              <a:gdLst>
                <a:gd name="T0" fmla="*/ 44 w 44"/>
                <a:gd name="T1" fmla="*/ 0 h 22"/>
                <a:gd name="T2" fmla="*/ 40 w 44"/>
                <a:gd name="T3" fmla="*/ 11 h 22"/>
                <a:gd name="T4" fmla="*/ 26 w 44"/>
                <a:gd name="T5" fmla="*/ 11 h 22"/>
                <a:gd name="T6" fmla="*/ 22 w 44"/>
                <a:gd name="T7" fmla="*/ 22 h 22"/>
                <a:gd name="T8" fmla="*/ 18 w 44"/>
                <a:gd name="T9" fmla="*/ 11 h 22"/>
                <a:gd name="T10" fmla="*/ 4 w 44"/>
                <a:gd name="T11" fmla="*/ 11 h 22"/>
                <a:gd name="T12" fmla="*/ 0 w 44"/>
                <a:gd name="T13" fmla="*/ 0 h 22"/>
                <a:gd name="T14" fmla="*/ 0 60000 65536"/>
                <a:gd name="T15" fmla="*/ 0 60000 65536"/>
                <a:gd name="T16" fmla="*/ 0 60000 65536"/>
                <a:gd name="T17" fmla="*/ 0 60000 65536"/>
                <a:gd name="T18" fmla="*/ 0 60000 65536"/>
                <a:gd name="T19" fmla="*/ 0 60000 65536"/>
                <a:gd name="T20" fmla="*/ 0 60000 65536"/>
                <a:gd name="T21" fmla="*/ 0 w 44"/>
                <a:gd name="T22" fmla="*/ 0 h 22"/>
                <a:gd name="T23" fmla="*/ 44 w 44"/>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22">
                  <a:moveTo>
                    <a:pt x="44" y="0"/>
                  </a:moveTo>
                  <a:cubicBezTo>
                    <a:pt x="44" y="6"/>
                    <a:pt x="42" y="11"/>
                    <a:pt x="40" y="11"/>
                  </a:cubicBezTo>
                  <a:lnTo>
                    <a:pt x="26" y="11"/>
                  </a:lnTo>
                  <a:cubicBezTo>
                    <a:pt x="24" y="11"/>
                    <a:pt x="22" y="16"/>
                    <a:pt x="22" y="22"/>
                  </a:cubicBezTo>
                  <a:cubicBezTo>
                    <a:pt x="22" y="16"/>
                    <a:pt x="20" y="11"/>
                    <a:pt x="18" y="11"/>
                  </a:cubicBezTo>
                  <a:lnTo>
                    <a:pt x="4" y="11"/>
                  </a:lnTo>
                  <a:cubicBezTo>
                    <a:pt x="2" y="11"/>
                    <a:pt x="0" y="6"/>
                    <a:pt x="0" y="0"/>
                  </a:cubicBezTo>
                </a:path>
              </a:pathLst>
            </a:custGeom>
            <a:noFill/>
            <a:ln w="34925">
              <a:solidFill>
                <a:schemeClr val="tx1"/>
              </a:solidFill>
              <a:prstDash val="solid"/>
              <a:round/>
              <a:headEnd/>
              <a:tailEnd/>
            </a:ln>
          </p:spPr>
          <p:txBody>
            <a:bodyPr/>
            <a:lstStyle/>
            <a:p>
              <a:endParaRPr lang="en-US"/>
            </a:p>
          </p:txBody>
        </p:sp>
        <p:sp>
          <p:nvSpPr>
            <p:cNvPr id="30827" name="Rectangle 14"/>
            <p:cNvSpPr>
              <a:spLocks noChangeArrowheads="1"/>
            </p:cNvSpPr>
            <p:nvPr/>
          </p:nvSpPr>
          <p:spPr bwMode="auto">
            <a:xfrm>
              <a:off x="3888" y="1968"/>
              <a:ext cx="1344" cy="179"/>
            </a:xfrm>
            <a:prstGeom prst="rect">
              <a:avLst/>
            </a:prstGeom>
            <a:solidFill>
              <a:schemeClr val="bg1"/>
            </a:solidFill>
            <a:ln w="9525" algn="ctr">
              <a:solidFill>
                <a:schemeClr val="tx1"/>
              </a:solidFill>
              <a:miter lim="800000"/>
              <a:headEnd/>
              <a:tailEnd/>
            </a:ln>
          </p:spPr>
          <p:txBody>
            <a:bodyPr lIns="45720" rIns="45720" anchor="ctr">
              <a:spAutoFit/>
            </a:bodyPr>
            <a:lstStyle/>
            <a:p>
              <a:pPr algn="ctr"/>
              <a:r>
                <a:rPr lang="en-US" sz="1200" b="1">
                  <a:solidFill>
                    <a:srgbClr val="000000"/>
                  </a:solidFill>
                  <a:latin typeface="Arial" charset="0"/>
                </a:rPr>
                <a:t>paper speed = 25 mm/sec</a:t>
              </a:r>
            </a:p>
          </p:txBody>
        </p:sp>
      </p:grpSp>
      <p:grpSp>
        <p:nvGrpSpPr>
          <p:cNvPr id="30732" name="Group 128"/>
          <p:cNvGrpSpPr>
            <a:grpSpLocks/>
          </p:cNvGrpSpPr>
          <p:nvPr/>
        </p:nvGrpSpPr>
        <p:grpSpPr bwMode="auto">
          <a:xfrm>
            <a:off x="1752600" y="1752600"/>
            <a:ext cx="6070600" cy="284163"/>
            <a:chOff x="1104" y="1104"/>
            <a:chExt cx="3824" cy="179"/>
          </a:xfrm>
        </p:grpSpPr>
        <p:sp>
          <p:nvSpPr>
            <p:cNvPr id="30733" name="Rectangle 119"/>
            <p:cNvSpPr>
              <a:spLocks noChangeArrowheads="1"/>
            </p:cNvSpPr>
            <p:nvPr/>
          </p:nvSpPr>
          <p:spPr bwMode="auto">
            <a:xfrm>
              <a:off x="1104" y="1165"/>
              <a:ext cx="3824" cy="57"/>
            </a:xfrm>
            <a:prstGeom prst="rect">
              <a:avLst/>
            </a:prstGeom>
            <a:solidFill>
              <a:srgbClr val="006600"/>
            </a:solidFill>
            <a:ln w="9525" cap="rnd">
              <a:solidFill>
                <a:srgbClr val="006600"/>
              </a:solidFill>
              <a:miter lim="800000"/>
              <a:headEnd/>
              <a:tailEnd/>
            </a:ln>
          </p:spPr>
          <p:txBody>
            <a:bodyPr/>
            <a:lstStyle/>
            <a:p>
              <a:endParaRPr lang="en-US"/>
            </a:p>
          </p:txBody>
        </p:sp>
        <p:sp>
          <p:nvSpPr>
            <p:cNvPr id="30734" name="Rectangle 8"/>
            <p:cNvSpPr>
              <a:spLocks noChangeArrowheads="1"/>
            </p:cNvSpPr>
            <p:nvPr/>
          </p:nvSpPr>
          <p:spPr bwMode="auto">
            <a:xfrm>
              <a:off x="2824" y="1104"/>
              <a:ext cx="321" cy="179"/>
            </a:xfrm>
            <a:prstGeom prst="rect">
              <a:avLst/>
            </a:prstGeom>
            <a:solidFill>
              <a:schemeClr val="bg1"/>
            </a:solidFill>
            <a:ln w="9525" algn="ctr">
              <a:solidFill>
                <a:schemeClr val="tx1"/>
              </a:solidFill>
              <a:miter lim="800000"/>
              <a:headEnd/>
              <a:tailEnd/>
            </a:ln>
          </p:spPr>
          <p:txBody>
            <a:bodyPr lIns="45720" rIns="45720" anchor="ctr">
              <a:spAutoFit/>
            </a:bodyPr>
            <a:lstStyle/>
            <a:p>
              <a:pPr algn="ctr"/>
              <a:r>
                <a:rPr lang="en-US" sz="1200" b="1">
                  <a:solidFill>
                    <a:srgbClr val="000000"/>
                  </a:solidFill>
                  <a:latin typeface="Arial" charset="0"/>
                </a:rPr>
                <a:t>1 sec</a:t>
              </a:r>
            </a:p>
          </p:txBody>
        </p:sp>
      </p:gr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6" name="Group 91"/>
          <p:cNvGrpSpPr>
            <a:grpSpLocks/>
          </p:cNvGrpSpPr>
          <p:nvPr/>
        </p:nvGrpSpPr>
        <p:grpSpPr bwMode="auto">
          <a:xfrm>
            <a:off x="990600" y="2209800"/>
            <a:ext cx="7315200" cy="4248150"/>
            <a:chOff x="720" y="1392"/>
            <a:chExt cx="4608" cy="2676"/>
          </a:xfrm>
        </p:grpSpPr>
        <p:sp>
          <p:nvSpPr>
            <p:cNvPr id="3158" name="Text Box 4"/>
            <p:cNvSpPr txBox="1">
              <a:spLocks noChangeArrowheads="1"/>
            </p:cNvSpPr>
            <p:nvPr/>
          </p:nvSpPr>
          <p:spPr bwMode="auto">
            <a:xfrm>
              <a:off x="720" y="1392"/>
              <a:ext cx="4608" cy="2676"/>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a:latin typeface="Arial" charset="0"/>
                </a:rPr>
                <a:t>Small box = 1 mm</a:t>
              </a:r>
              <a:r>
                <a:rPr lang="en-US" sz="1700" baseline="30000">
                  <a:latin typeface="Arial" charset="0"/>
                </a:rPr>
                <a:t>2</a:t>
              </a:r>
            </a:p>
            <a:p>
              <a:pPr algn="just" eaLnBrk="0" hangingPunct="0"/>
              <a:r>
                <a:rPr lang="en-US" sz="1700">
                  <a:latin typeface="Arial" charset="0"/>
                </a:rPr>
                <a:t>Paper speed = 25 mm/sec</a:t>
              </a:r>
            </a:p>
            <a:p>
              <a:pPr algn="just" eaLnBrk="0" hangingPunct="0"/>
              <a:r>
                <a:rPr lang="en-US" sz="1700">
                  <a:latin typeface="Arial" charset="0"/>
                </a:rPr>
                <a:t>1 mm = 0.04 sec = 1 small box</a:t>
              </a:r>
            </a:p>
            <a:p>
              <a:pPr algn="just" eaLnBrk="0" hangingPunct="0"/>
              <a:r>
                <a:rPr lang="en-US" sz="1700">
                  <a:latin typeface="Arial" charset="0"/>
                </a:rPr>
                <a:t>Heart rate = beats/min = [mm per minute]/[number of mm between beats], </a:t>
              </a:r>
            </a:p>
            <a:p>
              <a:pPr algn="just" eaLnBrk="0" hangingPunct="0"/>
              <a:endParaRPr lang="en-US" sz="1700">
                <a:latin typeface="Arial" charset="0"/>
              </a:endParaRPr>
            </a:p>
            <a:p>
              <a:pPr algn="just" eaLnBrk="0" hangingPunct="0"/>
              <a:endParaRPr lang="en-US" sz="1700">
                <a:latin typeface="Arial" charset="0"/>
              </a:endParaRPr>
            </a:p>
            <a:p>
              <a:pPr algn="just" eaLnBrk="0" hangingPunct="0"/>
              <a:endParaRPr lang="en-US" sz="1700">
                <a:latin typeface="Arial" charset="0"/>
              </a:endParaRPr>
            </a:p>
            <a:p>
              <a:pPr algn="just" eaLnBrk="0" hangingPunct="0"/>
              <a:endParaRPr lang="en-US" sz="1700">
                <a:latin typeface="Arial" charset="0"/>
              </a:endParaRPr>
            </a:p>
            <a:p>
              <a:pPr algn="just" eaLnBrk="0" hangingPunct="0"/>
              <a:r>
                <a:rPr lang="en-US" sz="1700">
                  <a:latin typeface="Arial" charset="0"/>
                </a:rPr>
                <a:t>Substituting numbers:</a:t>
              </a:r>
            </a:p>
            <a:p>
              <a:pPr algn="just" eaLnBrk="0" hangingPunct="0"/>
              <a:endParaRPr lang="en-US" sz="1700">
                <a:latin typeface="Arial" charset="0"/>
              </a:endParaRPr>
            </a:p>
            <a:p>
              <a:pPr algn="just" eaLnBrk="0" hangingPunct="0"/>
              <a:endParaRPr lang="en-US" sz="1700">
                <a:latin typeface="Arial" charset="0"/>
              </a:endParaRPr>
            </a:p>
            <a:p>
              <a:pPr algn="just" eaLnBrk="0" hangingPunct="0"/>
              <a:endParaRPr lang="en-US" sz="1700">
                <a:latin typeface="Arial" charset="0"/>
              </a:endParaRPr>
            </a:p>
            <a:p>
              <a:pPr algn="just" eaLnBrk="0" hangingPunct="0"/>
              <a:endParaRPr lang="en-US" sz="1700">
                <a:latin typeface="Arial" charset="0"/>
              </a:endParaRPr>
            </a:p>
            <a:p>
              <a:pPr algn="just" eaLnBrk="0" hangingPunct="0"/>
              <a:endParaRPr lang="en-US" sz="1700">
                <a:latin typeface="Arial" charset="0"/>
              </a:endParaRPr>
            </a:p>
            <a:p>
              <a:pPr algn="just" eaLnBrk="0" hangingPunct="0"/>
              <a:endParaRPr lang="en-US" sz="1700">
                <a:latin typeface="Arial" charset="0"/>
              </a:endParaRPr>
            </a:p>
            <a:p>
              <a:pPr algn="just" eaLnBrk="0" hangingPunct="0"/>
              <a:r>
                <a:rPr lang="en-US" sz="1700">
                  <a:latin typeface="Arial" charset="0"/>
                </a:rPr>
                <a:t>Since 1 small box = 0.04 sec, intervals can be calculated from trace also</a:t>
              </a:r>
            </a:p>
          </p:txBody>
        </p:sp>
        <p:graphicFrame>
          <p:nvGraphicFramePr>
            <p:cNvPr id="3074" name="Object 5"/>
            <p:cNvGraphicFramePr>
              <a:graphicFrameLocks noChangeAspect="1"/>
            </p:cNvGraphicFramePr>
            <p:nvPr/>
          </p:nvGraphicFramePr>
          <p:xfrm>
            <a:off x="2088" y="2072"/>
            <a:ext cx="1680" cy="720"/>
          </p:xfrm>
          <a:graphic>
            <a:graphicData uri="http://schemas.openxmlformats.org/presentationml/2006/ole">
              <p:oleObj spid="_x0000_s3074" name="Equation" r:id="rId5" imgW="1777680" imgH="761760" progId="Equation.3">
                <p:embed/>
              </p:oleObj>
            </a:graphicData>
          </a:graphic>
        </p:graphicFrame>
        <p:graphicFrame>
          <p:nvGraphicFramePr>
            <p:cNvPr id="3075" name="Object 6"/>
            <p:cNvGraphicFramePr>
              <a:graphicFrameLocks noChangeAspect="1"/>
            </p:cNvGraphicFramePr>
            <p:nvPr/>
          </p:nvGraphicFramePr>
          <p:xfrm>
            <a:off x="1848" y="2951"/>
            <a:ext cx="2160" cy="705"/>
          </p:xfrm>
          <a:graphic>
            <a:graphicData uri="http://schemas.openxmlformats.org/presentationml/2006/ole">
              <p:oleObj spid="_x0000_s3075" name="Equation" r:id="rId6" imgW="2450880" imgH="799920" progId="Equation.3">
                <p:embed/>
              </p:oleObj>
            </a:graphicData>
          </a:graphic>
        </p:graphicFrame>
      </p:grpSp>
      <p:sp>
        <p:nvSpPr>
          <p:cNvPr id="3077" name="Rectangle 8"/>
          <p:cNvSpPr>
            <a:spLocks noChangeArrowheads="1"/>
          </p:cNvSpPr>
          <p:nvPr/>
        </p:nvSpPr>
        <p:spPr bwMode="auto">
          <a:xfrm>
            <a:off x="2298700" y="123825"/>
            <a:ext cx="4538663" cy="382588"/>
          </a:xfrm>
          <a:prstGeom prst="rect">
            <a:avLst/>
          </a:prstGeom>
          <a:solidFill>
            <a:schemeClr val="bg1"/>
          </a:solidFill>
          <a:ln w="15875" algn="ctr">
            <a:solidFill>
              <a:schemeClr val="tx1"/>
            </a:solidFill>
            <a:miter lim="800000"/>
            <a:headEnd/>
            <a:tailEnd/>
          </a:ln>
        </p:spPr>
        <p:txBody>
          <a:bodyPr anchor="ctr">
            <a:spAutoFit/>
          </a:bodyPr>
          <a:lstStyle/>
          <a:p>
            <a:pPr algn="ctr"/>
            <a:r>
              <a:rPr lang="en-US" sz="1800">
                <a:solidFill>
                  <a:schemeClr val="tx2"/>
                </a:solidFill>
                <a:latin typeface="Arial" charset="0"/>
              </a:rPr>
              <a:t>Calculation of heart rate from the ECG</a:t>
            </a:r>
          </a:p>
        </p:txBody>
      </p:sp>
      <p:grpSp>
        <p:nvGrpSpPr>
          <p:cNvPr id="3078" name="Group 94"/>
          <p:cNvGrpSpPr>
            <a:grpSpLocks/>
          </p:cNvGrpSpPr>
          <p:nvPr/>
        </p:nvGrpSpPr>
        <p:grpSpPr bwMode="auto">
          <a:xfrm>
            <a:off x="2317750" y="685800"/>
            <a:ext cx="4464050" cy="1373188"/>
            <a:chOff x="1460" y="432"/>
            <a:chExt cx="2812" cy="865"/>
          </a:xfrm>
        </p:grpSpPr>
        <p:sp>
          <p:nvSpPr>
            <p:cNvPr id="3079" name="Rectangle 92"/>
            <p:cNvSpPr>
              <a:spLocks noChangeArrowheads="1"/>
            </p:cNvSpPr>
            <p:nvPr/>
          </p:nvSpPr>
          <p:spPr bwMode="auto">
            <a:xfrm>
              <a:off x="1537" y="432"/>
              <a:ext cx="2544" cy="864"/>
            </a:xfrm>
            <a:prstGeom prst="rect">
              <a:avLst/>
            </a:prstGeom>
            <a:solidFill>
              <a:schemeClr val="bg1"/>
            </a:solidFill>
            <a:ln w="15875">
              <a:solidFill>
                <a:schemeClr val="tx1"/>
              </a:solidFill>
              <a:miter lim="800000"/>
              <a:headEnd/>
              <a:tailEnd type="none" w="lg" len="lg"/>
            </a:ln>
          </p:spPr>
          <p:txBody>
            <a:bodyPr wrap="none" anchor="ctr">
              <a:spAutoFit/>
            </a:bodyPr>
            <a:lstStyle/>
            <a:p>
              <a:endParaRPr lang="en-US"/>
            </a:p>
          </p:txBody>
        </p:sp>
        <p:grpSp>
          <p:nvGrpSpPr>
            <p:cNvPr id="3080" name="Group 12"/>
            <p:cNvGrpSpPr>
              <a:grpSpLocks/>
            </p:cNvGrpSpPr>
            <p:nvPr/>
          </p:nvGrpSpPr>
          <p:grpSpPr bwMode="auto">
            <a:xfrm>
              <a:off x="1529" y="432"/>
              <a:ext cx="2546" cy="865"/>
              <a:chOff x="1248" y="962"/>
              <a:chExt cx="2923" cy="1489"/>
            </a:xfrm>
          </p:grpSpPr>
          <p:grpSp>
            <p:nvGrpSpPr>
              <p:cNvPr id="3085" name="Group 13"/>
              <p:cNvGrpSpPr>
                <a:grpSpLocks/>
              </p:cNvGrpSpPr>
              <p:nvPr/>
            </p:nvGrpSpPr>
            <p:grpSpPr bwMode="auto">
              <a:xfrm>
                <a:off x="1248" y="962"/>
                <a:ext cx="1051" cy="1486"/>
                <a:chOff x="1343" y="1056"/>
                <a:chExt cx="721" cy="720"/>
              </a:xfrm>
            </p:grpSpPr>
            <p:sp>
              <p:nvSpPr>
                <p:cNvPr id="3134" name="Line 14"/>
                <p:cNvSpPr>
                  <a:spLocks noChangeShapeType="1"/>
                </p:cNvSpPr>
                <p:nvPr/>
              </p:nvSpPr>
              <p:spPr bwMode="auto">
                <a:xfrm>
                  <a:off x="1352" y="1056"/>
                  <a:ext cx="0" cy="720"/>
                </a:xfrm>
                <a:prstGeom prst="line">
                  <a:avLst/>
                </a:prstGeom>
                <a:noFill/>
                <a:ln w="25400">
                  <a:solidFill>
                    <a:srgbClr val="FF0066"/>
                  </a:solidFill>
                  <a:round/>
                  <a:headEnd/>
                  <a:tailEnd/>
                </a:ln>
              </p:spPr>
              <p:txBody>
                <a:bodyPr anchor="ctr">
                  <a:spAutoFit/>
                </a:bodyPr>
                <a:lstStyle/>
                <a:p>
                  <a:endParaRPr lang="en-US"/>
                </a:p>
              </p:txBody>
            </p:sp>
            <p:sp>
              <p:nvSpPr>
                <p:cNvPr id="3135" name="Line 15"/>
                <p:cNvSpPr>
                  <a:spLocks noChangeShapeType="1"/>
                </p:cNvSpPr>
                <p:nvPr/>
              </p:nvSpPr>
              <p:spPr bwMode="auto">
                <a:xfrm>
                  <a:off x="1416" y="1056"/>
                  <a:ext cx="0" cy="720"/>
                </a:xfrm>
                <a:prstGeom prst="line">
                  <a:avLst/>
                </a:prstGeom>
                <a:noFill/>
                <a:ln w="12700">
                  <a:solidFill>
                    <a:srgbClr val="FF0066"/>
                  </a:solidFill>
                  <a:round/>
                  <a:headEnd/>
                  <a:tailEnd/>
                </a:ln>
              </p:spPr>
              <p:txBody>
                <a:bodyPr anchor="ctr">
                  <a:spAutoFit/>
                </a:bodyPr>
                <a:lstStyle/>
                <a:p>
                  <a:endParaRPr lang="en-US"/>
                </a:p>
              </p:txBody>
            </p:sp>
            <p:sp>
              <p:nvSpPr>
                <p:cNvPr id="3136" name="Line 16"/>
                <p:cNvSpPr>
                  <a:spLocks noChangeShapeType="1"/>
                </p:cNvSpPr>
                <p:nvPr/>
              </p:nvSpPr>
              <p:spPr bwMode="auto">
                <a:xfrm>
                  <a:off x="1544" y="1056"/>
                  <a:ext cx="0" cy="720"/>
                </a:xfrm>
                <a:prstGeom prst="line">
                  <a:avLst/>
                </a:prstGeom>
                <a:noFill/>
                <a:ln w="12700">
                  <a:solidFill>
                    <a:srgbClr val="FF0066"/>
                  </a:solidFill>
                  <a:round/>
                  <a:headEnd/>
                  <a:tailEnd/>
                </a:ln>
              </p:spPr>
              <p:txBody>
                <a:bodyPr anchor="ctr">
                  <a:spAutoFit/>
                </a:bodyPr>
                <a:lstStyle/>
                <a:p>
                  <a:endParaRPr lang="en-US"/>
                </a:p>
              </p:txBody>
            </p:sp>
            <p:sp>
              <p:nvSpPr>
                <p:cNvPr id="3137" name="Line 17"/>
                <p:cNvSpPr>
                  <a:spLocks noChangeShapeType="1"/>
                </p:cNvSpPr>
                <p:nvPr/>
              </p:nvSpPr>
              <p:spPr bwMode="auto">
                <a:xfrm>
                  <a:off x="1672" y="1056"/>
                  <a:ext cx="0" cy="720"/>
                </a:xfrm>
                <a:prstGeom prst="line">
                  <a:avLst/>
                </a:prstGeom>
                <a:noFill/>
                <a:ln w="25400">
                  <a:solidFill>
                    <a:srgbClr val="FF0066"/>
                  </a:solidFill>
                  <a:round/>
                  <a:headEnd/>
                  <a:tailEnd/>
                </a:ln>
              </p:spPr>
              <p:txBody>
                <a:bodyPr anchor="ctr">
                  <a:spAutoFit/>
                </a:bodyPr>
                <a:lstStyle/>
                <a:p>
                  <a:endParaRPr lang="en-US"/>
                </a:p>
              </p:txBody>
            </p:sp>
            <p:sp>
              <p:nvSpPr>
                <p:cNvPr id="3138" name="Line 18"/>
                <p:cNvSpPr>
                  <a:spLocks noChangeShapeType="1"/>
                </p:cNvSpPr>
                <p:nvPr/>
              </p:nvSpPr>
              <p:spPr bwMode="auto">
                <a:xfrm>
                  <a:off x="1800" y="1056"/>
                  <a:ext cx="0" cy="720"/>
                </a:xfrm>
                <a:prstGeom prst="line">
                  <a:avLst/>
                </a:prstGeom>
                <a:noFill/>
                <a:ln w="12700">
                  <a:solidFill>
                    <a:srgbClr val="FF0066"/>
                  </a:solidFill>
                  <a:round/>
                  <a:headEnd/>
                  <a:tailEnd/>
                </a:ln>
              </p:spPr>
              <p:txBody>
                <a:bodyPr anchor="ctr">
                  <a:spAutoFit/>
                </a:bodyPr>
                <a:lstStyle/>
                <a:p>
                  <a:endParaRPr lang="en-US"/>
                </a:p>
              </p:txBody>
            </p:sp>
            <p:sp>
              <p:nvSpPr>
                <p:cNvPr id="3139" name="Line 19"/>
                <p:cNvSpPr>
                  <a:spLocks noChangeShapeType="1"/>
                </p:cNvSpPr>
                <p:nvPr/>
              </p:nvSpPr>
              <p:spPr bwMode="auto">
                <a:xfrm>
                  <a:off x="1480" y="1056"/>
                  <a:ext cx="0" cy="720"/>
                </a:xfrm>
                <a:prstGeom prst="line">
                  <a:avLst/>
                </a:prstGeom>
                <a:noFill/>
                <a:ln w="12700">
                  <a:solidFill>
                    <a:srgbClr val="FF0066"/>
                  </a:solidFill>
                  <a:round/>
                  <a:headEnd/>
                  <a:tailEnd/>
                </a:ln>
              </p:spPr>
              <p:txBody>
                <a:bodyPr anchor="ctr">
                  <a:spAutoFit/>
                </a:bodyPr>
                <a:lstStyle/>
                <a:p>
                  <a:endParaRPr lang="en-US"/>
                </a:p>
              </p:txBody>
            </p:sp>
            <p:sp>
              <p:nvSpPr>
                <p:cNvPr id="3140" name="Line 20"/>
                <p:cNvSpPr>
                  <a:spLocks noChangeShapeType="1"/>
                </p:cNvSpPr>
                <p:nvPr/>
              </p:nvSpPr>
              <p:spPr bwMode="auto">
                <a:xfrm>
                  <a:off x="1608" y="1056"/>
                  <a:ext cx="0" cy="720"/>
                </a:xfrm>
                <a:prstGeom prst="line">
                  <a:avLst/>
                </a:prstGeom>
                <a:noFill/>
                <a:ln w="12700">
                  <a:solidFill>
                    <a:srgbClr val="FF0066"/>
                  </a:solidFill>
                  <a:round/>
                  <a:headEnd/>
                  <a:tailEnd/>
                </a:ln>
              </p:spPr>
              <p:txBody>
                <a:bodyPr anchor="ctr">
                  <a:spAutoFit/>
                </a:bodyPr>
                <a:lstStyle/>
                <a:p>
                  <a:endParaRPr lang="en-US"/>
                </a:p>
              </p:txBody>
            </p:sp>
            <p:sp>
              <p:nvSpPr>
                <p:cNvPr id="3141" name="Line 21"/>
                <p:cNvSpPr>
                  <a:spLocks noChangeShapeType="1"/>
                </p:cNvSpPr>
                <p:nvPr/>
              </p:nvSpPr>
              <p:spPr bwMode="auto">
                <a:xfrm>
                  <a:off x="1736" y="1056"/>
                  <a:ext cx="0" cy="720"/>
                </a:xfrm>
                <a:prstGeom prst="line">
                  <a:avLst/>
                </a:prstGeom>
                <a:noFill/>
                <a:ln w="12700">
                  <a:solidFill>
                    <a:srgbClr val="FF0066"/>
                  </a:solidFill>
                  <a:round/>
                  <a:headEnd/>
                  <a:tailEnd/>
                </a:ln>
              </p:spPr>
              <p:txBody>
                <a:bodyPr anchor="ctr">
                  <a:spAutoFit/>
                </a:bodyPr>
                <a:lstStyle/>
                <a:p>
                  <a:endParaRPr lang="en-US"/>
                </a:p>
              </p:txBody>
            </p:sp>
            <p:sp>
              <p:nvSpPr>
                <p:cNvPr id="3142" name="Line 22"/>
                <p:cNvSpPr>
                  <a:spLocks noChangeShapeType="1"/>
                </p:cNvSpPr>
                <p:nvPr/>
              </p:nvSpPr>
              <p:spPr bwMode="auto">
                <a:xfrm>
                  <a:off x="1864" y="1056"/>
                  <a:ext cx="0" cy="720"/>
                </a:xfrm>
                <a:prstGeom prst="line">
                  <a:avLst/>
                </a:prstGeom>
                <a:noFill/>
                <a:ln w="12700">
                  <a:solidFill>
                    <a:srgbClr val="FF0066"/>
                  </a:solidFill>
                  <a:round/>
                  <a:headEnd/>
                  <a:tailEnd/>
                </a:ln>
              </p:spPr>
              <p:txBody>
                <a:bodyPr anchor="ctr">
                  <a:spAutoFit/>
                </a:bodyPr>
                <a:lstStyle/>
                <a:p>
                  <a:endParaRPr lang="en-US"/>
                </a:p>
              </p:txBody>
            </p:sp>
            <p:sp>
              <p:nvSpPr>
                <p:cNvPr id="3143" name="Line 23"/>
                <p:cNvSpPr>
                  <a:spLocks noChangeShapeType="1"/>
                </p:cNvSpPr>
                <p:nvPr/>
              </p:nvSpPr>
              <p:spPr bwMode="auto">
                <a:xfrm>
                  <a:off x="1928" y="1056"/>
                  <a:ext cx="0" cy="720"/>
                </a:xfrm>
                <a:prstGeom prst="line">
                  <a:avLst/>
                </a:prstGeom>
                <a:noFill/>
                <a:ln w="12700">
                  <a:solidFill>
                    <a:srgbClr val="FF0066"/>
                  </a:solidFill>
                  <a:round/>
                  <a:headEnd/>
                  <a:tailEnd/>
                </a:ln>
              </p:spPr>
              <p:txBody>
                <a:bodyPr anchor="ctr">
                  <a:spAutoFit/>
                </a:bodyPr>
                <a:lstStyle/>
                <a:p>
                  <a:endParaRPr lang="en-US"/>
                </a:p>
              </p:txBody>
            </p:sp>
            <p:sp>
              <p:nvSpPr>
                <p:cNvPr id="3144" name="Line 24"/>
                <p:cNvSpPr>
                  <a:spLocks noChangeShapeType="1"/>
                </p:cNvSpPr>
                <p:nvPr/>
              </p:nvSpPr>
              <p:spPr bwMode="auto">
                <a:xfrm>
                  <a:off x="1992" y="1056"/>
                  <a:ext cx="0" cy="720"/>
                </a:xfrm>
                <a:prstGeom prst="line">
                  <a:avLst/>
                </a:prstGeom>
                <a:noFill/>
                <a:ln w="25400">
                  <a:solidFill>
                    <a:srgbClr val="FF0066"/>
                  </a:solidFill>
                  <a:round/>
                  <a:headEnd/>
                  <a:tailEnd/>
                </a:ln>
              </p:spPr>
              <p:txBody>
                <a:bodyPr anchor="ctr">
                  <a:spAutoFit/>
                </a:bodyPr>
                <a:lstStyle/>
                <a:p>
                  <a:endParaRPr lang="en-US"/>
                </a:p>
              </p:txBody>
            </p:sp>
            <p:sp>
              <p:nvSpPr>
                <p:cNvPr id="3145" name="Line 25"/>
                <p:cNvSpPr>
                  <a:spLocks noChangeShapeType="1"/>
                </p:cNvSpPr>
                <p:nvPr/>
              </p:nvSpPr>
              <p:spPr bwMode="auto">
                <a:xfrm>
                  <a:off x="2056" y="1056"/>
                  <a:ext cx="0" cy="720"/>
                </a:xfrm>
                <a:prstGeom prst="line">
                  <a:avLst/>
                </a:prstGeom>
                <a:noFill/>
                <a:ln w="12700">
                  <a:solidFill>
                    <a:srgbClr val="FF0066"/>
                  </a:solidFill>
                  <a:round/>
                  <a:headEnd/>
                  <a:tailEnd/>
                </a:ln>
              </p:spPr>
              <p:txBody>
                <a:bodyPr anchor="ctr">
                  <a:spAutoFit/>
                </a:bodyPr>
                <a:lstStyle/>
                <a:p>
                  <a:endParaRPr lang="en-US"/>
                </a:p>
              </p:txBody>
            </p:sp>
            <p:sp>
              <p:nvSpPr>
                <p:cNvPr id="3146" name="Line 26"/>
                <p:cNvSpPr>
                  <a:spLocks noChangeShapeType="1"/>
                </p:cNvSpPr>
                <p:nvPr/>
              </p:nvSpPr>
              <p:spPr bwMode="auto">
                <a:xfrm rot="-5400000">
                  <a:off x="1704" y="1407"/>
                  <a:ext cx="0" cy="720"/>
                </a:xfrm>
                <a:prstGeom prst="line">
                  <a:avLst/>
                </a:prstGeom>
                <a:noFill/>
                <a:ln w="12700">
                  <a:solidFill>
                    <a:srgbClr val="FF0066"/>
                  </a:solidFill>
                  <a:round/>
                  <a:headEnd/>
                  <a:tailEnd/>
                </a:ln>
              </p:spPr>
              <p:txBody>
                <a:bodyPr anchor="ctr">
                  <a:spAutoFit/>
                </a:bodyPr>
                <a:lstStyle/>
                <a:p>
                  <a:endParaRPr lang="en-US"/>
                </a:p>
              </p:txBody>
            </p:sp>
            <p:sp>
              <p:nvSpPr>
                <p:cNvPr id="3147" name="Line 27"/>
                <p:cNvSpPr>
                  <a:spLocks noChangeShapeType="1"/>
                </p:cNvSpPr>
                <p:nvPr/>
              </p:nvSpPr>
              <p:spPr bwMode="auto">
                <a:xfrm rot="-5400000">
                  <a:off x="1703" y="1343"/>
                  <a:ext cx="0" cy="720"/>
                </a:xfrm>
                <a:prstGeom prst="line">
                  <a:avLst/>
                </a:prstGeom>
                <a:noFill/>
                <a:ln w="25400">
                  <a:solidFill>
                    <a:srgbClr val="FF0066"/>
                  </a:solidFill>
                  <a:round/>
                  <a:headEnd/>
                  <a:tailEnd/>
                </a:ln>
              </p:spPr>
              <p:txBody>
                <a:bodyPr anchor="ctr">
                  <a:spAutoFit/>
                </a:bodyPr>
                <a:lstStyle/>
                <a:p>
                  <a:endParaRPr lang="en-US"/>
                </a:p>
              </p:txBody>
            </p:sp>
            <p:sp>
              <p:nvSpPr>
                <p:cNvPr id="3148" name="Line 28"/>
                <p:cNvSpPr>
                  <a:spLocks noChangeShapeType="1"/>
                </p:cNvSpPr>
                <p:nvPr/>
              </p:nvSpPr>
              <p:spPr bwMode="auto">
                <a:xfrm rot="-5400000">
                  <a:off x="1703" y="1215"/>
                  <a:ext cx="0" cy="720"/>
                </a:xfrm>
                <a:prstGeom prst="line">
                  <a:avLst/>
                </a:prstGeom>
                <a:noFill/>
                <a:ln w="12700">
                  <a:solidFill>
                    <a:srgbClr val="FF0066"/>
                  </a:solidFill>
                  <a:round/>
                  <a:headEnd/>
                  <a:tailEnd/>
                </a:ln>
              </p:spPr>
              <p:txBody>
                <a:bodyPr anchor="ctr">
                  <a:spAutoFit/>
                </a:bodyPr>
                <a:lstStyle/>
                <a:p>
                  <a:endParaRPr lang="en-US"/>
                </a:p>
              </p:txBody>
            </p:sp>
            <p:sp>
              <p:nvSpPr>
                <p:cNvPr id="3149" name="Line 29"/>
                <p:cNvSpPr>
                  <a:spLocks noChangeShapeType="1"/>
                </p:cNvSpPr>
                <p:nvPr/>
              </p:nvSpPr>
              <p:spPr bwMode="auto">
                <a:xfrm rot="-5400000">
                  <a:off x="1703" y="1087"/>
                  <a:ext cx="0" cy="720"/>
                </a:xfrm>
                <a:prstGeom prst="line">
                  <a:avLst/>
                </a:prstGeom>
                <a:noFill/>
                <a:ln w="12700">
                  <a:solidFill>
                    <a:srgbClr val="FF0066"/>
                  </a:solidFill>
                  <a:round/>
                  <a:headEnd/>
                  <a:tailEnd/>
                </a:ln>
              </p:spPr>
              <p:txBody>
                <a:bodyPr anchor="ctr">
                  <a:spAutoFit/>
                </a:bodyPr>
                <a:lstStyle/>
                <a:p>
                  <a:endParaRPr lang="en-US"/>
                </a:p>
              </p:txBody>
            </p:sp>
            <p:sp>
              <p:nvSpPr>
                <p:cNvPr id="3150" name="Line 30"/>
                <p:cNvSpPr>
                  <a:spLocks noChangeShapeType="1"/>
                </p:cNvSpPr>
                <p:nvPr/>
              </p:nvSpPr>
              <p:spPr bwMode="auto">
                <a:xfrm rot="-5400000">
                  <a:off x="1703" y="959"/>
                  <a:ext cx="0" cy="720"/>
                </a:xfrm>
                <a:prstGeom prst="line">
                  <a:avLst/>
                </a:prstGeom>
                <a:noFill/>
                <a:ln w="12700">
                  <a:solidFill>
                    <a:srgbClr val="FF0066"/>
                  </a:solidFill>
                  <a:round/>
                  <a:headEnd/>
                  <a:tailEnd/>
                </a:ln>
              </p:spPr>
              <p:txBody>
                <a:bodyPr anchor="ctr">
                  <a:spAutoFit/>
                </a:bodyPr>
                <a:lstStyle/>
                <a:p>
                  <a:endParaRPr lang="en-US"/>
                </a:p>
              </p:txBody>
            </p:sp>
            <p:sp>
              <p:nvSpPr>
                <p:cNvPr id="3151" name="Line 31"/>
                <p:cNvSpPr>
                  <a:spLocks noChangeShapeType="1"/>
                </p:cNvSpPr>
                <p:nvPr/>
              </p:nvSpPr>
              <p:spPr bwMode="auto">
                <a:xfrm rot="-5400000">
                  <a:off x="1703" y="1279"/>
                  <a:ext cx="0" cy="720"/>
                </a:xfrm>
                <a:prstGeom prst="line">
                  <a:avLst/>
                </a:prstGeom>
                <a:noFill/>
                <a:ln w="12700">
                  <a:solidFill>
                    <a:srgbClr val="FF0066"/>
                  </a:solidFill>
                  <a:round/>
                  <a:headEnd/>
                  <a:tailEnd/>
                </a:ln>
              </p:spPr>
              <p:txBody>
                <a:bodyPr anchor="ctr">
                  <a:spAutoFit/>
                </a:bodyPr>
                <a:lstStyle/>
                <a:p>
                  <a:endParaRPr lang="en-US"/>
                </a:p>
              </p:txBody>
            </p:sp>
            <p:sp>
              <p:nvSpPr>
                <p:cNvPr id="3152" name="Line 32"/>
                <p:cNvSpPr>
                  <a:spLocks noChangeShapeType="1"/>
                </p:cNvSpPr>
                <p:nvPr/>
              </p:nvSpPr>
              <p:spPr bwMode="auto">
                <a:xfrm rot="-5400000">
                  <a:off x="1703" y="1151"/>
                  <a:ext cx="0" cy="720"/>
                </a:xfrm>
                <a:prstGeom prst="line">
                  <a:avLst/>
                </a:prstGeom>
                <a:noFill/>
                <a:ln w="12700">
                  <a:solidFill>
                    <a:srgbClr val="FF0066"/>
                  </a:solidFill>
                  <a:round/>
                  <a:headEnd/>
                  <a:tailEnd/>
                </a:ln>
              </p:spPr>
              <p:txBody>
                <a:bodyPr anchor="ctr">
                  <a:spAutoFit/>
                </a:bodyPr>
                <a:lstStyle/>
                <a:p>
                  <a:endParaRPr lang="en-US"/>
                </a:p>
              </p:txBody>
            </p:sp>
            <p:sp>
              <p:nvSpPr>
                <p:cNvPr id="3153" name="Line 33"/>
                <p:cNvSpPr>
                  <a:spLocks noChangeShapeType="1"/>
                </p:cNvSpPr>
                <p:nvPr/>
              </p:nvSpPr>
              <p:spPr bwMode="auto">
                <a:xfrm rot="-5400000">
                  <a:off x="1703" y="1023"/>
                  <a:ext cx="0" cy="720"/>
                </a:xfrm>
                <a:prstGeom prst="line">
                  <a:avLst/>
                </a:prstGeom>
                <a:noFill/>
                <a:ln w="25400">
                  <a:solidFill>
                    <a:srgbClr val="FF0066"/>
                  </a:solidFill>
                  <a:round/>
                  <a:headEnd/>
                  <a:tailEnd/>
                </a:ln>
              </p:spPr>
              <p:txBody>
                <a:bodyPr anchor="ctr">
                  <a:spAutoFit/>
                </a:bodyPr>
                <a:lstStyle/>
                <a:p>
                  <a:endParaRPr lang="en-US"/>
                </a:p>
              </p:txBody>
            </p:sp>
            <p:sp>
              <p:nvSpPr>
                <p:cNvPr id="3154" name="Line 34"/>
                <p:cNvSpPr>
                  <a:spLocks noChangeShapeType="1"/>
                </p:cNvSpPr>
                <p:nvPr/>
              </p:nvSpPr>
              <p:spPr bwMode="auto">
                <a:xfrm rot="-5400000">
                  <a:off x="1703" y="895"/>
                  <a:ext cx="0" cy="720"/>
                </a:xfrm>
                <a:prstGeom prst="line">
                  <a:avLst/>
                </a:prstGeom>
                <a:noFill/>
                <a:ln w="12700">
                  <a:solidFill>
                    <a:srgbClr val="FF0066"/>
                  </a:solidFill>
                  <a:round/>
                  <a:headEnd/>
                  <a:tailEnd/>
                </a:ln>
              </p:spPr>
              <p:txBody>
                <a:bodyPr anchor="ctr">
                  <a:spAutoFit/>
                </a:bodyPr>
                <a:lstStyle/>
                <a:p>
                  <a:endParaRPr lang="en-US"/>
                </a:p>
              </p:txBody>
            </p:sp>
            <p:sp>
              <p:nvSpPr>
                <p:cNvPr id="3155" name="Line 35"/>
                <p:cNvSpPr>
                  <a:spLocks noChangeShapeType="1"/>
                </p:cNvSpPr>
                <p:nvPr/>
              </p:nvSpPr>
              <p:spPr bwMode="auto">
                <a:xfrm rot="-5400000">
                  <a:off x="1703" y="831"/>
                  <a:ext cx="0" cy="720"/>
                </a:xfrm>
                <a:prstGeom prst="line">
                  <a:avLst/>
                </a:prstGeom>
                <a:noFill/>
                <a:ln w="12700">
                  <a:solidFill>
                    <a:srgbClr val="FF0066"/>
                  </a:solidFill>
                  <a:round/>
                  <a:headEnd/>
                  <a:tailEnd/>
                </a:ln>
              </p:spPr>
              <p:txBody>
                <a:bodyPr anchor="ctr">
                  <a:spAutoFit/>
                </a:bodyPr>
                <a:lstStyle/>
                <a:p>
                  <a:endParaRPr lang="en-US"/>
                </a:p>
              </p:txBody>
            </p:sp>
            <p:sp>
              <p:nvSpPr>
                <p:cNvPr id="3156" name="Line 36"/>
                <p:cNvSpPr>
                  <a:spLocks noChangeShapeType="1"/>
                </p:cNvSpPr>
                <p:nvPr/>
              </p:nvSpPr>
              <p:spPr bwMode="auto">
                <a:xfrm rot="-5400000">
                  <a:off x="1703" y="767"/>
                  <a:ext cx="0" cy="720"/>
                </a:xfrm>
                <a:prstGeom prst="line">
                  <a:avLst/>
                </a:prstGeom>
                <a:noFill/>
                <a:ln w="12700">
                  <a:solidFill>
                    <a:srgbClr val="FF0066"/>
                  </a:solidFill>
                  <a:round/>
                  <a:headEnd/>
                  <a:tailEnd/>
                </a:ln>
              </p:spPr>
              <p:txBody>
                <a:bodyPr anchor="ctr">
                  <a:spAutoFit/>
                </a:bodyPr>
                <a:lstStyle/>
                <a:p>
                  <a:endParaRPr lang="en-US"/>
                </a:p>
              </p:txBody>
            </p:sp>
            <p:sp>
              <p:nvSpPr>
                <p:cNvPr id="3157" name="Line 37"/>
                <p:cNvSpPr>
                  <a:spLocks noChangeShapeType="1"/>
                </p:cNvSpPr>
                <p:nvPr/>
              </p:nvSpPr>
              <p:spPr bwMode="auto">
                <a:xfrm rot="-5400000">
                  <a:off x="1703" y="703"/>
                  <a:ext cx="0" cy="720"/>
                </a:xfrm>
                <a:prstGeom prst="line">
                  <a:avLst/>
                </a:prstGeom>
                <a:noFill/>
                <a:ln w="25400">
                  <a:solidFill>
                    <a:srgbClr val="FF0066"/>
                  </a:solidFill>
                  <a:round/>
                  <a:headEnd/>
                  <a:tailEnd/>
                </a:ln>
              </p:spPr>
              <p:txBody>
                <a:bodyPr anchor="ctr">
                  <a:spAutoFit/>
                </a:bodyPr>
                <a:lstStyle/>
                <a:p>
                  <a:endParaRPr lang="en-US"/>
                </a:p>
              </p:txBody>
            </p:sp>
          </p:grpSp>
          <p:grpSp>
            <p:nvGrpSpPr>
              <p:cNvPr id="3086" name="Group 38"/>
              <p:cNvGrpSpPr>
                <a:grpSpLocks/>
              </p:cNvGrpSpPr>
              <p:nvPr/>
            </p:nvGrpSpPr>
            <p:grpSpPr bwMode="auto">
              <a:xfrm>
                <a:off x="2181" y="962"/>
                <a:ext cx="1051" cy="1486"/>
                <a:chOff x="1536" y="912"/>
                <a:chExt cx="721" cy="720"/>
              </a:xfrm>
            </p:grpSpPr>
            <p:sp>
              <p:nvSpPr>
                <p:cNvPr id="3111" name="Line 39"/>
                <p:cNvSpPr>
                  <a:spLocks noChangeShapeType="1"/>
                </p:cNvSpPr>
                <p:nvPr/>
              </p:nvSpPr>
              <p:spPr bwMode="auto">
                <a:xfrm>
                  <a:off x="1609" y="912"/>
                  <a:ext cx="0" cy="720"/>
                </a:xfrm>
                <a:prstGeom prst="line">
                  <a:avLst/>
                </a:prstGeom>
                <a:noFill/>
                <a:ln w="12700">
                  <a:solidFill>
                    <a:srgbClr val="FF0066"/>
                  </a:solidFill>
                  <a:round/>
                  <a:headEnd/>
                  <a:tailEnd/>
                </a:ln>
              </p:spPr>
              <p:txBody>
                <a:bodyPr anchor="ctr">
                  <a:spAutoFit/>
                </a:bodyPr>
                <a:lstStyle/>
                <a:p>
                  <a:endParaRPr lang="en-US"/>
                </a:p>
              </p:txBody>
            </p:sp>
            <p:sp>
              <p:nvSpPr>
                <p:cNvPr id="3112" name="Line 40"/>
                <p:cNvSpPr>
                  <a:spLocks noChangeShapeType="1"/>
                </p:cNvSpPr>
                <p:nvPr/>
              </p:nvSpPr>
              <p:spPr bwMode="auto">
                <a:xfrm>
                  <a:off x="1737" y="912"/>
                  <a:ext cx="0" cy="720"/>
                </a:xfrm>
                <a:prstGeom prst="line">
                  <a:avLst/>
                </a:prstGeom>
                <a:noFill/>
                <a:ln w="12700">
                  <a:solidFill>
                    <a:srgbClr val="FF0066"/>
                  </a:solidFill>
                  <a:round/>
                  <a:headEnd/>
                  <a:tailEnd/>
                </a:ln>
              </p:spPr>
              <p:txBody>
                <a:bodyPr anchor="ctr">
                  <a:spAutoFit/>
                </a:bodyPr>
                <a:lstStyle/>
                <a:p>
                  <a:endParaRPr lang="en-US"/>
                </a:p>
              </p:txBody>
            </p:sp>
            <p:sp>
              <p:nvSpPr>
                <p:cNvPr id="3113" name="Line 41"/>
                <p:cNvSpPr>
                  <a:spLocks noChangeShapeType="1"/>
                </p:cNvSpPr>
                <p:nvPr/>
              </p:nvSpPr>
              <p:spPr bwMode="auto">
                <a:xfrm>
                  <a:off x="1865" y="912"/>
                  <a:ext cx="0" cy="720"/>
                </a:xfrm>
                <a:prstGeom prst="line">
                  <a:avLst/>
                </a:prstGeom>
                <a:noFill/>
                <a:ln w="25400">
                  <a:solidFill>
                    <a:srgbClr val="FF0066"/>
                  </a:solidFill>
                  <a:round/>
                  <a:headEnd/>
                  <a:tailEnd/>
                </a:ln>
              </p:spPr>
              <p:txBody>
                <a:bodyPr anchor="ctr">
                  <a:spAutoFit/>
                </a:bodyPr>
                <a:lstStyle/>
                <a:p>
                  <a:endParaRPr lang="en-US"/>
                </a:p>
              </p:txBody>
            </p:sp>
            <p:sp>
              <p:nvSpPr>
                <p:cNvPr id="3114" name="Line 42"/>
                <p:cNvSpPr>
                  <a:spLocks noChangeShapeType="1"/>
                </p:cNvSpPr>
                <p:nvPr/>
              </p:nvSpPr>
              <p:spPr bwMode="auto">
                <a:xfrm>
                  <a:off x="1993" y="912"/>
                  <a:ext cx="0" cy="720"/>
                </a:xfrm>
                <a:prstGeom prst="line">
                  <a:avLst/>
                </a:prstGeom>
                <a:noFill/>
                <a:ln w="12700">
                  <a:solidFill>
                    <a:srgbClr val="FF0066"/>
                  </a:solidFill>
                  <a:round/>
                  <a:headEnd/>
                  <a:tailEnd/>
                </a:ln>
              </p:spPr>
              <p:txBody>
                <a:bodyPr anchor="ctr">
                  <a:spAutoFit/>
                </a:bodyPr>
                <a:lstStyle/>
                <a:p>
                  <a:endParaRPr lang="en-US"/>
                </a:p>
              </p:txBody>
            </p:sp>
            <p:sp>
              <p:nvSpPr>
                <p:cNvPr id="3115" name="Line 43"/>
                <p:cNvSpPr>
                  <a:spLocks noChangeShapeType="1"/>
                </p:cNvSpPr>
                <p:nvPr/>
              </p:nvSpPr>
              <p:spPr bwMode="auto">
                <a:xfrm>
                  <a:off x="1673" y="912"/>
                  <a:ext cx="0" cy="720"/>
                </a:xfrm>
                <a:prstGeom prst="line">
                  <a:avLst/>
                </a:prstGeom>
                <a:noFill/>
                <a:ln w="12700">
                  <a:solidFill>
                    <a:srgbClr val="FF0066"/>
                  </a:solidFill>
                  <a:round/>
                  <a:headEnd/>
                  <a:tailEnd/>
                </a:ln>
              </p:spPr>
              <p:txBody>
                <a:bodyPr anchor="ctr">
                  <a:spAutoFit/>
                </a:bodyPr>
                <a:lstStyle/>
                <a:p>
                  <a:endParaRPr lang="en-US"/>
                </a:p>
              </p:txBody>
            </p:sp>
            <p:sp>
              <p:nvSpPr>
                <p:cNvPr id="3116" name="Line 44"/>
                <p:cNvSpPr>
                  <a:spLocks noChangeShapeType="1"/>
                </p:cNvSpPr>
                <p:nvPr/>
              </p:nvSpPr>
              <p:spPr bwMode="auto">
                <a:xfrm>
                  <a:off x="1801" y="912"/>
                  <a:ext cx="0" cy="720"/>
                </a:xfrm>
                <a:prstGeom prst="line">
                  <a:avLst/>
                </a:prstGeom>
                <a:noFill/>
                <a:ln w="12700">
                  <a:solidFill>
                    <a:srgbClr val="FF0066"/>
                  </a:solidFill>
                  <a:round/>
                  <a:headEnd/>
                  <a:tailEnd/>
                </a:ln>
              </p:spPr>
              <p:txBody>
                <a:bodyPr anchor="ctr">
                  <a:spAutoFit/>
                </a:bodyPr>
                <a:lstStyle/>
                <a:p>
                  <a:endParaRPr lang="en-US"/>
                </a:p>
              </p:txBody>
            </p:sp>
            <p:sp>
              <p:nvSpPr>
                <p:cNvPr id="3117" name="Line 45"/>
                <p:cNvSpPr>
                  <a:spLocks noChangeShapeType="1"/>
                </p:cNvSpPr>
                <p:nvPr/>
              </p:nvSpPr>
              <p:spPr bwMode="auto">
                <a:xfrm>
                  <a:off x="1929" y="912"/>
                  <a:ext cx="0" cy="720"/>
                </a:xfrm>
                <a:prstGeom prst="line">
                  <a:avLst/>
                </a:prstGeom>
                <a:noFill/>
                <a:ln w="12700">
                  <a:solidFill>
                    <a:srgbClr val="FF0066"/>
                  </a:solidFill>
                  <a:round/>
                  <a:headEnd/>
                  <a:tailEnd/>
                </a:ln>
              </p:spPr>
              <p:txBody>
                <a:bodyPr anchor="ctr">
                  <a:spAutoFit/>
                </a:bodyPr>
                <a:lstStyle/>
                <a:p>
                  <a:endParaRPr lang="en-US"/>
                </a:p>
              </p:txBody>
            </p:sp>
            <p:sp>
              <p:nvSpPr>
                <p:cNvPr id="3118" name="Line 46"/>
                <p:cNvSpPr>
                  <a:spLocks noChangeShapeType="1"/>
                </p:cNvSpPr>
                <p:nvPr/>
              </p:nvSpPr>
              <p:spPr bwMode="auto">
                <a:xfrm>
                  <a:off x="2057" y="912"/>
                  <a:ext cx="0" cy="720"/>
                </a:xfrm>
                <a:prstGeom prst="line">
                  <a:avLst/>
                </a:prstGeom>
                <a:noFill/>
                <a:ln w="12700">
                  <a:solidFill>
                    <a:srgbClr val="FF0066"/>
                  </a:solidFill>
                  <a:round/>
                  <a:headEnd/>
                  <a:tailEnd/>
                </a:ln>
              </p:spPr>
              <p:txBody>
                <a:bodyPr anchor="ctr">
                  <a:spAutoFit/>
                </a:bodyPr>
                <a:lstStyle/>
                <a:p>
                  <a:endParaRPr lang="en-US"/>
                </a:p>
              </p:txBody>
            </p:sp>
            <p:sp>
              <p:nvSpPr>
                <p:cNvPr id="3119" name="Line 47"/>
                <p:cNvSpPr>
                  <a:spLocks noChangeShapeType="1"/>
                </p:cNvSpPr>
                <p:nvPr/>
              </p:nvSpPr>
              <p:spPr bwMode="auto">
                <a:xfrm>
                  <a:off x="2121" y="912"/>
                  <a:ext cx="0" cy="720"/>
                </a:xfrm>
                <a:prstGeom prst="line">
                  <a:avLst/>
                </a:prstGeom>
                <a:noFill/>
                <a:ln w="12700">
                  <a:solidFill>
                    <a:srgbClr val="FF0066"/>
                  </a:solidFill>
                  <a:round/>
                  <a:headEnd/>
                  <a:tailEnd/>
                </a:ln>
              </p:spPr>
              <p:txBody>
                <a:bodyPr anchor="ctr">
                  <a:spAutoFit/>
                </a:bodyPr>
                <a:lstStyle/>
                <a:p>
                  <a:endParaRPr lang="en-US"/>
                </a:p>
              </p:txBody>
            </p:sp>
            <p:sp>
              <p:nvSpPr>
                <p:cNvPr id="3120" name="Line 48"/>
                <p:cNvSpPr>
                  <a:spLocks noChangeShapeType="1"/>
                </p:cNvSpPr>
                <p:nvPr/>
              </p:nvSpPr>
              <p:spPr bwMode="auto">
                <a:xfrm>
                  <a:off x="2185" y="912"/>
                  <a:ext cx="0" cy="720"/>
                </a:xfrm>
                <a:prstGeom prst="line">
                  <a:avLst/>
                </a:prstGeom>
                <a:noFill/>
                <a:ln w="25400">
                  <a:solidFill>
                    <a:srgbClr val="FF0066"/>
                  </a:solidFill>
                  <a:round/>
                  <a:headEnd/>
                  <a:tailEnd/>
                </a:ln>
              </p:spPr>
              <p:txBody>
                <a:bodyPr anchor="ctr">
                  <a:spAutoFit/>
                </a:bodyPr>
                <a:lstStyle/>
                <a:p>
                  <a:endParaRPr lang="en-US"/>
                </a:p>
              </p:txBody>
            </p:sp>
            <p:sp>
              <p:nvSpPr>
                <p:cNvPr id="3121" name="Line 49"/>
                <p:cNvSpPr>
                  <a:spLocks noChangeShapeType="1"/>
                </p:cNvSpPr>
                <p:nvPr/>
              </p:nvSpPr>
              <p:spPr bwMode="auto">
                <a:xfrm>
                  <a:off x="2249" y="912"/>
                  <a:ext cx="0" cy="720"/>
                </a:xfrm>
                <a:prstGeom prst="line">
                  <a:avLst/>
                </a:prstGeom>
                <a:noFill/>
                <a:ln w="12700">
                  <a:solidFill>
                    <a:srgbClr val="FF0066"/>
                  </a:solidFill>
                  <a:round/>
                  <a:headEnd/>
                  <a:tailEnd/>
                </a:ln>
              </p:spPr>
              <p:txBody>
                <a:bodyPr anchor="ctr">
                  <a:spAutoFit/>
                </a:bodyPr>
                <a:lstStyle/>
                <a:p>
                  <a:endParaRPr lang="en-US"/>
                </a:p>
              </p:txBody>
            </p:sp>
            <p:sp>
              <p:nvSpPr>
                <p:cNvPr id="3122" name="Line 50"/>
                <p:cNvSpPr>
                  <a:spLocks noChangeShapeType="1"/>
                </p:cNvSpPr>
                <p:nvPr/>
              </p:nvSpPr>
              <p:spPr bwMode="auto">
                <a:xfrm rot="-5400000">
                  <a:off x="1897" y="1263"/>
                  <a:ext cx="0" cy="720"/>
                </a:xfrm>
                <a:prstGeom prst="line">
                  <a:avLst/>
                </a:prstGeom>
                <a:noFill/>
                <a:ln w="12700">
                  <a:solidFill>
                    <a:srgbClr val="FF0066"/>
                  </a:solidFill>
                  <a:round/>
                  <a:headEnd/>
                  <a:tailEnd/>
                </a:ln>
              </p:spPr>
              <p:txBody>
                <a:bodyPr anchor="ctr">
                  <a:spAutoFit/>
                </a:bodyPr>
                <a:lstStyle/>
                <a:p>
                  <a:endParaRPr lang="en-US"/>
                </a:p>
              </p:txBody>
            </p:sp>
            <p:sp>
              <p:nvSpPr>
                <p:cNvPr id="3123" name="Line 51"/>
                <p:cNvSpPr>
                  <a:spLocks noChangeShapeType="1"/>
                </p:cNvSpPr>
                <p:nvPr/>
              </p:nvSpPr>
              <p:spPr bwMode="auto">
                <a:xfrm rot="-5400000">
                  <a:off x="1896" y="1199"/>
                  <a:ext cx="0" cy="720"/>
                </a:xfrm>
                <a:prstGeom prst="line">
                  <a:avLst/>
                </a:prstGeom>
                <a:noFill/>
                <a:ln w="25400">
                  <a:solidFill>
                    <a:srgbClr val="FF0066"/>
                  </a:solidFill>
                  <a:round/>
                  <a:headEnd/>
                  <a:tailEnd/>
                </a:ln>
              </p:spPr>
              <p:txBody>
                <a:bodyPr anchor="ctr">
                  <a:spAutoFit/>
                </a:bodyPr>
                <a:lstStyle/>
                <a:p>
                  <a:endParaRPr lang="en-US"/>
                </a:p>
              </p:txBody>
            </p:sp>
            <p:sp>
              <p:nvSpPr>
                <p:cNvPr id="3124" name="Line 52"/>
                <p:cNvSpPr>
                  <a:spLocks noChangeShapeType="1"/>
                </p:cNvSpPr>
                <p:nvPr/>
              </p:nvSpPr>
              <p:spPr bwMode="auto">
                <a:xfrm rot="-5400000">
                  <a:off x="1896" y="1071"/>
                  <a:ext cx="0" cy="720"/>
                </a:xfrm>
                <a:prstGeom prst="line">
                  <a:avLst/>
                </a:prstGeom>
                <a:noFill/>
                <a:ln w="12700">
                  <a:solidFill>
                    <a:srgbClr val="FF0066"/>
                  </a:solidFill>
                  <a:round/>
                  <a:headEnd/>
                  <a:tailEnd/>
                </a:ln>
              </p:spPr>
              <p:txBody>
                <a:bodyPr anchor="ctr">
                  <a:spAutoFit/>
                </a:bodyPr>
                <a:lstStyle/>
                <a:p>
                  <a:endParaRPr lang="en-US"/>
                </a:p>
              </p:txBody>
            </p:sp>
            <p:sp>
              <p:nvSpPr>
                <p:cNvPr id="3125" name="Line 53"/>
                <p:cNvSpPr>
                  <a:spLocks noChangeShapeType="1"/>
                </p:cNvSpPr>
                <p:nvPr/>
              </p:nvSpPr>
              <p:spPr bwMode="auto">
                <a:xfrm rot="-5400000">
                  <a:off x="1896" y="943"/>
                  <a:ext cx="0" cy="720"/>
                </a:xfrm>
                <a:prstGeom prst="line">
                  <a:avLst/>
                </a:prstGeom>
                <a:noFill/>
                <a:ln w="12700">
                  <a:solidFill>
                    <a:srgbClr val="FF0066"/>
                  </a:solidFill>
                  <a:round/>
                  <a:headEnd/>
                  <a:tailEnd/>
                </a:ln>
              </p:spPr>
              <p:txBody>
                <a:bodyPr anchor="ctr">
                  <a:spAutoFit/>
                </a:bodyPr>
                <a:lstStyle/>
                <a:p>
                  <a:endParaRPr lang="en-US"/>
                </a:p>
              </p:txBody>
            </p:sp>
            <p:sp>
              <p:nvSpPr>
                <p:cNvPr id="3126" name="Line 54"/>
                <p:cNvSpPr>
                  <a:spLocks noChangeShapeType="1"/>
                </p:cNvSpPr>
                <p:nvPr/>
              </p:nvSpPr>
              <p:spPr bwMode="auto">
                <a:xfrm rot="-5400000">
                  <a:off x="1896" y="815"/>
                  <a:ext cx="0" cy="720"/>
                </a:xfrm>
                <a:prstGeom prst="line">
                  <a:avLst/>
                </a:prstGeom>
                <a:noFill/>
                <a:ln w="12700">
                  <a:solidFill>
                    <a:srgbClr val="FF0066"/>
                  </a:solidFill>
                  <a:round/>
                  <a:headEnd/>
                  <a:tailEnd/>
                </a:ln>
              </p:spPr>
              <p:txBody>
                <a:bodyPr anchor="ctr">
                  <a:spAutoFit/>
                </a:bodyPr>
                <a:lstStyle/>
                <a:p>
                  <a:endParaRPr lang="en-US"/>
                </a:p>
              </p:txBody>
            </p:sp>
            <p:sp>
              <p:nvSpPr>
                <p:cNvPr id="3127" name="Line 55"/>
                <p:cNvSpPr>
                  <a:spLocks noChangeShapeType="1"/>
                </p:cNvSpPr>
                <p:nvPr/>
              </p:nvSpPr>
              <p:spPr bwMode="auto">
                <a:xfrm rot="-5400000">
                  <a:off x="1896" y="1135"/>
                  <a:ext cx="0" cy="720"/>
                </a:xfrm>
                <a:prstGeom prst="line">
                  <a:avLst/>
                </a:prstGeom>
                <a:noFill/>
                <a:ln w="12700">
                  <a:solidFill>
                    <a:srgbClr val="FF0066"/>
                  </a:solidFill>
                  <a:round/>
                  <a:headEnd/>
                  <a:tailEnd/>
                </a:ln>
              </p:spPr>
              <p:txBody>
                <a:bodyPr anchor="ctr">
                  <a:spAutoFit/>
                </a:bodyPr>
                <a:lstStyle/>
                <a:p>
                  <a:endParaRPr lang="en-US"/>
                </a:p>
              </p:txBody>
            </p:sp>
            <p:sp>
              <p:nvSpPr>
                <p:cNvPr id="3128" name="Line 56"/>
                <p:cNvSpPr>
                  <a:spLocks noChangeShapeType="1"/>
                </p:cNvSpPr>
                <p:nvPr/>
              </p:nvSpPr>
              <p:spPr bwMode="auto">
                <a:xfrm rot="-5400000">
                  <a:off x="1896" y="1007"/>
                  <a:ext cx="0" cy="720"/>
                </a:xfrm>
                <a:prstGeom prst="line">
                  <a:avLst/>
                </a:prstGeom>
                <a:noFill/>
                <a:ln w="12700">
                  <a:solidFill>
                    <a:srgbClr val="FF0066"/>
                  </a:solidFill>
                  <a:round/>
                  <a:headEnd/>
                  <a:tailEnd/>
                </a:ln>
              </p:spPr>
              <p:txBody>
                <a:bodyPr anchor="ctr">
                  <a:spAutoFit/>
                </a:bodyPr>
                <a:lstStyle/>
                <a:p>
                  <a:endParaRPr lang="en-US"/>
                </a:p>
              </p:txBody>
            </p:sp>
            <p:sp>
              <p:nvSpPr>
                <p:cNvPr id="3129" name="Line 57"/>
                <p:cNvSpPr>
                  <a:spLocks noChangeShapeType="1"/>
                </p:cNvSpPr>
                <p:nvPr/>
              </p:nvSpPr>
              <p:spPr bwMode="auto">
                <a:xfrm rot="-5400000">
                  <a:off x="1896" y="879"/>
                  <a:ext cx="0" cy="720"/>
                </a:xfrm>
                <a:prstGeom prst="line">
                  <a:avLst/>
                </a:prstGeom>
                <a:noFill/>
                <a:ln w="25400">
                  <a:solidFill>
                    <a:srgbClr val="FF0066"/>
                  </a:solidFill>
                  <a:round/>
                  <a:headEnd/>
                  <a:tailEnd/>
                </a:ln>
              </p:spPr>
              <p:txBody>
                <a:bodyPr anchor="ctr">
                  <a:spAutoFit/>
                </a:bodyPr>
                <a:lstStyle/>
                <a:p>
                  <a:endParaRPr lang="en-US"/>
                </a:p>
              </p:txBody>
            </p:sp>
            <p:sp>
              <p:nvSpPr>
                <p:cNvPr id="3130" name="Line 58"/>
                <p:cNvSpPr>
                  <a:spLocks noChangeShapeType="1"/>
                </p:cNvSpPr>
                <p:nvPr/>
              </p:nvSpPr>
              <p:spPr bwMode="auto">
                <a:xfrm rot="-5400000">
                  <a:off x="1896" y="751"/>
                  <a:ext cx="0" cy="720"/>
                </a:xfrm>
                <a:prstGeom prst="line">
                  <a:avLst/>
                </a:prstGeom>
                <a:noFill/>
                <a:ln w="12700">
                  <a:solidFill>
                    <a:srgbClr val="FF0066"/>
                  </a:solidFill>
                  <a:round/>
                  <a:headEnd/>
                  <a:tailEnd/>
                </a:ln>
              </p:spPr>
              <p:txBody>
                <a:bodyPr anchor="ctr">
                  <a:spAutoFit/>
                </a:bodyPr>
                <a:lstStyle/>
                <a:p>
                  <a:endParaRPr lang="en-US"/>
                </a:p>
              </p:txBody>
            </p:sp>
            <p:sp>
              <p:nvSpPr>
                <p:cNvPr id="3131" name="Line 59"/>
                <p:cNvSpPr>
                  <a:spLocks noChangeShapeType="1"/>
                </p:cNvSpPr>
                <p:nvPr/>
              </p:nvSpPr>
              <p:spPr bwMode="auto">
                <a:xfrm rot="-5400000">
                  <a:off x="1896" y="687"/>
                  <a:ext cx="0" cy="720"/>
                </a:xfrm>
                <a:prstGeom prst="line">
                  <a:avLst/>
                </a:prstGeom>
                <a:noFill/>
                <a:ln w="12700">
                  <a:solidFill>
                    <a:srgbClr val="FF0066"/>
                  </a:solidFill>
                  <a:round/>
                  <a:headEnd/>
                  <a:tailEnd/>
                </a:ln>
              </p:spPr>
              <p:txBody>
                <a:bodyPr anchor="ctr">
                  <a:spAutoFit/>
                </a:bodyPr>
                <a:lstStyle/>
                <a:p>
                  <a:endParaRPr lang="en-US"/>
                </a:p>
              </p:txBody>
            </p:sp>
            <p:sp>
              <p:nvSpPr>
                <p:cNvPr id="3132" name="Line 60"/>
                <p:cNvSpPr>
                  <a:spLocks noChangeShapeType="1"/>
                </p:cNvSpPr>
                <p:nvPr/>
              </p:nvSpPr>
              <p:spPr bwMode="auto">
                <a:xfrm rot="-5400000">
                  <a:off x="1896" y="623"/>
                  <a:ext cx="0" cy="720"/>
                </a:xfrm>
                <a:prstGeom prst="line">
                  <a:avLst/>
                </a:prstGeom>
                <a:noFill/>
                <a:ln w="12700">
                  <a:solidFill>
                    <a:srgbClr val="FF0066"/>
                  </a:solidFill>
                  <a:round/>
                  <a:headEnd/>
                  <a:tailEnd/>
                </a:ln>
              </p:spPr>
              <p:txBody>
                <a:bodyPr anchor="ctr">
                  <a:spAutoFit/>
                </a:bodyPr>
                <a:lstStyle/>
                <a:p>
                  <a:endParaRPr lang="en-US"/>
                </a:p>
              </p:txBody>
            </p:sp>
            <p:sp>
              <p:nvSpPr>
                <p:cNvPr id="3133" name="Line 61"/>
                <p:cNvSpPr>
                  <a:spLocks noChangeShapeType="1"/>
                </p:cNvSpPr>
                <p:nvPr/>
              </p:nvSpPr>
              <p:spPr bwMode="auto">
                <a:xfrm rot="-5400000">
                  <a:off x="1896" y="559"/>
                  <a:ext cx="0" cy="720"/>
                </a:xfrm>
                <a:prstGeom prst="line">
                  <a:avLst/>
                </a:prstGeom>
                <a:noFill/>
                <a:ln w="25400">
                  <a:solidFill>
                    <a:srgbClr val="FF0066"/>
                  </a:solidFill>
                  <a:round/>
                  <a:headEnd/>
                  <a:tailEnd/>
                </a:ln>
              </p:spPr>
              <p:txBody>
                <a:bodyPr anchor="ctr">
                  <a:spAutoFit/>
                </a:bodyPr>
                <a:lstStyle/>
                <a:p>
                  <a:endParaRPr lang="en-US"/>
                </a:p>
              </p:txBody>
            </p:sp>
          </p:grpSp>
          <p:grpSp>
            <p:nvGrpSpPr>
              <p:cNvPr id="3087" name="Group 62"/>
              <p:cNvGrpSpPr>
                <a:grpSpLocks/>
              </p:cNvGrpSpPr>
              <p:nvPr/>
            </p:nvGrpSpPr>
            <p:grpSpPr bwMode="auto">
              <a:xfrm>
                <a:off x="3120" y="965"/>
                <a:ext cx="1051" cy="1486"/>
                <a:chOff x="1536" y="912"/>
                <a:chExt cx="721" cy="720"/>
              </a:xfrm>
            </p:grpSpPr>
            <p:sp>
              <p:nvSpPr>
                <p:cNvPr id="3088" name="Line 63"/>
                <p:cNvSpPr>
                  <a:spLocks noChangeShapeType="1"/>
                </p:cNvSpPr>
                <p:nvPr/>
              </p:nvSpPr>
              <p:spPr bwMode="auto">
                <a:xfrm>
                  <a:off x="1609" y="912"/>
                  <a:ext cx="0" cy="720"/>
                </a:xfrm>
                <a:prstGeom prst="line">
                  <a:avLst/>
                </a:prstGeom>
                <a:noFill/>
                <a:ln w="12700">
                  <a:solidFill>
                    <a:srgbClr val="FF0066"/>
                  </a:solidFill>
                  <a:round/>
                  <a:headEnd/>
                  <a:tailEnd/>
                </a:ln>
              </p:spPr>
              <p:txBody>
                <a:bodyPr anchor="ctr">
                  <a:spAutoFit/>
                </a:bodyPr>
                <a:lstStyle/>
                <a:p>
                  <a:endParaRPr lang="en-US"/>
                </a:p>
              </p:txBody>
            </p:sp>
            <p:sp>
              <p:nvSpPr>
                <p:cNvPr id="3089" name="Line 64"/>
                <p:cNvSpPr>
                  <a:spLocks noChangeShapeType="1"/>
                </p:cNvSpPr>
                <p:nvPr/>
              </p:nvSpPr>
              <p:spPr bwMode="auto">
                <a:xfrm>
                  <a:off x="1737" y="912"/>
                  <a:ext cx="0" cy="720"/>
                </a:xfrm>
                <a:prstGeom prst="line">
                  <a:avLst/>
                </a:prstGeom>
                <a:noFill/>
                <a:ln w="12700">
                  <a:solidFill>
                    <a:srgbClr val="FF0066"/>
                  </a:solidFill>
                  <a:round/>
                  <a:headEnd/>
                  <a:tailEnd/>
                </a:ln>
              </p:spPr>
              <p:txBody>
                <a:bodyPr anchor="ctr">
                  <a:spAutoFit/>
                </a:bodyPr>
                <a:lstStyle/>
                <a:p>
                  <a:endParaRPr lang="en-US"/>
                </a:p>
              </p:txBody>
            </p:sp>
            <p:sp>
              <p:nvSpPr>
                <p:cNvPr id="3090" name="Line 65"/>
                <p:cNvSpPr>
                  <a:spLocks noChangeShapeType="1"/>
                </p:cNvSpPr>
                <p:nvPr/>
              </p:nvSpPr>
              <p:spPr bwMode="auto">
                <a:xfrm>
                  <a:off x="1865" y="912"/>
                  <a:ext cx="0" cy="720"/>
                </a:xfrm>
                <a:prstGeom prst="line">
                  <a:avLst/>
                </a:prstGeom>
                <a:noFill/>
                <a:ln w="25400">
                  <a:solidFill>
                    <a:srgbClr val="FF0066"/>
                  </a:solidFill>
                  <a:round/>
                  <a:headEnd/>
                  <a:tailEnd/>
                </a:ln>
              </p:spPr>
              <p:txBody>
                <a:bodyPr anchor="ctr">
                  <a:spAutoFit/>
                </a:bodyPr>
                <a:lstStyle/>
                <a:p>
                  <a:endParaRPr lang="en-US"/>
                </a:p>
              </p:txBody>
            </p:sp>
            <p:sp>
              <p:nvSpPr>
                <p:cNvPr id="3091" name="Line 66"/>
                <p:cNvSpPr>
                  <a:spLocks noChangeShapeType="1"/>
                </p:cNvSpPr>
                <p:nvPr/>
              </p:nvSpPr>
              <p:spPr bwMode="auto">
                <a:xfrm>
                  <a:off x="1993" y="912"/>
                  <a:ext cx="0" cy="720"/>
                </a:xfrm>
                <a:prstGeom prst="line">
                  <a:avLst/>
                </a:prstGeom>
                <a:noFill/>
                <a:ln w="12700">
                  <a:solidFill>
                    <a:srgbClr val="FF0066"/>
                  </a:solidFill>
                  <a:round/>
                  <a:headEnd/>
                  <a:tailEnd/>
                </a:ln>
              </p:spPr>
              <p:txBody>
                <a:bodyPr anchor="ctr">
                  <a:spAutoFit/>
                </a:bodyPr>
                <a:lstStyle/>
                <a:p>
                  <a:endParaRPr lang="en-US"/>
                </a:p>
              </p:txBody>
            </p:sp>
            <p:sp>
              <p:nvSpPr>
                <p:cNvPr id="3092" name="Line 67"/>
                <p:cNvSpPr>
                  <a:spLocks noChangeShapeType="1"/>
                </p:cNvSpPr>
                <p:nvPr/>
              </p:nvSpPr>
              <p:spPr bwMode="auto">
                <a:xfrm>
                  <a:off x="1673" y="912"/>
                  <a:ext cx="0" cy="720"/>
                </a:xfrm>
                <a:prstGeom prst="line">
                  <a:avLst/>
                </a:prstGeom>
                <a:noFill/>
                <a:ln w="12700">
                  <a:solidFill>
                    <a:srgbClr val="FF0066"/>
                  </a:solidFill>
                  <a:round/>
                  <a:headEnd/>
                  <a:tailEnd/>
                </a:ln>
              </p:spPr>
              <p:txBody>
                <a:bodyPr anchor="ctr">
                  <a:spAutoFit/>
                </a:bodyPr>
                <a:lstStyle/>
                <a:p>
                  <a:endParaRPr lang="en-US"/>
                </a:p>
              </p:txBody>
            </p:sp>
            <p:sp>
              <p:nvSpPr>
                <p:cNvPr id="3093" name="Line 68"/>
                <p:cNvSpPr>
                  <a:spLocks noChangeShapeType="1"/>
                </p:cNvSpPr>
                <p:nvPr/>
              </p:nvSpPr>
              <p:spPr bwMode="auto">
                <a:xfrm>
                  <a:off x="1801" y="912"/>
                  <a:ext cx="0" cy="720"/>
                </a:xfrm>
                <a:prstGeom prst="line">
                  <a:avLst/>
                </a:prstGeom>
                <a:noFill/>
                <a:ln w="12700">
                  <a:solidFill>
                    <a:srgbClr val="FF0066"/>
                  </a:solidFill>
                  <a:round/>
                  <a:headEnd/>
                  <a:tailEnd/>
                </a:ln>
              </p:spPr>
              <p:txBody>
                <a:bodyPr anchor="ctr">
                  <a:spAutoFit/>
                </a:bodyPr>
                <a:lstStyle/>
                <a:p>
                  <a:endParaRPr lang="en-US"/>
                </a:p>
              </p:txBody>
            </p:sp>
            <p:sp>
              <p:nvSpPr>
                <p:cNvPr id="3094" name="Line 69"/>
                <p:cNvSpPr>
                  <a:spLocks noChangeShapeType="1"/>
                </p:cNvSpPr>
                <p:nvPr/>
              </p:nvSpPr>
              <p:spPr bwMode="auto">
                <a:xfrm>
                  <a:off x="1929" y="912"/>
                  <a:ext cx="0" cy="720"/>
                </a:xfrm>
                <a:prstGeom prst="line">
                  <a:avLst/>
                </a:prstGeom>
                <a:noFill/>
                <a:ln w="12700">
                  <a:solidFill>
                    <a:srgbClr val="FF0066"/>
                  </a:solidFill>
                  <a:round/>
                  <a:headEnd/>
                  <a:tailEnd/>
                </a:ln>
              </p:spPr>
              <p:txBody>
                <a:bodyPr anchor="ctr">
                  <a:spAutoFit/>
                </a:bodyPr>
                <a:lstStyle/>
                <a:p>
                  <a:endParaRPr lang="en-US"/>
                </a:p>
              </p:txBody>
            </p:sp>
            <p:sp>
              <p:nvSpPr>
                <p:cNvPr id="3095" name="Line 70"/>
                <p:cNvSpPr>
                  <a:spLocks noChangeShapeType="1"/>
                </p:cNvSpPr>
                <p:nvPr/>
              </p:nvSpPr>
              <p:spPr bwMode="auto">
                <a:xfrm>
                  <a:off x="2057" y="912"/>
                  <a:ext cx="0" cy="720"/>
                </a:xfrm>
                <a:prstGeom prst="line">
                  <a:avLst/>
                </a:prstGeom>
                <a:noFill/>
                <a:ln w="12700">
                  <a:solidFill>
                    <a:srgbClr val="FF0066"/>
                  </a:solidFill>
                  <a:round/>
                  <a:headEnd/>
                  <a:tailEnd/>
                </a:ln>
              </p:spPr>
              <p:txBody>
                <a:bodyPr anchor="ctr">
                  <a:spAutoFit/>
                </a:bodyPr>
                <a:lstStyle/>
                <a:p>
                  <a:endParaRPr lang="en-US"/>
                </a:p>
              </p:txBody>
            </p:sp>
            <p:sp>
              <p:nvSpPr>
                <p:cNvPr id="3096" name="Line 71"/>
                <p:cNvSpPr>
                  <a:spLocks noChangeShapeType="1"/>
                </p:cNvSpPr>
                <p:nvPr/>
              </p:nvSpPr>
              <p:spPr bwMode="auto">
                <a:xfrm>
                  <a:off x="2121" y="912"/>
                  <a:ext cx="0" cy="720"/>
                </a:xfrm>
                <a:prstGeom prst="line">
                  <a:avLst/>
                </a:prstGeom>
                <a:noFill/>
                <a:ln w="12700">
                  <a:solidFill>
                    <a:srgbClr val="FF0066"/>
                  </a:solidFill>
                  <a:round/>
                  <a:headEnd/>
                  <a:tailEnd/>
                </a:ln>
              </p:spPr>
              <p:txBody>
                <a:bodyPr anchor="ctr">
                  <a:spAutoFit/>
                </a:bodyPr>
                <a:lstStyle/>
                <a:p>
                  <a:endParaRPr lang="en-US"/>
                </a:p>
              </p:txBody>
            </p:sp>
            <p:sp>
              <p:nvSpPr>
                <p:cNvPr id="3097" name="Line 72"/>
                <p:cNvSpPr>
                  <a:spLocks noChangeShapeType="1"/>
                </p:cNvSpPr>
                <p:nvPr/>
              </p:nvSpPr>
              <p:spPr bwMode="auto">
                <a:xfrm>
                  <a:off x="2185" y="912"/>
                  <a:ext cx="0" cy="720"/>
                </a:xfrm>
                <a:prstGeom prst="line">
                  <a:avLst/>
                </a:prstGeom>
                <a:noFill/>
                <a:ln w="25400">
                  <a:solidFill>
                    <a:srgbClr val="FF0066"/>
                  </a:solidFill>
                  <a:round/>
                  <a:headEnd/>
                  <a:tailEnd/>
                </a:ln>
              </p:spPr>
              <p:txBody>
                <a:bodyPr anchor="ctr">
                  <a:spAutoFit/>
                </a:bodyPr>
                <a:lstStyle/>
                <a:p>
                  <a:endParaRPr lang="en-US"/>
                </a:p>
              </p:txBody>
            </p:sp>
            <p:sp>
              <p:nvSpPr>
                <p:cNvPr id="3098" name="Line 73"/>
                <p:cNvSpPr>
                  <a:spLocks noChangeShapeType="1"/>
                </p:cNvSpPr>
                <p:nvPr/>
              </p:nvSpPr>
              <p:spPr bwMode="auto">
                <a:xfrm>
                  <a:off x="2249" y="912"/>
                  <a:ext cx="0" cy="720"/>
                </a:xfrm>
                <a:prstGeom prst="line">
                  <a:avLst/>
                </a:prstGeom>
                <a:noFill/>
                <a:ln w="12700">
                  <a:solidFill>
                    <a:srgbClr val="FF0066"/>
                  </a:solidFill>
                  <a:round/>
                  <a:headEnd/>
                  <a:tailEnd/>
                </a:ln>
              </p:spPr>
              <p:txBody>
                <a:bodyPr anchor="ctr">
                  <a:spAutoFit/>
                </a:bodyPr>
                <a:lstStyle/>
                <a:p>
                  <a:endParaRPr lang="en-US"/>
                </a:p>
              </p:txBody>
            </p:sp>
            <p:sp>
              <p:nvSpPr>
                <p:cNvPr id="3099" name="Line 74"/>
                <p:cNvSpPr>
                  <a:spLocks noChangeShapeType="1"/>
                </p:cNvSpPr>
                <p:nvPr/>
              </p:nvSpPr>
              <p:spPr bwMode="auto">
                <a:xfrm rot="-5400000">
                  <a:off x="1897" y="1263"/>
                  <a:ext cx="0" cy="720"/>
                </a:xfrm>
                <a:prstGeom prst="line">
                  <a:avLst/>
                </a:prstGeom>
                <a:noFill/>
                <a:ln w="12700">
                  <a:solidFill>
                    <a:srgbClr val="FF0066"/>
                  </a:solidFill>
                  <a:round/>
                  <a:headEnd/>
                  <a:tailEnd/>
                </a:ln>
              </p:spPr>
              <p:txBody>
                <a:bodyPr anchor="ctr">
                  <a:spAutoFit/>
                </a:bodyPr>
                <a:lstStyle/>
                <a:p>
                  <a:endParaRPr lang="en-US"/>
                </a:p>
              </p:txBody>
            </p:sp>
            <p:sp>
              <p:nvSpPr>
                <p:cNvPr id="3100" name="Line 75"/>
                <p:cNvSpPr>
                  <a:spLocks noChangeShapeType="1"/>
                </p:cNvSpPr>
                <p:nvPr/>
              </p:nvSpPr>
              <p:spPr bwMode="auto">
                <a:xfrm rot="-5400000">
                  <a:off x="1896" y="1199"/>
                  <a:ext cx="0" cy="720"/>
                </a:xfrm>
                <a:prstGeom prst="line">
                  <a:avLst/>
                </a:prstGeom>
                <a:noFill/>
                <a:ln w="25400">
                  <a:solidFill>
                    <a:srgbClr val="FF0066"/>
                  </a:solidFill>
                  <a:round/>
                  <a:headEnd/>
                  <a:tailEnd/>
                </a:ln>
              </p:spPr>
              <p:txBody>
                <a:bodyPr anchor="ctr">
                  <a:spAutoFit/>
                </a:bodyPr>
                <a:lstStyle/>
                <a:p>
                  <a:endParaRPr lang="en-US"/>
                </a:p>
              </p:txBody>
            </p:sp>
            <p:sp>
              <p:nvSpPr>
                <p:cNvPr id="3101" name="Line 76"/>
                <p:cNvSpPr>
                  <a:spLocks noChangeShapeType="1"/>
                </p:cNvSpPr>
                <p:nvPr/>
              </p:nvSpPr>
              <p:spPr bwMode="auto">
                <a:xfrm rot="-5400000">
                  <a:off x="1896" y="1071"/>
                  <a:ext cx="0" cy="720"/>
                </a:xfrm>
                <a:prstGeom prst="line">
                  <a:avLst/>
                </a:prstGeom>
                <a:noFill/>
                <a:ln w="12700">
                  <a:solidFill>
                    <a:srgbClr val="FF0066"/>
                  </a:solidFill>
                  <a:round/>
                  <a:headEnd/>
                  <a:tailEnd/>
                </a:ln>
              </p:spPr>
              <p:txBody>
                <a:bodyPr anchor="ctr">
                  <a:spAutoFit/>
                </a:bodyPr>
                <a:lstStyle/>
                <a:p>
                  <a:endParaRPr lang="en-US"/>
                </a:p>
              </p:txBody>
            </p:sp>
            <p:sp>
              <p:nvSpPr>
                <p:cNvPr id="3102" name="Line 77"/>
                <p:cNvSpPr>
                  <a:spLocks noChangeShapeType="1"/>
                </p:cNvSpPr>
                <p:nvPr/>
              </p:nvSpPr>
              <p:spPr bwMode="auto">
                <a:xfrm rot="-5400000">
                  <a:off x="1896" y="943"/>
                  <a:ext cx="0" cy="720"/>
                </a:xfrm>
                <a:prstGeom prst="line">
                  <a:avLst/>
                </a:prstGeom>
                <a:noFill/>
                <a:ln w="12700">
                  <a:solidFill>
                    <a:srgbClr val="FF0066"/>
                  </a:solidFill>
                  <a:round/>
                  <a:headEnd/>
                  <a:tailEnd/>
                </a:ln>
              </p:spPr>
              <p:txBody>
                <a:bodyPr anchor="ctr">
                  <a:spAutoFit/>
                </a:bodyPr>
                <a:lstStyle/>
                <a:p>
                  <a:endParaRPr lang="en-US"/>
                </a:p>
              </p:txBody>
            </p:sp>
            <p:sp>
              <p:nvSpPr>
                <p:cNvPr id="3103" name="Line 78"/>
                <p:cNvSpPr>
                  <a:spLocks noChangeShapeType="1"/>
                </p:cNvSpPr>
                <p:nvPr/>
              </p:nvSpPr>
              <p:spPr bwMode="auto">
                <a:xfrm rot="-5400000">
                  <a:off x="1896" y="815"/>
                  <a:ext cx="0" cy="720"/>
                </a:xfrm>
                <a:prstGeom prst="line">
                  <a:avLst/>
                </a:prstGeom>
                <a:noFill/>
                <a:ln w="12700">
                  <a:solidFill>
                    <a:srgbClr val="FF0066"/>
                  </a:solidFill>
                  <a:round/>
                  <a:headEnd/>
                  <a:tailEnd/>
                </a:ln>
              </p:spPr>
              <p:txBody>
                <a:bodyPr anchor="ctr">
                  <a:spAutoFit/>
                </a:bodyPr>
                <a:lstStyle/>
                <a:p>
                  <a:endParaRPr lang="en-US"/>
                </a:p>
              </p:txBody>
            </p:sp>
            <p:sp>
              <p:nvSpPr>
                <p:cNvPr id="3104" name="Line 79"/>
                <p:cNvSpPr>
                  <a:spLocks noChangeShapeType="1"/>
                </p:cNvSpPr>
                <p:nvPr/>
              </p:nvSpPr>
              <p:spPr bwMode="auto">
                <a:xfrm rot="-5400000">
                  <a:off x="1896" y="1135"/>
                  <a:ext cx="0" cy="720"/>
                </a:xfrm>
                <a:prstGeom prst="line">
                  <a:avLst/>
                </a:prstGeom>
                <a:noFill/>
                <a:ln w="12700">
                  <a:solidFill>
                    <a:srgbClr val="FF0066"/>
                  </a:solidFill>
                  <a:round/>
                  <a:headEnd/>
                  <a:tailEnd/>
                </a:ln>
              </p:spPr>
              <p:txBody>
                <a:bodyPr anchor="ctr">
                  <a:spAutoFit/>
                </a:bodyPr>
                <a:lstStyle/>
                <a:p>
                  <a:endParaRPr lang="en-US"/>
                </a:p>
              </p:txBody>
            </p:sp>
            <p:sp>
              <p:nvSpPr>
                <p:cNvPr id="3105" name="Line 80"/>
                <p:cNvSpPr>
                  <a:spLocks noChangeShapeType="1"/>
                </p:cNvSpPr>
                <p:nvPr/>
              </p:nvSpPr>
              <p:spPr bwMode="auto">
                <a:xfrm rot="-5400000">
                  <a:off x="1896" y="1007"/>
                  <a:ext cx="0" cy="720"/>
                </a:xfrm>
                <a:prstGeom prst="line">
                  <a:avLst/>
                </a:prstGeom>
                <a:noFill/>
                <a:ln w="12700">
                  <a:solidFill>
                    <a:srgbClr val="FF0066"/>
                  </a:solidFill>
                  <a:round/>
                  <a:headEnd/>
                  <a:tailEnd/>
                </a:ln>
              </p:spPr>
              <p:txBody>
                <a:bodyPr anchor="ctr">
                  <a:spAutoFit/>
                </a:bodyPr>
                <a:lstStyle/>
                <a:p>
                  <a:endParaRPr lang="en-US"/>
                </a:p>
              </p:txBody>
            </p:sp>
            <p:sp>
              <p:nvSpPr>
                <p:cNvPr id="3106" name="Line 81"/>
                <p:cNvSpPr>
                  <a:spLocks noChangeShapeType="1"/>
                </p:cNvSpPr>
                <p:nvPr/>
              </p:nvSpPr>
              <p:spPr bwMode="auto">
                <a:xfrm rot="-5400000">
                  <a:off x="1896" y="879"/>
                  <a:ext cx="0" cy="720"/>
                </a:xfrm>
                <a:prstGeom prst="line">
                  <a:avLst/>
                </a:prstGeom>
                <a:noFill/>
                <a:ln w="25400">
                  <a:solidFill>
                    <a:srgbClr val="FF0066"/>
                  </a:solidFill>
                  <a:round/>
                  <a:headEnd/>
                  <a:tailEnd/>
                </a:ln>
              </p:spPr>
              <p:txBody>
                <a:bodyPr anchor="ctr">
                  <a:spAutoFit/>
                </a:bodyPr>
                <a:lstStyle/>
                <a:p>
                  <a:endParaRPr lang="en-US"/>
                </a:p>
              </p:txBody>
            </p:sp>
            <p:sp>
              <p:nvSpPr>
                <p:cNvPr id="3107" name="Line 82"/>
                <p:cNvSpPr>
                  <a:spLocks noChangeShapeType="1"/>
                </p:cNvSpPr>
                <p:nvPr/>
              </p:nvSpPr>
              <p:spPr bwMode="auto">
                <a:xfrm rot="-5400000">
                  <a:off x="1896" y="751"/>
                  <a:ext cx="0" cy="720"/>
                </a:xfrm>
                <a:prstGeom prst="line">
                  <a:avLst/>
                </a:prstGeom>
                <a:noFill/>
                <a:ln w="12700">
                  <a:solidFill>
                    <a:srgbClr val="FF0066"/>
                  </a:solidFill>
                  <a:round/>
                  <a:headEnd/>
                  <a:tailEnd/>
                </a:ln>
              </p:spPr>
              <p:txBody>
                <a:bodyPr anchor="ctr">
                  <a:spAutoFit/>
                </a:bodyPr>
                <a:lstStyle/>
                <a:p>
                  <a:endParaRPr lang="en-US"/>
                </a:p>
              </p:txBody>
            </p:sp>
            <p:sp>
              <p:nvSpPr>
                <p:cNvPr id="3108" name="Line 83"/>
                <p:cNvSpPr>
                  <a:spLocks noChangeShapeType="1"/>
                </p:cNvSpPr>
                <p:nvPr/>
              </p:nvSpPr>
              <p:spPr bwMode="auto">
                <a:xfrm rot="-5400000">
                  <a:off x="1896" y="687"/>
                  <a:ext cx="0" cy="720"/>
                </a:xfrm>
                <a:prstGeom prst="line">
                  <a:avLst/>
                </a:prstGeom>
                <a:noFill/>
                <a:ln w="12700">
                  <a:solidFill>
                    <a:srgbClr val="FF0066"/>
                  </a:solidFill>
                  <a:round/>
                  <a:headEnd/>
                  <a:tailEnd/>
                </a:ln>
              </p:spPr>
              <p:txBody>
                <a:bodyPr anchor="ctr">
                  <a:spAutoFit/>
                </a:bodyPr>
                <a:lstStyle/>
                <a:p>
                  <a:endParaRPr lang="en-US"/>
                </a:p>
              </p:txBody>
            </p:sp>
            <p:sp>
              <p:nvSpPr>
                <p:cNvPr id="3109" name="Line 84"/>
                <p:cNvSpPr>
                  <a:spLocks noChangeShapeType="1"/>
                </p:cNvSpPr>
                <p:nvPr/>
              </p:nvSpPr>
              <p:spPr bwMode="auto">
                <a:xfrm rot="-5400000">
                  <a:off x="1896" y="623"/>
                  <a:ext cx="0" cy="720"/>
                </a:xfrm>
                <a:prstGeom prst="line">
                  <a:avLst/>
                </a:prstGeom>
                <a:noFill/>
                <a:ln w="12700">
                  <a:solidFill>
                    <a:srgbClr val="FF0066"/>
                  </a:solidFill>
                  <a:round/>
                  <a:headEnd/>
                  <a:tailEnd/>
                </a:ln>
              </p:spPr>
              <p:txBody>
                <a:bodyPr anchor="ctr">
                  <a:spAutoFit/>
                </a:bodyPr>
                <a:lstStyle/>
                <a:p>
                  <a:endParaRPr lang="en-US"/>
                </a:p>
              </p:txBody>
            </p:sp>
            <p:sp>
              <p:nvSpPr>
                <p:cNvPr id="3110" name="Line 85"/>
                <p:cNvSpPr>
                  <a:spLocks noChangeShapeType="1"/>
                </p:cNvSpPr>
                <p:nvPr/>
              </p:nvSpPr>
              <p:spPr bwMode="auto">
                <a:xfrm rot="-5400000">
                  <a:off x="1896" y="559"/>
                  <a:ext cx="0" cy="720"/>
                </a:xfrm>
                <a:prstGeom prst="line">
                  <a:avLst/>
                </a:prstGeom>
                <a:noFill/>
                <a:ln w="25400">
                  <a:solidFill>
                    <a:srgbClr val="FF0066"/>
                  </a:solidFill>
                  <a:round/>
                  <a:headEnd/>
                  <a:tailEnd/>
                </a:ln>
              </p:spPr>
              <p:txBody>
                <a:bodyPr anchor="ctr">
                  <a:spAutoFit/>
                </a:bodyPr>
                <a:lstStyle/>
                <a:p>
                  <a:endParaRPr lang="en-US"/>
                </a:p>
              </p:txBody>
            </p:sp>
          </p:grpSp>
        </p:grpSp>
        <p:sp>
          <p:nvSpPr>
            <p:cNvPr id="3081" name="Freeform 86"/>
            <p:cNvSpPr>
              <a:spLocks/>
            </p:cNvSpPr>
            <p:nvPr/>
          </p:nvSpPr>
          <p:spPr bwMode="auto">
            <a:xfrm>
              <a:off x="1460" y="720"/>
              <a:ext cx="1421" cy="507"/>
            </a:xfrm>
            <a:custGeom>
              <a:avLst/>
              <a:gdLst>
                <a:gd name="T0" fmla="*/ 0 w 2263"/>
                <a:gd name="T1" fmla="*/ 991 h 1187"/>
                <a:gd name="T2" fmla="*/ 270 w 2263"/>
                <a:gd name="T3" fmla="*/ 986 h 1187"/>
                <a:gd name="T4" fmla="*/ 299 w 2263"/>
                <a:gd name="T5" fmla="*/ 949 h 1187"/>
                <a:gd name="T6" fmla="*/ 324 w 2263"/>
                <a:gd name="T7" fmla="*/ 888 h 1187"/>
                <a:gd name="T8" fmla="*/ 382 w 2263"/>
                <a:gd name="T9" fmla="*/ 862 h 1187"/>
                <a:gd name="T10" fmla="*/ 432 w 2263"/>
                <a:gd name="T11" fmla="*/ 895 h 1187"/>
                <a:gd name="T12" fmla="*/ 469 w 2263"/>
                <a:gd name="T13" fmla="*/ 1000 h 1187"/>
                <a:gd name="T14" fmla="*/ 643 w 2263"/>
                <a:gd name="T15" fmla="*/ 996 h 1187"/>
                <a:gd name="T16" fmla="*/ 720 w 2263"/>
                <a:gd name="T17" fmla="*/ 991 h 1187"/>
                <a:gd name="T18" fmla="*/ 864 w 2263"/>
                <a:gd name="T19" fmla="*/ 367 h 1187"/>
                <a:gd name="T20" fmla="*/ 912 w 2263"/>
                <a:gd name="T21" fmla="*/ 112 h 1187"/>
                <a:gd name="T22" fmla="*/ 1008 w 2263"/>
                <a:gd name="T23" fmla="*/ 1039 h 1187"/>
                <a:gd name="T24" fmla="*/ 1049 w 2263"/>
                <a:gd name="T25" fmla="*/ 1000 h 1187"/>
                <a:gd name="T26" fmla="*/ 1078 w 2263"/>
                <a:gd name="T27" fmla="*/ 993 h 1187"/>
                <a:gd name="T28" fmla="*/ 1253 w 2263"/>
                <a:gd name="T29" fmla="*/ 991 h 1187"/>
                <a:gd name="T30" fmla="*/ 1268 w 2263"/>
                <a:gd name="T31" fmla="*/ 991 h 1187"/>
                <a:gd name="T32" fmla="*/ 1378 w 2263"/>
                <a:gd name="T33" fmla="*/ 993 h 1187"/>
                <a:gd name="T34" fmla="*/ 1404 w 2263"/>
                <a:gd name="T35" fmla="*/ 960 h 1187"/>
                <a:gd name="T36" fmla="*/ 1397 w 2263"/>
                <a:gd name="T37" fmla="*/ 975 h 1187"/>
                <a:gd name="T38" fmla="*/ 1392 w 2263"/>
                <a:gd name="T39" fmla="*/ 991 h 1187"/>
                <a:gd name="T40" fmla="*/ 1509 w 2263"/>
                <a:gd name="T41" fmla="*/ 770 h 1187"/>
                <a:gd name="T42" fmla="*/ 1632 w 2263"/>
                <a:gd name="T43" fmla="*/ 734 h 1187"/>
                <a:gd name="T44" fmla="*/ 1699 w 2263"/>
                <a:gd name="T45" fmla="*/ 775 h 1187"/>
                <a:gd name="T46" fmla="*/ 1726 w 2263"/>
                <a:gd name="T47" fmla="*/ 819 h 1187"/>
                <a:gd name="T48" fmla="*/ 1741 w 2263"/>
                <a:gd name="T49" fmla="*/ 850 h 1187"/>
                <a:gd name="T50" fmla="*/ 1800 w 2263"/>
                <a:gd name="T51" fmla="*/ 979 h 1187"/>
                <a:gd name="T52" fmla="*/ 1905 w 2263"/>
                <a:gd name="T53" fmla="*/ 999 h 1187"/>
                <a:gd name="T54" fmla="*/ 2263 w 2263"/>
                <a:gd name="T55" fmla="*/ 1006 h 11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63"/>
                <a:gd name="T85" fmla="*/ 0 h 1187"/>
                <a:gd name="T86" fmla="*/ 2263 w 2263"/>
                <a:gd name="T87" fmla="*/ 1187 h 11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63" h="1187">
                  <a:moveTo>
                    <a:pt x="0" y="991"/>
                  </a:moveTo>
                  <a:cubicBezTo>
                    <a:pt x="45" y="990"/>
                    <a:pt x="220" y="993"/>
                    <a:pt x="270" y="986"/>
                  </a:cubicBezTo>
                  <a:cubicBezTo>
                    <a:pt x="320" y="979"/>
                    <a:pt x="290" y="965"/>
                    <a:pt x="299" y="949"/>
                  </a:cubicBezTo>
                  <a:cubicBezTo>
                    <a:pt x="308" y="933"/>
                    <a:pt x="310" y="902"/>
                    <a:pt x="324" y="888"/>
                  </a:cubicBezTo>
                  <a:cubicBezTo>
                    <a:pt x="338" y="874"/>
                    <a:pt x="364" y="861"/>
                    <a:pt x="382" y="862"/>
                  </a:cubicBezTo>
                  <a:cubicBezTo>
                    <a:pt x="400" y="863"/>
                    <a:pt x="418" y="872"/>
                    <a:pt x="432" y="895"/>
                  </a:cubicBezTo>
                  <a:cubicBezTo>
                    <a:pt x="446" y="918"/>
                    <a:pt x="434" y="983"/>
                    <a:pt x="469" y="1000"/>
                  </a:cubicBezTo>
                  <a:cubicBezTo>
                    <a:pt x="504" y="1017"/>
                    <a:pt x="601" y="997"/>
                    <a:pt x="643" y="996"/>
                  </a:cubicBezTo>
                  <a:cubicBezTo>
                    <a:pt x="685" y="995"/>
                    <a:pt x="683" y="1096"/>
                    <a:pt x="720" y="991"/>
                  </a:cubicBezTo>
                  <a:cubicBezTo>
                    <a:pt x="757" y="886"/>
                    <a:pt x="832" y="513"/>
                    <a:pt x="864" y="367"/>
                  </a:cubicBezTo>
                  <a:cubicBezTo>
                    <a:pt x="896" y="221"/>
                    <a:pt x="888" y="0"/>
                    <a:pt x="912" y="112"/>
                  </a:cubicBezTo>
                  <a:cubicBezTo>
                    <a:pt x="936" y="224"/>
                    <a:pt x="985" y="891"/>
                    <a:pt x="1008" y="1039"/>
                  </a:cubicBezTo>
                  <a:cubicBezTo>
                    <a:pt x="1031" y="1187"/>
                    <a:pt x="1037" y="1008"/>
                    <a:pt x="1049" y="1000"/>
                  </a:cubicBezTo>
                  <a:cubicBezTo>
                    <a:pt x="1061" y="992"/>
                    <a:pt x="1044" y="995"/>
                    <a:pt x="1078" y="993"/>
                  </a:cubicBezTo>
                  <a:cubicBezTo>
                    <a:pt x="1112" y="991"/>
                    <a:pt x="1221" y="991"/>
                    <a:pt x="1253" y="991"/>
                  </a:cubicBezTo>
                  <a:cubicBezTo>
                    <a:pt x="1285" y="991"/>
                    <a:pt x="1247" y="991"/>
                    <a:pt x="1268" y="991"/>
                  </a:cubicBezTo>
                  <a:cubicBezTo>
                    <a:pt x="1289" y="991"/>
                    <a:pt x="1355" y="998"/>
                    <a:pt x="1378" y="993"/>
                  </a:cubicBezTo>
                  <a:cubicBezTo>
                    <a:pt x="1401" y="988"/>
                    <a:pt x="1401" y="963"/>
                    <a:pt x="1404" y="960"/>
                  </a:cubicBezTo>
                  <a:cubicBezTo>
                    <a:pt x="1407" y="957"/>
                    <a:pt x="1399" y="970"/>
                    <a:pt x="1397" y="975"/>
                  </a:cubicBezTo>
                  <a:cubicBezTo>
                    <a:pt x="1395" y="980"/>
                    <a:pt x="1373" y="1025"/>
                    <a:pt x="1392" y="991"/>
                  </a:cubicBezTo>
                  <a:cubicBezTo>
                    <a:pt x="1411" y="957"/>
                    <a:pt x="1469" y="813"/>
                    <a:pt x="1509" y="770"/>
                  </a:cubicBezTo>
                  <a:cubicBezTo>
                    <a:pt x="1549" y="727"/>
                    <a:pt x="1600" y="733"/>
                    <a:pt x="1632" y="734"/>
                  </a:cubicBezTo>
                  <a:cubicBezTo>
                    <a:pt x="1664" y="735"/>
                    <a:pt x="1683" y="761"/>
                    <a:pt x="1699" y="775"/>
                  </a:cubicBezTo>
                  <a:cubicBezTo>
                    <a:pt x="1715" y="789"/>
                    <a:pt x="1719" y="807"/>
                    <a:pt x="1726" y="819"/>
                  </a:cubicBezTo>
                  <a:cubicBezTo>
                    <a:pt x="1733" y="831"/>
                    <a:pt x="1729" y="823"/>
                    <a:pt x="1741" y="850"/>
                  </a:cubicBezTo>
                  <a:cubicBezTo>
                    <a:pt x="1753" y="877"/>
                    <a:pt x="1773" y="954"/>
                    <a:pt x="1800" y="979"/>
                  </a:cubicBezTo>
                  <a:cubicBezTo>
                    <a:pt x="1827" y="1004"/>
                    <a:pt x="1828" y="994"/>
                    <a:pt x="1905" y="999"/>
                  </a:cubicBezTo>
                  <a:cubicBezTo>
                    <a:pt x="1982" y="1004"/>
                    <a:pt x="2189" y="1005"/>
                    <a:pt x="2263" y="1006"/>
                  </a:cubicBezTo>
                </a:path>
              </a:pathLst>
            </a:custGeom>
            <a:noFill/>
            <a:ln w="31750" cap="flat" cmpd="sng">
              <a:solidFill>
                <a:srgbClr val="006600"/>
              </a:solidFill>
              <a:prstDash val="solid"/>
              <a:round/>
              <a:headEnd/>
              <a:tailEnd/>
            </a:ln>
          </p:spPr>
          <p:txBody>
            <a:bodyPr anchor="ctr"/>
            <a:lstStyle/>
            <a:p>
              <a:endParaRPr lang="en-US"/>
            </a:p>
          </p:txBody>
        </p:sp>
        <p:sp>
          <p:nvSpPr>
            <p:cNvPr id="3082" name="Freeform 87"/>
            <p:cNvSpPr>
              <a:spLocks/>
            </p:cNvSpPr>
            <p:nvPr/>
          </p:nvSpPr>
          <p:spPr bwMode="auto">
            <a:xfrm>
              <a:off x="2850" y="719"/>
              <a:ext cx="1422" cy="508"/>
            </a:xfrm>
            <a:custGeom>
              <a:avLst/>
              <a:gdLst>
                <a:gd name="T0" fmla="*/ 0 w 2263"/>
                <a:gd name="T1" fmla="*/ 991 h 1187"/>
                <a:gd name="T2" fmla="*/ 270 w 2263"/>
                <a:gd name="T3" fmla="*/ 986 h 1187"/>
                <a:gd name="T4" fmla="*/ 299 w 2263"/>
                <a:gd name="T5" fmla="*/ 949 h 1187"/>
                <a:gd name="T6" fmla="*/ 324 w 2263"/>
                <a:gd name="T7" fmla="*/ 888 h 1187"/>
                <a:gd name="T8" fmla="*/ 382 w 2263"/>
                <a:gd name="T9" fmla="*/ 862 h 1187"/>
                <a:gd name="T10" fmla="*/ 432 w 2263"/>
                <a:gd name="T11" fmla="*/ 895 h 1187"/>
                <a:gd name="T12" fmla="*/ 469 w 2263"/>
                <a:gd name="T13" fmla="*/ 1000 h 1187"/>
                <a:gd name="T14" fmla="*/ 643 w 2263"/>
                <a:gd name="T15" fmla="*/ 996 h 1187"/>
                <a:gd name="T16" fmla="*/ 720 w 2263"/>
                <a:gd name="T17" fmla="*/ 991 h 1187"/>
                <a:gd name="T18" fmla="*/ 864 w 2263"/>
                <a:gd name="T19" fmla="*/ 367 h 1187"/>
                <a:gd name="T20" fmla="*/ 912 w 2263"/>
                <a:gd name="T21" fmla="*/ 112 h 1187"/>
                <a:gd name="T22" fmla="*/ 1008 w 2263"/>
                <a:gd name="T23" fmla="*/ 1039 h 1187"/>
                <a:gd name="T24" fmla="*/ 1049 w 2263"/>
                <a:gd name="T25" fmla="*/ 1000 h 1187"/>
                <a:gd name="T26" fmla="*/ 1078 w 2263"/>
                <a:gd name="T27" fmla="*/ 993 h 1187"/>
                <a:gd name="T28" fmla="*/ 1253 w 2263"/>
                <a:gd name="T29" fmla="*/ 991 h 1187"/>
                <a:gd name="T30" fmla="*/ 1268 w 2263"/>
                <a:gd name="T31" fmla="*/ 991 h 1187"/>
                <a:gd name="T32" fmla="*/ 1378 w 2263"/>
                <a:gd name="T33" fmla="*/ 993 h 1187"/>
                <a:gd name="T34" fmla="*/ 1404 w 2263"/>
                <a:gd name="T35" fmla="*/ 960 h 1187"/>
                <a:gd name="T36" fmla="*/ 1397 w 2263"/>
                <a:gd name="T37" fmla="*/ 975 h 1187"/>
                <a:gd name="T38" fmla="*/ 1392 w 2263"/>
                <a:gd name="T39" fmla="*/ 991 h 1187"/>
                <a:gd name="T40" fmla="*/ 1509 w 2263"/>
                <a:gd name="T41" fmla="*/ 770 h 1187"/>
                <a:gd name="T42" fmla="*/ 1632 w 2263"/>
                <a:gd name="T43" fmla="*/ 734 h 1187"/>
                <a:gd name="T44" fmla="*/ 1699 w 2263"/>
                <a:gd name="T45" fmla="*/ 775 h 1187"/>
                <a:gd name="T46" fmla="*/ 1726 w 2263"/>
                <a:gd name="T47" fmla="*/ 819 h 1187"/>
                <a:gd name="T48" fmla="*/ 1741 w 2263"/>
                <a:gd name="T49" fmla="*/ 850 h 1187"/>
                <a:gd name="T50" fmla="*/ 1800 w 2263"/>
                <a:gd name="T51" fmla="*/ 979 h 1187"/>
                <a:gd name="T52" fmla="*/ 1905 w 2263"/>
                <a:gd name="T53" fmla="*/ 999 h 1187"/>
                <a:gd name="T54" fmla="*/ 2263 w 2263"/>
                <a:gd name="T55" fmla="*/ 1006 h 11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63"/>
                <a:gd name="T85" fmla="*/ 0 h 1187"/>
                <a:gd name="T86" fmla="*/ 2263 w 2263"/>
                <a:gd name="T87" fmla="*/ 1187 h 11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63" h="1187">
                  <a:moveTo>
                    <a:pt x="0" y="991"/>
                  </a:moveTo>
                  <a:cubicBezTo>
                    <a:pt x="45" y="990"/>
                    <a:pt x="220" y="993"/>
                    <a:pt x="270" y="986"/>
                  </a:cubicBezTo>
                  <a:cubicBezTo>
                    <a:pt x="320" y="979"/>
                    <a:pt x="290" y="965"/>
                    <a:pt x="299" y="949"/>
                  </a:cubicBezTo>
                  <a:cubicBezTo>
                    <a:pt x="308" y="933"/>
                    <a:pt x="310" y="902"/>
                    <a:pt x="324" y="888"/>
                  </a:cubicBezTo>
                  <a:cubicBezTo>
                    <a:pt x="338" y="874"/>
                    <a:pt x="364" y="861"/>
                    <a:pt x="382" y="862"/>
                  </a:cubicBezTo>
                  <a:cubicBezTo>
                    <a:pt x="400" y="863"/>
                    <a:pt x="418" y="872"/>
                    <a:pt x="432" y="895"/>
                  </a:cubicBezTo>
                  <a:cubicBezTo>
                    <a:pt x="446" y="918"/>
                    <a:pt x="434" y="983"/>
                    <a:pt x="469" y="1000"/>
                  </a:cubicBezTo>
                  <a:cubicBezTo>
                    <a:pt x="504" y="1017"/>
                    <a:pt x="601" y="997"/>
                    <a:pt x="643" y="996"/>
                  </a:cubicBezTo>
                  <a:cubicBezTo>
                    <a:pt x="685" y="995"/>
                    <a:pt x="683" y="1096"/>
                    <a:pt x="720" y="991"/>
                  </a:cubicBezTo>
                  <a:cubicBezTo>
                    <a:pt x="757" y="886"/>
                    <a:pt x="832" y="513"/>
                    <a:pt x="864" y="367"/>
                  </a:cubicBezTo>
                  <a:cubicBezTo>
                    <a:pt x="896" y="221"/>
                    <a:pt x="888" y="0"/>
                    <a:pt x="912" y="112"/>
                  </a:cubicBezTo>
                  <a:cubicBezTo>
                    <a:pt x="936" y="224"/>
                    <a:pt x="985" y="891"/>
                    <a:pt x="1008" y="1039"/>
                  </a:cubicBezTo>
                  <a:cubicBezTo>
                    <a:pt x="1031" y="1187"/>
                    <a:pt x="1037" y="1008"/>
                    <a:pt x="1049" y="1000"/>
                  </a:cubicBezTo>
                  <a:cubicBezTo>
                    <a:pt x="1061" y="992"/>
                    <a:pt x="1044" y="995"/>
                    <a:pt x="1078" y="993"/>
                  </a:cubicBezTo>
                  <a:cubicBezTo>
                    <a:pt x="1112" y="991"/>
                    <a:pt x="1221" y="991"/>
                    <a:pt x="1253" y="991"/>
                  </a:cubicBezTo>
                  <a:cubicBezTo>
                    <a:pt x="1285" y="991"/>
                    <a:pt x="1247" y="991"/>
                    <a:pt x="1268" y="991"/>
                  </a:cubicBezTo>
                  <a:cubicBezTo>
                    <a:pt x="1289" y="991"/>
                    <a:pt x="1355" y="998"/>
                    <a:pt x="1378" y="993"/>
                  </a:cubicBezTo>
                  <a:cubicBezTo>
                    <a:pt x="1401" y="988"/>
                    <a:pt x="1401" y="963"/>
                    <a:pt x="1404" y="960"/>
                  </a:cubicBezTo>
                  <a:cubicBezTo>
                    <a:pt x="1407" y="957"/>
                    <a:pt x="1399" y="970"/>
                    <a:pt x="1397" y="975"/>
                  </a:cubicBezTo>
                  <a:cubicBezTo>
                    <a:pt x="1395" y="980"/>
                    <a:pt x="1373" y="1025"/>
                    <a:pt x="1392" y="991"/>
                  </a:cubicBezTo>
                  <a:cubicBezTo>
                    <a:pt x="1411" y="957"/>
                    <a:pt x="1469" y="813"/>
                    <a:pt x="1509" y="770"/>
                  </a:cubicBezTo>
                  <a:cubicBezTo>
                    <a:pt x="1549" y="727"/>
                    <a:pt x="1600" y="733"/>
                    <a:pt x="1632" y="734"/>
                  </a:cubicBezTo>
                  <a:cubicBezTo>
                    <a:pt x="1664" y="735"/>
                    <a:pt x="1683" y="761"/>
                    <a:pt x="1699" y="775"/>
                  </a:cubicBezTo>
                  <a:cubicBezTo>
                    <a:pt x="1715" y="789"/>
                    <a:pt x="1719" y="807"/>
                    <a:pt x="1726" y="819"/>
                  </a:cubicBezTo>
                  <a:cubicBezTo>
                    <a:pt x="1733" y="831"/>
                    <a:pt x="1729" y="823"/>
                    <a:pt x="1741" y="850"/>
                  </a:cubicBezTo>
                  <a:cubicBezTo>
                    <a:pt x="1753" y="877"/>
                    <a:pt x="1773" y="954"/>
                    <a:pt x="1800" y="979"/>
                  </a:cubicBezTo>
                  <a:cubicBezTo>
                    <a:pt x="1827" y="1004"/>
                    <a:pt x="1828" y="994"/>
                    <a:pt x="1905" y="999"/>
                  </a:cubicBezTo>
                  <a:cubicBezTo>
                    <a:pt x="1982" y="1004"/>
                    <a:pt x="2189" y="1005"/>
                    <a:pt x="2263" y="1006"/>
                  </a:cubicBezTo>
                </a:path>
              </a:pathLst>
            </a:custGeom>
            <a:noFill/>
            <a:ln w="31750" cap="flat" cmpd="sng">
              <a:solidFill>
                <a:srgbClr val="006600"/>
              </a:solidFill>
              <a:prstDash val="solid"/>
              <a:round/>
              <a:headEnd/>
              <a:tailEnd/>
            </a:ln>
          </p:spPr>
          <p:txBody>
            <a:bodyPr anchor="ctr"/>
            <a:lstStyle/>
            <a:p>
              <a:endParaRPr lang="en-US"/>
            </a:p>
          </p:txBody>
        </p:sp>
        <p:sp>
          <p:nvSpPr>
            <p:cNvPr id="3083" name="Line 88"/>
            <p:cNvSpPr>
              <a:spLocks noChangeShapeType="1"/>
            </p:cNvSpPr>
            <p:nvPr/>
          </p:nvSpPr>
          <p:spPr bwMode="auto">
            <a:xfrm>
              <a:off x="2065" y="768"/>
              <a:ext cx="1289" cy="0"/>
            </a:xfrm>
            <a:prstGeom prst="line">
              <a:avLst/>
            </a:prstGeom>
            <a:noFill/>
            <a:ln w="31750">
              <a:solidFill>
                <a:schemeClr val="tx1"/>
              </a:solidFill>
              <a:round/>
              <a:headEnd type="stealth" w="lg" len="lg"/>
              <a:tailEnd type="stealth" w="lg" len="lg"/>
            </a:ln>
          </p:spPr>
          <p:txBody>
            <a:bodyPr anchor="ctr">
              <a:spAutoFit/>
            </a:bodyPr>
            <a:lstStyle/>
            <a:p>
              <a:endParaRPr lang="en-US"/>
            </a:p>
          </p:txBody>
        </p:sp>
        <p:sp>
          <p:nvSpPr>
            <p:cNvPr id="3084" name="Text Box 89"/>
            <p:cNvSpPr txBox="1">
              <a:spLocks noChangeArrowheads="1"/>
            </p:cNvSpPr>
            <p:nvPr/>
          </p:nvSpPr>
          <p:spPr bwMode="auto">
            <a:xfrm>
              <a:off x="2418" y="624"/>
              <a:ext cx="584" cy="241"/>
            </a:xfrm>
            <a:prstGeom prst="rect">
              <a:avLst/>
            </a:prstGeom>
            <a:solidFill>
              <a:schemeClr val="bg1"/>
            </a:solidFill>
            <a:ln w="15875">
              <a:solidFill>
                <a:srgbClr val="000000"/>
              </a:solidFill>
              <a:miter lim="800000"/>
              <a:headEnd/>
              <a:tailEnd/>
            </a:ln>
          </p:spPr>
          <p:txBody>
            <a:bodyPr anchor="ctr">
              <a:spAutoFit/>
            </a:bodyPr>
            <a:lstStyle/>
            <a:p>
              <a:r>
                <a:rPr lang="en-US" sz="1800">
                  <a:latin typeface="Arial" charset="0"/>
                </a:rPr>
                <a:t>16 mm</a:t>
              </a:r>
            </a:p>
          </p:txBody>
        </p:sp>
      </p:grpSp>
    </p:spTree>
    <p:custDataLst>
      <p:tags r:id="rId2"/>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581400" y="76200"/>
            <a:ext cx="1677988" cy="379413"/>
          </a:xfrm>
          <a:solidFill>
            <a:schemeClr val="bg1"/>
          </a:solidFill>
          <a:ln cap="flat" algn="ctr"/>
        </p:spPr>
        <p:txBody>
          <a:bodyPr>
            <a:spAutoFit/>
          </a:bodyPr>
          <a:lstStyle/>
          <a:p>
            <a:pPr eaLnBrk="1" hangingPunct="1"/>
            <a:r>
              <a:rPr lang="en-US" sz="1800" smtClean="0"/>
              <a:t>Heart Block</a:t>
            </a:r>
          </a:p>
        </p:txBody>
      </p:sp>
      <p:grpSp>
        <p:nvGrpSpPr>
          <p:cNvPr id="31747" name="Group 3"/>
          <p:cNvGrpSpPr>
            <a:grpSpLocks/>
          </p:cNvGrpSpPr>
          <p:nvPr/>
        </p:nvGrpSpPr>
        <p:grpSpPr bwMode="auto">
          <a:xfrm>
            <a:off x="304800" y="600075"/>
            <a:ext cx="8458200" cy="5800725"/>
            <a:chOff x="192" y="378"/>
            <a:chExt cx="5328" cy="3654"/>
          </a:xfrm>
        </p:grpSpPr>
        <p:sp>
          <p:nvSpPr>
            <p:cNvPr id="31748" name="Text Box 4"/>
            <p:cNvSpPr txBox="1">
              <a:spLocks noChangeArrowheads="1"/>
            </p:cNvSpPr>
            <p:nvPr/>
          </p:nvSpPr>
          <p:spPr bwMode="auto">
            <a:xfrm>
              <a:off x="192" y="378"/>
              <a:ext cx="5328" cy="3654"/>
            </a:xfrm>
            <a:prstGeom prst="rect">
              <a:avLst/>
            </a:prstGeom>
            <a:solidFill>
              <a:schemeClr val="bg1"/>
            </a:solidFill>
            <a:ln w="15875">
              <a:solidFill>
                <a:schemeClr val="tx1"/>
              </a:solidFill>
              <a:miter lim="800000"/>
              <a:headEnd/>
              <a:tailEnd type="none" w="lg" len="lg"/>
            </a:ln>
          </p:spPr>
          <p:txBody>
            <a:bodyPr>
              <a:spAutoFit/>
            </a:bodyPr>
            <a:lstStyle/>
            <a:p>
              <a:r>
                <a:rPr lang="en-US" sz="1700" b="1" i="1">
                  <a:latin typeface="Arial" charset="0"/>
                </a:rPr>
                <a:t>Heart block is due to delay or blockade of excitation in the conducting system.</a:t>
              </a:r>
            </a:p>
            <a:p>
              <a:r>
                <a:rPr lang="en-US" sz="1700" b="1">
                  <a:latin typeface="Arial" charset="0"/>
                </a:rPr>
                <a:t>First degree</a:t>
              </a:r>
              <a:r>
                <a:rPr lang="en-US" sz="1700">
                  <a:latin typeface="Arial" charset="0"/>
                </a:rPr>
                <a:t> heart block refers to a prolonged PR interval (&gt; 0.2 sec) and is due to a defect at the AV node &amp; may be functional or structural.</a:t>
              </a:r>
            </a:p>
            <a:p>
              <a:pPr lvl="1"/>
              <a:r>
                <a:rPr lang="en-US" sz="1700">
                  <a:latin typeface="Arial" charset="0"/>
                </a:rPr>
                <a:t>Functional block occurs when the conducting impulse reaches a region that is still refractory from the preceding depolarization. Causes include some anti arrhythmic drugs, or AV nodal ischemia.</a:t>
              </a:r>
            </a:p>
            <a:p>
              <a:pPr lvl="1"/>
              <a:r>
                <a:rPr lang="en-US" sz="1700">
                  <a:latin typeface="Arial" charset="0"/>
                </a:rPr>
                <a:t>Structural block is due to irreversible damage in the conducting system, for example due to infarction or degeneration with aging.</a:t>
              </a:r>
            </a:p>
            <a:p>
              <a:pPr lvl="1"/>
              <a:r>
                <a:rPr lang="en-US" sz="1700">
                  <a:latin typeface="Arial" charset="0"/>
                </a:rPr>
                <a:t>First degree block is usually benign.</a:t>
              </a:r>
            </a:p>
            <a:p>
              <a:r>
                <a:rPr lang="en-US" sz="1700" b="1">
                  <a:latin typeface="Arial" charset="0"/>
                </a:rPr>
                <a:t>Second degree</a:t>
              </a:r>
              <a:r>
                <a:rPr lang="en-US" sz="1700">
                  <a:latin typeface="Arial" charset="0"/>
                </a:rPr>
                <a:t> heart block refers to intermittent complete blockade of the conducting signal so that some P waves are not followed by a QRS complex. There are two types and several causes.</a:t>
              </a:r>
            </a:p>
            <a:p>
              <a:endParaRPr lang="en-US" sz="1700">
                <a:latin typeface="Arial" charset="0"/>
              </a:endParaRPr>
            </a:p>
            <a:p>
              <a:endParaRPr lang="en-US" sz="1700">
                <a:latin typeface="Arial" charset="0"/>
              </a:endParaRPr>
            </a:p>
            <a:p>
              <a:endParaRPr lang="en-US" sz="1700">
                <a:latin typeface="Arial" charset="0"/>
              </a:endParaRPr>
            </a:p>
            <a:p>
              <a:r>
                <a:rPr lang="en-US" sz="1700" b="1">
                  <a:latin typeface="Arial" charset="0"/>
                </a:rPr>
                <a:t>Third degree</a:t>
              </a:r>
              <a:r>
                <a:rPr lang="en-US" sz="1700">
                  <a:latin typeface="Arial" charset="0"/>
                </a:rPr>
                <a:t> heart block is complete dissociation between the atrial rhythm and the QRS complex. The ventricular rhythm is due to an ectopic pacemaker distal to the AV node. Third degree block requires treatment with a pacemaker.</a:t>
              </a:r>
            </a:p>
            <a:p>
              <a:endParaRPr lang="en-US" sz="1700">
                <a:latin typeface="Arial" charset="0"/>
              </a:endParaRPr>
            </a:p>
            <a:p>
              <a:endParaRPr lang="en-US" sz="1700">
                <a:latin typeface="Arial" charset="0"/>
              </a:endParaRPr>
            </a:p>
            <a:p>
              <a:endParaRPr lang="en-US" sz="1700">
                <a:latin typeface="Arial" charset="0"/>
              </a:endParaRPr>
            </a:p>
            <a:p>
              <a:endParaRPr lang="en-US" sz="1700">
                <a:latin typeface="Arial" charset="0"/>
              </a:endParaRPr>
            </a:p>
          </p:txBody>
        </p:sp>
        <p:sp>
          <p:nvSpPr>
            <p:cNvPr id="31749" name="Freeform 5"/>
            <p:cNvSpPr>
              <a:spLocks/>
            </p:cNvSpPr>
            <p:nvPr/>
          </p:nvSpPr>
          <p:spPr bwMode="auto">
            <a:xfrm>
              <a:off x="3024" y="2400"/>
              <a:ext cx="1296" cy="480"/>
            </a:xfrm>
            <a:custGeom>
              <a:avLst/>
              <a:gdLst>
                <a:gd name="T0" fmla="*/ 0 w 2574"/>
                <a:gd name="T1" fmla="*/ 608 h 839"/>
                <a:gd name="T2" fmla="*/ 336 w 2574"/>
                <a:gd name="T3" fmla="*/ 608 h 839"/>
                <a:gd name="T4" fmla="*/ 432 w 2574"/>
                <a:gd name="T5" fmla="*/ 464 h 839"/>
                <a:gd name="T6" fmla="*/ 538 w 2574"/>
                <a:gd name="T7" fmla="*/ 467 h 839"/>
                <a:gd name="T8" fmla="*/ 624 w 2574"/>
                <a:gd name="T9" fmla="*/ 608 h 839"/>
                <a:gd name="T10" fmla="*/ 1322 w 2574"/>
                <a:gd name="T11" fmla="*/ 606 h 839"/>
                <a:gd name="T12" fmla="*/ 1471 w 2574"/>
                <a:gd name="T13" fmla="*/ 428 h 839"/>
                <a:gd name="T14" fmla="*/ 1591 w 2574"/>
                <a:gd name="T15" fmla="*/ 438 h 839"/>
                <a:gd name="T16" fmla="*/ 1680 w 2574"/>
                <a:gd name="T17" fmla="*/ 560 h 839"/>
                <a:gd name="T18" fmla="*/ 1998 w 2574"/>
                <a:gd name="T19" fmla="*/ 557 h 839"/>
                <a:gd name="T20" fmla="*/ 2064 w 2574"/>
                <a:gd name="T21" fmla="*/ 32 h 839"/>
                <a:gd name="T22" fmla="*/ 2208 w 2574"/>
                <a:gd name="T23" fmla="*/ 752 h 839"/>
                <a:gd name="T24" fmla="*/ 2286 w 2574"/>
                <a:gd name="T25" fmla="*/ 557 h 839"/>
                <a:gd name="T26" fmla="*/ 2574 w 2574"/>
                <a:gd name="T27" fmla="*/ 547 h 8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4"/>
                <a:gd name="T43" fmla="*/ 0 h 839"/>
                <a:gd name="T44" fmla="*/ 2574 w 2574"/>
                <a:gd name="T45" fmla="*/ 839 h 8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4" h="839">
                  <a:moveTo>
                    <a:pt x="0" y="608"/>
                  </a:moveTo>
                  <a:lnTo>
                    <a:pt x="336" y="608"/>
                  </a:lnTo>
                  <a:cubicBezTo>
                    <a:pt x="408" y="584"/>
                    <a:pt x="398" y="487"/>
                    <a:pt x="432" y="464"/>
                  </a:cubicBezTo>
                  <a:cubicBezTo>
                    <a:pt x="466" y="441"/>
                    <a:pt x="506" y="443"/>
                    <a:pt x="538" y="467"/>
                  </a:cubicBezTo>
                  <a:cubicBezTo>
                    <a:pt x="570" y="491"/>
                    <a:pt x="493" y="585"/>
                    <a:pt x="624" y="608"/>
                  </a:cubicBezTo>
                  <a:lnTo>
                    <a:pt x="1322" y="606"/>
                  </a:lnTo>
                  <a:cubicBezTo>
                    <a:pt x="1463" y="576"/>
                    <a:pt x="1426" y="456"/>
                    <a:pt x="1471" y="428"/>
                  </a:cubicBezTo>
                  <a:cubicBezTo>
                    <a:pt x="1516" y="400"/>
                    <a:pt x="1556" y="416"/>
                    <a:pt x="1591" y="438"/>
                  </a:cubicBezTo>
                  <a:cubicBezTo>
                    <a:pt x="1626" y="460"/>
                    <a:pt x="1612" y="540"/>
                    <a:pt x="1680" y="560"/>
                  </a:cubicBezTo>
                  <a:lnTo>
                    <a:pt x="1998" y="557"/>
                  </a:lnTo>
                  <a:cubicBezTo>
                    <a:pt x="2062" y="469"/>
                    <a:pt x="2029" y="0"/>
                    <a:pt x="2064" y="32"/>
                  </a:cubicBezTo>
                  <a:cubicBezTo>
                    <a:pt x="2099" y="64"/>
                    <a:pt x="2171" y="665"/>
                    <a:pt x="2208" y="752"/>
                  </a:cubicBezTo>
                  <a:cubicBezTo>
                    <a:pt x="2245" y="839"/>
                    <a:pt x="2225" y="591"/>
                    <a:pt x="2286" y="557"/>
                  </a:cubicBezTo>
                  <a:lnTo>
                    <a:pt x="2574" y="547"/>
                  </a:lnTo>
                </a:path>
              </a:pathLst>
            </a:custGeom>
            <a:noFill/>
            <a:ln w="38100" cap="flat" cmpd="sng">
              <a:solidFill>
                <a:srgbClr val="006600"/>
              </a:solidFill>
              <a:prstDash val="solid"/>
              <a:round/>
              <a:headEnd type="none" w="med" len="med"/>
              <a:tailEnd type="none" w="lg" len="lg"/>
            </a:ln>
          </p:spPr>
          <p:txBody>
            <a:bodyPr anchor="ctr">
              <a:spAutoFit/>
            </a:bodyPr>
            <a:lstStyle/>
            <a:p>
              <a:endParaRPr lang="en-US"/>
            </a:p>
          </p:txBody>
        </p:sp>
        <p:sp>
          <p:nvSpPr>
            <p:cNvPr id="31750" name="Text Box 6"/>
            <p:cNvSpPr txBox="1">
              <a:spLocks noChangeArrowheads="1"/>
            </p:cNvSpPr>
            <p:nvPr/>
          </p:nvSpPr>
          <p:spPr bwMode="auto">
            <a:xfrm>
              <a:off x="3120" y="2400"/>
              <a:ext cx="211" cy="222"/>
            </a:xfrm>
            <a:prstGeom prst="rect">
              <a:avLst/>
            </a:prstGeom>
            <a:solidFill>
              <a:schemeClr val="bg1"/>
            </a:solidFill>
            <a:ln w="15875">
              <a:solidFill>
                <a:schemeClr val="tx1"/>
              </a:solidFill>
              <a:miter lim="800000"/>
              <a:headEnd/>
              <a:tailEnd type="none" w="lg" len="lg"/>
            </a:ln>
          </p:spPr>
          <p:txBody>
            <a:bodyPr wrap="none">
              <a:spAutoFit/>
            </a:bodyPr>
            <a:lstStyle/>
            <a:p>
              <a:r>
                <a:rPr lang="en-US" sz="1600">
                  <a:latin typeface="Arial" charset="0"/>
                </a:rPr>
                <a:t>P</a:t>
              </a:r>
            </a:p>
          </p:txBody>
        </p:sp>
        <p:sp>
          <p:nvSpPr>
            <p:cNvPr id="31751" name="Text Box 7"/>
            <p:cNvSpPr txBox="1">
              <a:spLocks noChangeArrowheads="1"/>
            </p:cNvSpPr>
            <p:nvPr/>
          </p:nvSpPr>
          <p:spPr bwMode="auto">
            <a:xfrm>
              <a:off x="3648" y="2304"/>
              <a:ext cx="211" cy="222"/>
            </a:xfrm>
            <a:prstGeom prst="rect">
              <a:avLst/>
            </a:prstGeom>
            <a:solidFill>
              <a:schemeClr val="bg1"/>
            </a:solidFill>
            <a:ln w="15875">
              <a:solidFill>
                <a:schemeClr val="tx1"/>
              </a:solidFill>
              <a:miter lim="800000"/>
              <a:headEnd/>
              <a:tailEnd type="none" w="lg" len="lg"/>
            </a:ln>
          </p:spPr>
          <p:txBody>
            <a:bodyPr wrap="none">
              <a:spAutoFit/>
            </a:bodyPr>
            <a:lstStyle/>
            <a:p>
              <a:r>
                <a:rPr lang="en-US" sz="1600">
                  <a:latin typeface="Arial" charset="0"/>
                </a:rPr>
                <a:t>P</a:t>
              </a:r>
            </a:p>
          </p:txBody>
        </p:sp>
        <p:sp>
          <p:nvSpPr>
            <p:cNvPr id="31752" name="Text Box 8"/>
            <p:cNvSpPr txBox="1">
              <a:spLocks noChangeArrowheads="1"/>
            </p:cNvSpPr>
            <p:nvPr/>
          </p:nvSpPr>
          <p:spPr bwMode="auto">
            <a:xfrm>
              <a:off x="3888" y="2160"/>
              <a:ext cx="403" cy="222"/>
            </a:xfrm>
            <a:prstGeom prst="rect">
              <a:avLst/>
            </a:prstGeom>
            <a:solidFill>
              <a:schemeClr val="bg1"/>
            </a:solidFill>
            <a:ln w="15875">
              <a:solidFill>
                <a:schemeClr val="tx1"/>
              </a:solidFill>
              <a:miter lim="800000"/>
              <a:headEnd/>
              <a:tailEnd type="none" w="lg" len="lg"/>
            </a:ln>
          </p:spPr>
          <p:txBody>
            <a:bodyPr wrap="none">
              <a:spAutoFit/>
            </a:bodyPr>
            <a:lstStyle/>
            <a:p>
              <a:r>
                <a:rPr lang="en-US" sz="1600">
                  <a:latin typeface="Arial" charset="0"/>
                </a:rPr>
                <a:t>QRS</a:t>
              </a:r>
            </a:p>
          </p:txBody>
        </p:sp>
        <p:sp>
          <p:nvSpPr>
            <p:cNvPr id="31753" name="Text Box 9"/>
            <p:cNvSpPr txBox="1">
              <a:spLocks noChangeArrowheads="1"/>
            </p:cNvSpPr>
            <p:nvPr/>
          </p:nvSpPr>
          <p:spPr bwMode="auto">
            <a:xfrm>
              <a:off x="1632" y="2448"/>
              <a:ext cx="1210" cy="231"/>
            </a:xfrm>
            <a:prstGeom prst="rect">
              <a:avLst/>
            </a:prstGeom>
            <a:solidFill>
              <a:schemeClr val="bg1"/>
            </a:solidFill>
            <a:ln w="15875" algn="ctr">
              <a:solidFill>
                <a:schemeClr val="tx1"/>
              </a:solidFill>
              <a:miter lim="800000"/>
              <a:headEnd/>
              <a:tailEnd type="none" w="lg" len="lg"/>
            </a:ln>
          </p:spPr>
          <p:txBody>
            <a:bodyPr>
              <a:spAutoFit/>
            </a:bodyPr>
            <a:lstStyle/>
            <a:p>
              <a:r>
                <a:rPr lang="en-US" sz="1700">
                  <a:latin typeface="Arial" charset="0"/>
                </a:rPr>
                <a:t>2</a:t>
              </a:r>
              <a:r>
                <a:rPr lang="en-US" sz="1700" baseline="30000">
                  <a:latin typeface="Arial" charset="0"/>
                </a:rPr>
                <a:t>nd</a:t>
              </a:r>
              <a:r>
                <a:rPr lang="en-US" sz="1700">
                  <a:latin typeface="Arial" charset="0"/>
                </a:rPr>
                <a:t> degree block</a:t>
              </a:r>
            </a:p>
          </p:txBody>
        </p:sp>
        <p:grpSp>
          <p:nvGrpSpPr>
            <p:cNvPr id="31754" name="Group 10"/>
            <p:cNvGrpSpPr>
              <a:grpSpLocks/>
            </p:cNvGrpSpPr>
            <p:nvPr/>
          </p:nvGrpSpPr>
          <p:grpSpPr bwMode="auto">
            <a:xfrm>
              <a:off x="2688" y="3552"/>
              <a:ext cx="2016" cy="480"/>
              <a:chOff x="48" y="2496"/>
              <a:chExt cx="3716" cy="839"/>
            </a:xfrm>
          </p:grpSpPr>
          <p:sp>
            <p:nvSpPr>
              <p:cNvPr id="31762" name="Freeform 11"/>
              <p:cNvSpPr>
                <a:spLocks/>
              </p:cNvSpPr>
              <p:nvPr/>
            </p:nvSpPr>
            <p:spPr bwMode="auto">
              <a:xfrm>
                <a:off x="48" y="2496"/>
                <a:ext cx="2574" cy="839"/>
              </a:xfrm>
              <a:custGeom>
                <a:avLst/>
                <a:gdLst>
                  <a:gd name="T0" fmla="*/ 0 w 2574"/>
                  <a:gd name="T1" fmla="*/ 608 h 839"/>
                  <a:gd name="T2" fmla="*/ 336 w 2574"/>
                  <a:gd name="T3" fmla="*/ 608 h 839"/>
                  <a:gd name="T4" fmla="*/ 432 w 2574"/>
                  <a:gd name="T5" fmla="*/ 464 h 839"/>
                  <a:gd name="T6" fmla="*/ 478 w 2574"/>
                  <a:gd name="T7" fmla="*/ 434 h 839"/>
                  <a:gd name="T8" fmla="*/ 538 w 2574"/>
                  <a:gd name="T9" fmla="*/ 467 h 839"/>
                  <a:gd name="T10" fmla="*/ 568 w 2574"/>
                  <a:gd name="T11" fmla="*/ 553 h 839"/>
                  <a:gd name="T12" fmla="*/ 697 w 2574"/>
                  <a:gd name="T13" fmla="*/ 632 h 839"/>
                  <a:gd name="T14" fmla="*/ 1322 w 2574"/>
                  <a:gd name="T15" fmla="*/ 606 h 839"/>
                  <a:gd name="T16" fmla="*/ 1471 w 2574"/>
                  <a:gd name="T17" fmla="*/ 428 h 839"/>
                  <a:gd name="T18" fmla="*/ 1591 w 2574"/>
                  <a:gd name="T19" fmla="*/ 438 h 839"/>
                  <a:gd name="T20" fmla="*/ 1680 w 2574"/>
                  <a:gd name="T21" fmla="*/ 560 h 839"/>
                  <a:gd name="T22" fmla="*/ 1998 w 2574"/>
                  <a:gd name="T23" fmla="*/ 557 h 839"/>
                  <a:gd name="T24" fmla="*/ 2064 w 2574"/>
                  <a:gd name="T25" fmla="*/ 32 h 839"/>
                  <a:gd name="T26" fmla="*/ 2208 w 2574"/>
                  <a:gd name="T27" fmla="*/ 752 h 839"/>
                  <a:gd name="T28" fmla="*/ 2286 w 2574"/>
                  <a:gd name="T29" fmla="*/ 557 h 839"/>
                  <a:gd name="T30" fmla="*/ 2388 w 2574"/>
                  <a:gd name="T31" fmla="*/ 558 h 839"/>
                  <a:gd name="T32" fmla="*/ 2408 w 2574"/>
                  <a:gd name="T33" fmla="*/ 419 h 839"/>
                  <a:gd name="T34" fmla="*/ 2474 w 2574"/>
                  <a:gd name="T35" fmla="*/ 374 h 839"/>
                  <a:gd name="T36" fmla="*/ 2544 w 2574"/>
                  <a:gd name="T37" fmla="*/ 434 h 839"/>
                  <a:gd name="T38" fmla="*/ 2574 w 2574"/>
                  <a:gd name="T39" fmla="*/ 547 h 8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74"/>
                  <a:gd name="T61" fmla="*/ 0 h 839"/>
                  <a:gd name="T62" fmla="*/ 2574 w 2574"/>
                  <a:gd name="T63" fmla="*/ 839 h 8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74" h="839">
                    <a:moveTo>
                      <a:pt x="0" y="608"/>
                    </a:moveTo>
                    <a:lnTo>
                      <a:pt x="336" y="608"/>
                    </a:lnTo>
                    <a:cubicBezTo>
                      <a:pt x="408" y="584"/>
                      <a:pt x="408" y="493"/>
                      <a:pt x="432" y="464"/>
                    </a:cubicBezTo>
                    <a:cubicBezTo>
                      <a:pt x="456" y="435"/>
                      <a:pt x="460" y="434"/>
                      <a:pt x="478" y="434"/>
                    </a:cubicBezTo>
                    <a:cubicBezTo>
                      <a:pt x="496" y="434"/>
                      <a:pt x="523" y="447"/>
                      <a:pt x="538" y="467"/>
                    </a:cubicBezTo>
                    <a:cubicBezTo>
                      <a:pt x="553" y="487"/>
                      <a:pt x="542" y="526"/>
                      <a:pt x="568" y="553"/>
                    </a:cubicBezTo>
                    <a:cubicBezTo>
                      <a:pt x="594" y="580"/>
                      <a:pt x="571" y="623"/>
                      <a:pt x="697" y="632"/>
                    </a:cubicBezTo>
                    <a:lnTo>
                      <a:pt x="1322" y="606"/>
                    </a:lnTo>
                    <a:cubicBezTo>
                      <a:pt x="1451" y="572"/>
                      <a:pt x="1426" y="456"/>
                      <a:pt x="1471" y="428"/>
                    </a:cubicBezTo>
                    <a:cubicBezTo>
                      <a:pt x="1516" y="400"/>
                      <a:pt x="1556" y="416"/>
                      <a:pt x="1591" y="438"/>
                    </a:cubicBezTo>
                    <a:cubicBezTo>
                      <a:pt x="1626" y="460"/>
                      <a:pt x="1612" y="540"/>
                      <a:pt x="1680" y="560"/>
                    </a:cubicBezTo>
                    <a:lnTo>
                      <a:pt x="1998" y="557"/>
                    </a:lnTo>
                    <a:cubicBezTo>
                      <a:pt x="2062" y="469"/>
                      <a:pt x="2029" y="0"/>
                      <a:pt x="2064" y="32"/>
                    </a:cubicBezTo>
                    <a:cubicBezTo>
                      <a:pt x="2099" y="64"/>
                      <a:pt x="2171" y="665"/>
                      <a:pt x="2208" y="752"/>
                    </a:cubicBezTo>
                    <a:cubicBezTo>
                      <a:pt x="2245" y="839"/>
                      <a:pt x="2256" y="589"/>
                      <a:pt x="2286" y="557"/>
                    </a:cubicBezTo>
                    <a:lnTo>
                      <a:pt x="2388" y="558"/>
                    </a:lnTo>
                    <a:lnTo>
                      <a:pt x="2408" y="419"/>
                    </a:lnTo>
                    <a:cubicBezTo>
                      <a:pt x="2422" y="388"/>
                      <a:pt x="2451" y="372"/>
                      <a:pt x="2474" y="374"/>
                    </a:cubicBezTo>
                    <a:cubicBezTo>
                      <a:pt x="2497" y="376"/>
                      <a:pt x="2527" y="405"/>
                      <a:pt x="2544" y="434"/>
                    </a:cubicBezTo>
                    <a:lnTo>
                      <a:pt x="2574" y="547"/>
                    </a:lnTo>
                  </a:path>
                </a:pathLst>
              </a:custGeom>
              <a:noFill/>
              <a:ln w="38100" cap="flat" cmpd="sng">
                <a:solidFill>
                  <a:srgbClr val="006600"/>
                </a:solidFill>
                <a:prstDash val="solid"/>
                <a:round/>
                <a:headEnd type="none" w="med" len="med"/>
                <a:tailEnd type="none" w="lg" len="lg"/>
              </a:ln>
            </p:spPr>
            <p:txBody>
              <a:bodyPr anchor="ctr">
                <a:spAutoFit/>
              </a:bodyPr>
              <a:lstStyle/>
              <a:p>
                <a:endParaRPr lang="en-US"/>
              </a:p>
            </p:txBody>
          </p:sp>
          <p:sp>
            <p:nvSpPr>
              <p:cNvPr id="31763" name="Freeform 12"/>
              <p:cNvSpPr>
                <a:spLocks/>
              </p:cNvSpPr>
              <p:nvPr/>
            </p:nvSpPr>
            <p:spPr bwMode="auto">
              <a:xfrm>
                <a:off x="2592" y="2572"/>
                <a:ext cx="1172" cy="559"/>
              </a:xfrm>
              <a:custGeom>
                <a:avLst/>
                <a:gdLst>
                  <a:gd name="T0" fmla="*/ 0 w 1172"/>
                  <a:gd name="T1" fmla="*/ 484 h 559"/>
                  <a:gd name="T2" fmla="*/ 336 w 1172"/>
                  <a:gd name="T3" fmla="*/ 484 h 559"/>
                  <a:gd name="T4" fmla="*/ 432 w 1172"/>
                  <a:gd name="T5" fmla="*/ 340 h 559"/>
                  <a:gd name="T6" fmla="*/ 538 w 1172"/>
                  <a:gd name="T7" fmla="*/ 343 h 559"/>
                  <a:gd name="T8" fmla="*/ 560 w 1172"/>
                  <a:gd name="T9" fmla="*/ 472 h 559"/>
                  <a:gd name="T10" fmla="*/ 600 w 1172"/>
                  <a:gd name="T11" fmla="*/ 480 h 559"/>
                  <a:gd name="T12" fmla="*/ 680 w 1172"/>
                  <a:gd name="T13" fmla="*/ 0 h 559"/>
                  <a:gd name="T14" fmla="*/ 752 w 1172"/>
                  <a:gd name="T15" fmla="*/ 552 h 559"/>
                  <a:gd name="T16" fmla="*/ 784 w 1172"/>
                  <a:gd name="T17" fmla="*/ 480 h 559"/>
                  <a:gd name="T18" fmla="*/ 1172 w 1172"/>
                  <a:gd name="T19" fmla="*/ 477 h 5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72"/>
                  <a:gd name="T31" fmla="*/ 0 h 559"/>
                  <a:gd name="T32" fmla="*/ 1172 w 1172"/>
                  <a:gd name="T33" fmla="*/ 559 h 5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72" h="559">
                    <a:moveTo>
                      <a:pt x="0" y="484"/>
                    </a:moveTo>
                    <a:lnTo>
                      <a:pt x="336" y="484"/>
                    </a:lnTo>
                    <a:cubicBezTo>
                      <a:pt x="408" y="460"/>
                      <a:pt x="398" y="363"/>
                      <a:pt x="432" y="340"/>
                    </a:cubicBezTo>
                    <a:cubicBezTo>
                      <a:pt x="466" y="317"/>
                      <a:pt x="517" y="321"/>
                      <a:pt x="538" y="343"/>
                    </a:cubicBezTo>
                    <a:cubicBezTo>
                      <a:pt x="559" y="365"/>
                      <a:pt x="550" y="449"/>
                      <a:pt x="560" y="472"/>
                    </a:cubicBezTo>
                    <a:cubicBezTo>
                      <a:pt x="570" y="495"/>
                      <a:pt x="580" y="559"/>
                      <a:pt x="600" y="480"/>
                    </a:cubicBezTo>
                    <a:lnTo>
                      <a:pt x="680" y="0"/>
                    </a:lnTo>
                    <a:lnTo>
                      <a:pt x="752" y="552"/>
                    </a:lnTo>
                    <a:lnTo>
                      <a:pt x="784" y="480"/>
                    </a:lnTo>
                    <a:lnTo>
                      <a:pt x="1172" y="477"/>
                    </a:lnTo>
                  </a:path>
                </a:pathLst>
              </a:custGeom>
              <a:noFill/>
              <a:ln w="38100" cap="flat" cmpd="sng">
                <a:solidFill>
                  <a:srgbClr val="006600"/>
                </a:solidFill>
                <a:prstDash val="solid"/>
                <a:round/>
                <a:headEnd type="none" w="med" len="med"/>
                <a:tailEnd type="none" w="lg" len="lg"/>
              </a:ln>
            </p:spPr>
            <p:txBody>
              <a:bodyPr anchor="ctr">
                <a:spAutoFit/>
              </a:bodyPr>
              <a:lstStyle/>
              <a:p>
                <a:endParaRPr lang="en-US"/>
              </a:p>
            </p:txBody>
          </p:sp>
        </p:grpSp>
        <p:sp>
          <p:nvSpPr>
            <p:cNvPr id="31755" name="Text Box 13"/>
            <p:cNvSpPr txBox="1">
              <a:spLocks noChangeArrowheads="1"/>
            </p:cNvSpPr>
            <p:nvPr/>
          </p:nvSpPr>
          <p:spPr bwMode="auto">
            <a:xfrm>
              <a:off x="2832" y="3523"/>
              <a:ext cx="207" cy="222"/>
            </a:xfrm>
            <a:prstGeom prst="rect">
              <a:avLst/>
            </a:prstGeom>
            <a:solidFill>
              <a:schemeClr val="bg1"/>
            </a:solidFill>
            <a:ln w="15875" algn="ctr">
              <a:solidFill>
                <a:schemeClr val="tx1"/>
              </a:solidFill>
              <a:miter lim="800000"/>
              <a:headEnd/>
              <a:tailEnd type="none" w="lg" len="lg"/>
            </a:ln>
          </p:spPr>
          <p:txBody>
            <a:bodyPr>
              <a:spAutoFit/>
            </a:bodyPr>
            <a:lstStyle/>
            <a:p>
              <a:r>
                <a:rPr lang="en-US" sz="1600">
                  <a:latin typeface="Arial" charset="0"/>
                </a:rPr>
                <a:t>P</a:t>
              </a:r>
            </a:p>
          </p:txBody>
        </p:sp>
        <p:sp>
          <p:nvSpPr>
            <p:cNvPr id="31756" name="Text Box 14"/>
            <p:cNvSpPr txBox="1">
              <a:spLocks noChangeArrowheads="1"/>
            </p:cNvSpPr>
            <p:nvPr/>
          </p:nvSpPr>
          <p:spPr bwMode="auto">
            <a:xfrm>
              <a:off x="3360" y="3523"/>
              <a:ext cx="207" cy="222"/>
            </a:xfrm>
            <a:prstGeom prst="rect">
              <a:avLst/>
            </a:prstGeom>
            <a:solidFill>
              <a:schemeClr val="bg1"/>
            </a:solidFill>
            <a:ln w="15875" algn="ctr">
              <a:solidFill>
                <a:schemeClr val="tx1"/>
              </a:solidFill>
              <a:miter lim="800000"/>
              <a:headEnd/>
              <a:tailEnd type="none" w="lg" len="lg"/>
            </a:ln>
          </p:spPr>
          <p:txBody>
            <a:bodyPr>
              <a:spAutoFit/>
            </a:bodyPr>
            <a:lstStyle/>
            <a:p>
              <a:r>
                <a:rPr lang="en-US" sz="1600">
                  <a:latin typeface="Arial" charset="0"/>
                </a:rPr>
                <a:t>P</a:t>
              </a:r>
            </a:p>
          </p:txBody>
        </p:sp>
        <p:sp>
          <p:nvSpPr>
            <p:cNvPr id="31757" name="Text Box 15"/>
            <p:cNvSpPr txBox="1">
              <a:spLocks noChangeArrowheads="1"/>
            </p:cNvSpPr>
            <p:nvPr/>
          </p:nvSpPr>
          <p:spPr bwMode="auto">
            <a:xfrm>
              <a:off x="4224" y="3523"/>
              <a:ext cx="207" cy="222"/>
            </a:xfrm>
            <a:prstGeom prst="rect">
              <a:avLst/>
            </a:prstGeom>
            <a:solidFill>
              <a:schemeClr val="bg1"/>
            </a:solidFill>
            <a:ln w="15875" algn="ctr">
              <a:solidFill>
                <a:schemeClr val="tx1"/>
              </a:solidFill>
              <a:miter lim="800000"/>
              <a:headEnd/>
              <a:tailEnd type="none" w="lg" len="lg"/>
            </a:ln>
          </p:spPr>
          <p:txBody>
            <a:bodyPr>
              <a:spAutoFit/>
            </a:bodyPr>
            <a:lstStyle/>
            <a:p>
              <a:r>
                <a:rPr lang="en-US" sz="1600">
                  <a:latin typeface="Arial" charset="0"/>
                </a:rPr>
                <a:t>P</a:t>
              </a:r>
            </a:p>
          </p:txBody>
        </p:sp>
        <p:sp>
          <p:nvSpPr>
            <p:cNvPr id="31758" name="Text Box 16"/>
            <p:cNvSpPr txBox="1">
              <a:spLocks noChangeArrowheads="1"/>
            </p:cNvSpPr>
            <p:nvPr/>
          </p:nvSpPr>
          <p:spPr bwMode="auto">
            <a:xfrm>
              <a:off x="3936" y="3523"/>
              <a:ext cx="207" cy="222"/>
            </a:xfrm>
            <a:prstGeom prst="rect">
              <a:avLst/>
            </a:prstGeom>
            <a:solidFill>
              <a:schemeClr val="bg1"/>
            </a:solidFill>
            <a:ln w="15875" algn="ctr">
              <a:solidFill>
                <a:schemeClr val="tx1"/>
              </a:solidFill>
              <a:miter lim="800000"/>
              <a:headEnd/>
              <a:tailEnd type="none" w="lg" len="lg"/>
            </a:ln>
          </p:spPr>
          <p:txBody>
            <a:bodyPr>
              <a:spAutoFit/>
            </a:bodyPr>
            <a:lstStyle/>
            <a:p>
              <a:r>
                <a:rPr lang="en-US" sz="1600">
                  <a:latin typeface="Arial" charset="0"/>
                </a:rPr>
                <a:t>P</a:t>
              </a:r>
            </a:p>
          </p:txBody>
        </p:sp>
        <p:sp>
          <p:nvSpPr>
            <p:cNvPr id="31759" name="Text Box 17"/>
            <p:cNvSpPr txBox="1">
              <a:spLocks noChangeArrowheads="1"/>
            </p:cNvSpPr>
            <p:nvPr/>
          </p:nvSpPr>
          <p:spPr bwMode="auto">
            <a:xfrm>
              <a:off x="4224" y="3312"/>
              <a:ext cx="432" cy="222"/>
            </a:xfrm>
            <a:prstGeom prst="rect">
              <a:avLst/>
            </a:prstGeom>
            <a:solidFill>
              <a:schemeClr val="bg1"/>
            </a:solidFill>
            <a:ln w="15875" algn="ctr">
              <a:solidFill>
                <a:schemeClr val="tx1"/>
              </a:solidFill>
              <a:miter lim="800000"/>
              <a:headEnd/>
              <a:tailEnd type="none" w="lg" len="lg"/>
            </a:ln>
          </p:spPr>
          <p:txBody>
            <a:bodyPr>
              <a:spAutoFit/>
            </a:bodyPr>
            <a:lstStyle/>
            <a:p>
              <a:r>
                <a:rPr lang="en-US" sz="1600">
                  <a:latin typeface="Arial" charset="0"/>
                </a:rPr>
                <a:t>QRS</a:t>
              </a:r>
            </a:p>
          </p:txBody>
        </p:sp>
        <p:sp>
          <p:nvSpPr>
            <p:cNvPr id="31760" name="Text Box 18"/>
            <p:cNvSpPr txBox="1">
              <a:spLocks noChangeArrowheads="1"/>
            </p:cNvSpPr>
            <p:nvPr/>
          </p:nvSpPr>
          <p:spPr bwMode="auto">
            <a:xfrm>
              <a:off x="3600" y="3312"/>
              <a:ext cx="480" cy="222"/>
            </a:xfrm>
            <a:prstGeom prst="rect">
              <a:avLst/>
            </a:prstGeom>
            <a:solidFill>
              <a:schemeClr val="bg1"/>
            </a:solidFill>
            <a:ln w="15875" algn="ctr">
              <a:solidFill>
                <a:schemeClr val="tx1"/>
              </a:solidFill>
              <a:miter lim="800000"/>
              <a:headEnd/>
              <a:tailEnd type="none" w="lg" len="lg"/>
            </a:ln>
          </p:spPr>
          <p:txBody>
            <a:bodyPr>
              <a:spAutoFit/>
            </a:bodyPr>
            <a:lstStyle/>
            <a:p>
              <a:pPr algn="ctr"/>
              <a:r>
                <a:rPr lang="en-US" sz="1600">
                  <a:latin typeface="Arial" charset="0"/>
                </a:rPr>
                <a:t>QRS</a:t>
              </a:r>
            </a:p>
          </p:txBody>
        </p:sp>
        <p:sp>
          <p:nvSpPr>
            <p:cNvPr id="31761" name="Text Box 19"/>
            <p:cNvSpPr txBox="1">
              <a:spLocks noChangeArrowheads="1"/>
            </p:cNvSpPr>
            <p:nvPr/>
          </p:nvSpPr>
          <p:spPr bwMode="auto">
            <a:xfrm>
              <a:off x="1248" y="3533"/>
              <a:ext cx="1210" cy="231"/>
            </a:xfrm>
            <a:prstGeom prst="rect">
              <a:avLst/>
            </a:prstGeom>
            <a:solidFill>
              <a:schemeClr val="bg1"/>
            </a:solidFill>
            <a:ln w="15875" algn="ctr">
              <a:solidFill>
                <a:schemeClr val="tx1"/>
              </a:solidFill>
              <a:miter lim="800000"/>
              <a:headEnd/>
              <a:tailEnd type="none" w="lg" len="lg"/>
            </a:ln>
          </p:spPr>
          <p:txBody>
            <a:bodyPr>
              <a:spAutoFit/>
            </a:bodyPr>
            <a:lstStyle/>
            <a:p>
              <a:r>
                <a:rPr lang="en-US" sz="1700">
                  <a:latin typeface="Arial" charset="0"/>
                </a:rPr>
                <a:t>3rd degree block</a:t>
              </a: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a:xfrm>
            <a:off x="3162300" y="234950"/>
            <a:ext cx="2819400" cy="382588"/>
          </a:xfrm>
          <a:solidFill>
            <a:schemeClr val="bg1"/>
          </a:solidFill>
          <a:ln cap="flat" algn="ctr"/>
        </p:spPr>
        <p:txBody>
          <a:bodyPr>
            <a:spAutoFit/>
          </a:bodyPr>
          <a:lstStyle/>
          <a:p>
            <a:pPr eaLnBrk="1" hangingPunct="1"/>
            <a:r>
              <a:rPr lang="en-US" sz="1800" smtClean="0"/>
              <a:t>Reentry and arrythmias</a:t>
            </a:r>
          </a:p>
        </p:txBody>
      </p:sp>
      <p:sp>
        <p:nvSpPr>
          <p:cNvPr id="32771" name="Text Box 1027"/>
          <p:cNvSpPr txBox="1">
            <a:spLocks noChangeArrowheads="1"/>
          </p:cNvSpPr>
          <p:nvPr/>
        </p:nvSpPr>
        <p:spPr bwMode="auto">
          <a:xfrm>
            <a:off x="1295400" y="1377950"/>
            <a:ext cx="6553200" cy="2609850"/>
          </a:xfrm>
          <a:prstGeom prst="rect">
            <a:avLst/>
          </a:prstGeom>
          <a:solidFill>
            <a:srgbClr val="FFFFFF"/>
          </a:solidFill>
          <a:ln w="15875" algn="ctr">
            <a:solidFill>
              <a:srgbClr val="000000"/>
            </a:solidFill>
            <a:miter lim="800000"/>
            <a:headEnd type="none" w="med" len="lg"/>
            <a:tailEnd type="none" w="med" len="lg"/>
          </a:ln>
        </p:spPr>
        <p:txBody>
          <a:bodyPr anchor="ctr">
            <a:spAutoFit/>
          </a:bodyPr>
          <a:lstStyle/>
          <a:p>
            <a:pPr algn="just" eaLnBrk="0" hangingPunct="0">
              <a:lnSpc>
                <a:spcPct val="110000"/>
              </a:lnSpc>
              <a:spcAft>
                <a:spcPts val="600"/>
              </a:spcAft>
            </a:pPr>
            <a:r>
              <a:rPr lang="en-US" sz="1700">
                <a:latin typeface="Arial" charset="0"/>
              </a:rPr>
              <a:t>Errors in conduction can cause abnormal rhythms or arrhythmias</a:t>
            </a:r>
          </a:p>
          <a:p>
            <a:pPr algn="just" eaLnBrk="0" hangingPunct="0">
              <a:lnSpc>
                <a:spcPct val="110000"/>
              </a:lnSpc>
              <a:spcAft>
                <a:spcPts val="600"/>
              </a:spcAft>
            </a:pPr>
            <a:r>
              <a:rPr lang="en-US" sz="1700">
                <a:latin typeface="Arial" charset="0"/>
              </a:rPr>
              <a:t>One common cause of potentially serious arrythmias is re-entry</a:t>
            </a:r>
          </a:p>
          <a:p>
            <a:pPr algn="just" eaLnBrk="0" hangingPunct="0">
              <a:lnSpc>
                <a:spcPct val="110000"/>
              </a:lnSpc>
              <a:spcAft>
                <a:spcPts val="600"/>
              </a:spcAft>
            </a:pPr>
            <a:r>
              <a:rPr lang="en-US" sz="1700">
                <a:latin typeface="Arial" charset="0"/>
              </a:rPr>
              <a:t>Reentry occurs when an anatomical or pathological fault causes action potentials to continuously circulate around an abnormal path in the myocardium</a:t>
            </a:r>
          </a:p>
          <a:p>
            <a:pPr algn="just" eaLnBrk="0" hangingPunct="0">
              <a:lnSpc>
                <a:spcPct val="110000"/>
              </a:lnSpc>
              <a:spcAft>
                <a:spcPts val="600"/>
              </a:spcAft>
            </a:pPr>
            <a:r>
              <a:rPr lang="en-US" sz="1700">
                <a:latin typeface="Arial" charset="0"/>
              </a:rPr>
              <a:t>Reentry may occur as multiple, irregular continuously moving circuits leading to fibrillation or disorganized contraction of the myocardium</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438400" y="152400"/>
            <a:ext cx="4267200" cy="657225"/>
          </a:xfrm>
          <a:solidFill>
            <a:schemeClr val="bg1"/>
          </a:solidFill>
          <a:ln cap="flat" algn="ctr"/>
        </p:spPr>
        <p:txBody>
          <a:bodyPr>
            <a:spAutoFit/>
          </a:bodyPr>
          <a:lstStyle/>
          <a:p>
            <a:pPr algn="l" eaLnBrk="1" hangingPunct="1"/>
            <a:r>
              <a:rPr lang="en-US" sz="1800" smtClean="0"/>
              <a:t>Cell model to show origin of electrocardiogram record: </a:t>
            </a:r>
            <a:r>
              <a:rPr lang="en-US" sz="1800" b="1" smtClean="0"/>
              <a:t>resting cell</a:t>
            </a:r>
          </a:p>
        </p:txBody>
      </p:sp>
      <p:sp>
        <p:nvSpPr>
          <p:cNvPr id="7171" name="Text Box 166"/>
          <p:cNvSpPr txBox="1">
            <a:spLocks noChangeArrowheads="1"/>
          </p:cNvSpPr>
          <p:nvPr/>
        </p:nvSpPr>
        <p:spPr bwMode="auto">
          <a:xfrm>
            <a:off x="533400" y="3957638"/>
            <a:ext cx="8077200" cy="1041400"/>
          </a:xfrm>
          <a:prstGeom prst="rect">
            <a:avLst/>
          </a:prstGeom>
          <a:solidFill>
            <a:srgbClr val="FFFFFF"/>
          </a:solidFill>
          <a:ln w="15875">
            <a:solidFill>
              <a:srgbClr val="000000"/>
            </a:solidFill>
            <a:miter lim="800000"/>
            <a:headEnd/>
            <a:tailEnd/>
          </a:ln>
        </p:spPr>
        <p:txBody>
          <a:bodyPr anchor="ctr">
            <a:spAutoFit/>
          </a:bodyPr>
          <a:lstStyle/>
          <a:p>
            <a:pPr algn="just" eaLnBrk="0" hangingPunct="0">
              <a:lnSpc>
                <a:spcPct val="120000"/>
              </a:lnSpc>
            </a:pPr>
            <a:r>
              <a:rPr lang="en-US" sz="1700">
                <a:latin typeface="Arial" charset="0"/>
              </a:rPr>
              <a:t>In the resting cell the surface is uniformly positive compared to the cell interior.</a:t>
            </a:r>
          </a:p>
          <a:p>
            <a:pPr algn="just" eaLnBrk="0" hangingPunct="0">
              <a:lnSpc>
                <a:spcPct val="120000"/>
              </a:lnSpc>
            </a:pPr>
            <a:r>
              <a:rPr lang="en-US" sz="1700" b="1" i="1">
                <a:latin typeface="Arial" charset="0"/>
              </a:rPr>
              <a:t>There is no potential difference between different points on the cell surface.</a:t>
            </a:r>
          </a:p>
          <a:p>
            <a:pPr algn="just" eaLnBrk="0" hangingPunct="0">
              <a:lnSpc>
                <a:spcPct val="120000"/>
              </a:lnSpc>
            </a:pPr>
            <a:r>
              <a:rPr lang="en-US" sz="1700">
                <a:latin typeface="Arial" charset="0"/>
              </a:rPr>
              <a:t>The ECG records a baseline (the isoelectric line). </a:t>
            </a:r>
          </a:p>
        </p:txBody>
      </p:sp>
      <p:grpSp>
        <p:nvGrpSpPr>
          <p:cNvPr id="7172" name="Group 1279"/>
          <p:cNvGrpSpPr>
            <a:grpSpLocks/>
          </p:cNvGrpSpPr>
          <p:nvPr/>
        </p:nvGrpSpPr>
        <p:grpSpPr bwMode="auto">
          <a:xfrm>
            <a:off x="609600" y="914400"/>
            <a:ext cx="8408988" cy="2595563"/>
            <a:chOff x="384" y="576"/>
            <a:chExt cx="5297" cy="1635"/>
          </a:xfrm>
        </p:grpSpPr>
        <p:grpSp>
          <p:nvGrpSpPr>
            <p:cNvPr id="7173" name="Group 70"/>
            <p:cNvGrpSpPr>
              <a:grpSpLocks/>
            </p:cNvGrpSpPr>
            <p:nvPr/>
          </p:nvGrpSpPr>
          <p:grpSpPr bwMode="auto">
            <a:xfrm>
              <a:off x="1619" y="980"/>
              <a:ext cx="2234" cy="969"/>
              <a:chOff x="1735" y="1172"/>
              <a:chExt cx="2234" cy="969"/>
            </a:xfrm>
          </p:grpSpPr>
          <p:sp>
            <p:nvSpPr>
              <p:cNvPr id="7280" name="Oval 66"/>
              <p:cNvSpPr>
                <a:spLocks noChangeArrowheads="1"/>
              </p:cNvSpPr>
              <p:nvPr/>
            </p:nvSpPr>
            <p:spPr bwMode="auto">
              <a:xfrm>
                <a:off x="1735" y="1172"/>
                <a:ext cx="2234" cy="969"/>
              </a:xfrm>
              <a:prstGeom prst="ellipse">
                <a:avLst/>
              </a:prstGeom>
              <a:solidFill>
                <a:srgbClr val="FFCC99"/>
              </a:solidFill>
              <a:ln w="12700">
                <a:solidFill>
                  <a:srgbClr val="000000"/>
                </a:solidFill>
                <a:round/>
                <a:headEnd/>
                <a:tailEnd/>
              </a:ln>
            </p:spPr>
            <p:txBody>
              <a:bodyPr/>
              <a:lstStyle/>
              <a:p>
                <a:endParaRPr lang="en-US"/>
              </a:p>
            </p:txBody>
          </p:sp>
          <p:sp>
            <p:nvSpPr>
              <p:cNvPr id="7281" name="Text Box 69"/>
              <p:cNvSpPr txBox="1">
                <a:spLocks noChangeArrowheads="1"/>
              </p:cNvSpPr>
              <p:nvPr/>
            </p:nvSpPr>
            <p:spPr bwMode="auto">
              <a:xfrm>
                <a:off x="2284" y="1546"/>
                <a:ext cx="1136" cy="254"/>
              </a:xfrm>
              <a:prstGeom prst="rect">
                <a:avLst/>
              </a:prstGeom>
              <a:solidFill>
                <a:srgbClr val="FFCC99"/>
              </a:solidFill>
              <a:ln w="9525">
                <a:noFill/>
                <a:miter lim="800000"/>
                <a:headEnd/>
                <a:tailEnd/>
              </a:ln>
            </p:spPr>
            <p:txBody>
              <a:bodyPr>
                <a:spAutoFit/>
              </a:bodyPr>
              <a:lstStyle/>
              <a:p>
                <a:pPr eaLnBrk="0" hangingPunct="0">
                  <a:lnSpc>
                    <a:spcPct val="120000"/>
                  </a:lnSpc>
                  <a:spcBef>
                    <a:spcPct val="50000"/>
                  </a:spcBef>
                </a:pPr>
                <a:r>
                  <a:rPr lang="en-US" sz="1700">
                    <a:latin typeface="Arial" charset="0"/>
                  </a:rPr>
                  <a:t>Cardiac myocyte</a:t>
                </a:r>
              </a:p>
            </p:txBody>
          </p:sp>
        </p:grpSp>
        <p:grpSp>
          <p:nvGrpSpPr>
            <p:cNvPr id="7174" name="Group 108"/>
            <p:cNvGrpSpPr>
              <a:grpSpLocks/>
            </p:cNvGrpSpPr>
            <p:nvPr/>
          </p:nvGrpSpPr>
          <p:grpSpPr bwMode="auto">
            <a:xfrm>
              <a:off x="1440" y="864"/>
              <a:ext cx="2592" cy="1202"/>
              <a:chOff x="2448" y="1152"/>
              <a:chExt cx="2592" cy="1202"/>
            </a:xfrm>
          </p:grpSpPr>
          <p:sp>
            <p:nvSpPr>
              <p:cNvPr id="7213" name="Line 20"/>
              <p:cNvSpPr>
                <a:spLocks noChangeShapeType="1"/>
              </p:cNvSpPr>
              <p:nvPr/>
            </p:nvSpPr>
            <p:spPr bwMode="auto">
              <a:xfrm>
                <a:off x="3843" y="2159"/>
                <a:ext cx="80" cy="1"/>
              </a:xfrm>
              <a:prstGeom prst="line">
                <a:avLst/>
              </a:prstGeom>
              <a:noFill/>
              <a:ln w="12700">
                <a:solidFill>
                  <a:srgbClr val="000000"/>
                </a:solidFill>
                <a:round/>
                <a:headEnd type="none" w="lg" len="lg"/>
                <a:tailEnd type="none" w="lg" len="lg"/>
              </a:ln>
            </p:spPr>
            <p:txBody>
              <a:bodyPr/>
              <a:lstStyle/>
              <a:p>
                <a:endParaRPr lang="en-US"/>
              </a:p>
            </p:txBody>
          </p:sp>
          <p:sp>
            <p:nvSpPr>
              <p:cNvPr id="7214" name="Line 21"/>
              <p:cNvSpPr>
                <a:spLocks noChangeShapeType="1"/>
              </p:cNvSpPr>
              <p:nvPr/>
            </p:nvSpPr>
            <p:spPr bwMode="auto">
              <a:xfrm>
                <a:off x="4002" y="2159"/>
                <a:ext cx="80" cy="1"/>
              </a:xfrm>
              <a:prstGeom prst="line">
                <a:avLst/>
              </a:prstGeom>
              <a:noFill/>
              <a:ln w="12700">
                <a:solidFill>
                  <a:srgbClr val="000000"/>
                </a:solidFill>
                <a:round/>
                <a:headEnd type="none" w="lg" len="lg"/>
                <a:tailEnd type="none" w="lg" len="lg"/>
              </a:ln>
            </p:spPr>
            <p:txBody>
              <a:bodyPr/>
              <a:lstStyle/>
              <a:p>
                <a:endParaRPr lang="en-US"/>
              </a:p>
            </p:txBody>
          </p:sp>
          <p:sp>
            <p:nvSpPr>
              <p:cNvPr id="7215" name="Line 22"/>
              <p:cNvSpPr>
                <a:spLocks noChangeShapeType="1"/>
              </p:cNvSpPr>
              <p:nvPr/>
            </p:nvSpPr>
            <p:spPr bwMode="auto">
              <a:xfrm>
                <a:off x="4162" y="2121"/>
                <a:ext cx="80" cy="0"/>
              </a:xfrm>
              <a:prstGeom prst="line">
                <a:avLst/>
              </a:prstGeom>
              <a:noFill/>
              <a:ln w="12700">
                <a:solidFill>
                  <a:srgbClr val="000000"/>
                </a:solidFill>
                <a:round/>
                <a:headEnd type="none" w="lg" len="lg"/>
                <a:tailEnd type="none" w="lg" len="lg"/>
              </a:ln>
            </p:spPr>
            <p:txBody>
              <a:bodyPr/>
              <a:lstStyle/>
              <a:p>
                <a:endParaRPr lang="en-US"/>
              </a:p>
            </p:txBody>
          </p:sp>
          <p:sp>
            <p:nvSpPr>
              <p:cNvPr id="7216" name="Line 23"/>
              <p:cNvSpPr>
                <a:spLocks noChangeShapeType="1"/>
              </p:cNvSpPr>
              <p:nvPr/>
            </p:nvSpPr>
            <p:spPr bwMode="auto">
              <a:xfrm>
                <a:off x="4321" y="2082"/>
                <a:ext cx="80" cy="0"/>
              </a:xfrm>
              <a:prstGeom prst="line">
                <a:avLst/>
              </a:prstGeom>
              <a:noFill/>
              <a:ln w="12700">
                <a:solidFill>
                  <a:srgbClr val="000000"/>
                </a:solidFill>
                <a:round/>
                <a:headEnd type="none" w="lg" len="lg"/>
                <a:tailEnd type="none" w="lg" len="lg"/>
              </a:ln>
            </p:spPr>
            <p:txBody>
              <a:bodyPr/>
              <a:lstStyle/>
              <a:p>
                <a:endParaRPr lang="en-US"/>
              </a:p>
            </p:txBody>
          </p:sp>
          <p:sp>
            <p:nvSpPr>
              <p:cNvPr id="7217" name="Line 24"/>
              <p:cNvSpPr>
                <a:spLocks noChangeShapeType="1"/>
              </p:cNvSpPr>
              <p:nvPr/>
            </p:nvSpPr>
            <p:spPr bwMode="auto">
              <a:xfrm>
                <a:off x="4481" y="2043"/>
                <a:ext cx="80" cy="0"/>
              </a:xfrm>
              <a:prstGeom prst="line">
                <a:avLst/>
              </a:prstGeom>
              <a:noFill/>
              <a:ln w="12700">
                <a:solidFill>
                  <a:srgbClr val="000000"/>
                </a:solidFill>
                <a:round/>
                <a:headEnd type="none" w="lg" len="lg"/>
                <a:tailEnd type="none" w="lg" len="lg"/>
              </a:ln>
            </p:spPr>
            <p:txBody>
              <a:bodyPr/>
              <a:lstStyle/>
              <a:p>
                <a:endParaRPr lang="en-US"/>
              </a:p>
            </p:txBody>
          </p:sp>
          <p:sp>
            <p:nvSpPr>
              <p:cNvPr id="7218" name="Line 25"/>
              <p:cNvSpPr>
                <a:spLocks noChangeShapeType="1"/>
              </p:cNvSpPr>
              <p:nvPr/>
            </p:nvSpPr>
            <p:spPr bwMode="auto">
              <a:xfrm>
                <a:off x="4601" y="1966"/>
                <a:ext cx="80" cy="0"/>
              </a:xfrm>
              <a:prstGeom prst="line">
                <a:avLst/>
              </a:prstGeom>
              <a:noFill/>
              <a:ln w="12700">
                <a:solidFill>
                  <a:srgbClr val="000000"/>
                </a:solidFill>
                <a:round/>
                <a:headEnd type="none" w="lg" len="lg"/>
                <a:tailEnd type="none" w="lg" len="lg"/>
              </a:ln>
            </p:spPr>
            <p:txBody>
              <a:bodyPr/>
              <a:lstStyle/>
              <a:p>
                <a:endParaRPr lang="en-US"/>
              </a:p>
            </p:txBody>
          </p:sp>
          <p:sp>
            <p:nvSpPr>
              <p:cNvPr id="7219" name="Line 26"/>
              <p:cNvSpPr>
                <a:spLocks noChangeShapeType="1"/>
              </p:cNvSpPr>
              <p:nvPr/>
            </p:nvSpPr>
            <p:spPr bwMode="auto">
              <a:xfrm>
                <a:off x="4720" y="1888"/>
                <a:ext cx="80" cy="0"/>
              </a:xfrm>
              <a:prstGeom prst="line">
                <a:avLst/>
              </a:prstGeom>
              <a:noFill/>
              <a:ln w="12700">
                <a:solidFill>
                  <a:srgbClr val="000000"/>
                </a:solidFill>
                <a:round/>
                <a:headEnd type="none" w="lg" len="lg"/>
                <a:tailEnd type="none" w="lg" len="lg"/>
              </a:ln>
            </p:spPr>
            <p:txBody>
              <a:bodyPr/>
              <a:lstStyle/>
              <a:p>
                <a:endParaRPr lang="en-US"/>
              </a:p>
            </p:txBody>
          </p:sp>
          <p:sp>
            <p:nvSpPr>
              <p:cNvPr id="7220" name="Line 27"/>
              <p:cNvSpPr>
                <a:spLocks noChangeShapeType="1"/>
              </p:cNvSpPr>
              <p:nvPr/>
            </p:nvSpPr>
            <p:spPr bwMode="auto">
              <a:xfrm>
                <a:off x="4760" y="1772"/>
                <a:ext cx="80" cy="0"/>
              </a:xfrm>
              <a:prstGeom prst="line">
                <a:avLst/>
              </a:prstGeom>
              <a:noFill/>
              <a:ln w="12700">
                <a:solidFill>
                  <a:srgbClr val="000000"/>
                </a:solidFill>
                <a:round/>
                <a:headEnd type="none" w="lg" len="lg"/>
                <a:tailEnd type="none" w="lg" len="lg"/>
              </a:ln>
            </p:spPr>
            <p:txBody>
              <a:bodyPr/>
              <a:lstStyle/>
              <a:p>
                <a:endParaRPr lang="en-US"/>
              </a:p>
            </p:txBody>
          </p:sp>
          <p:sp>
            <p:nvSpPr>
              <p:cNvPr id="7221" name="Line 28"/>
              <p:cNvSpPr>
                <a:spLocks noChangeShapeType="1"/>
              </p:cNvSpPr>
              <p:nvPr/>
            </p:nvSpPr>
            <p:spPr bwMode="auto">
              <a:xfrm>
                <a:off x="4760" y="1656"/>
                <a:ext cx="80" cy="0"/>
              </a:xfrm>
              <a:prstGeom prst="line">
                <a:avLst/>
              </a:prstGeom>
              <a:noFill/>
              <a:ln w="12700">
                <a:solidFill>
                  <a:srgbClr val="000000"/>
                </a:solidFill>
                <a:round/>
                <a:headEnd type="none" w="lg" len="lg"/>
                <a:tailEnd type="none" w="lg" len="lg"/>
              </a:ln>
            </p:spPr>
            <p:txBody>
              <a:bodyPr/>
              <a:lstStyle/>
              <a:p>
                <a:endParaRPr lang="en-US"/>
              </a:p>
            </p:txBody>
          </p:sp>
          <p:sp>
            <p:nvSpPr>
              <p:cNvPr id="7222" name="Line 29"/>
              <p:cNvSpPr>
                <a:spLocks noChangeShapeType="1"/>
              </p:cNvSpPr>
              <p:nvPr/>
            </p:nvSpPr>
            <p:spPr bwMode="auto">
              <a:xfrm>
                <a:off x="4640" y="1539"/>
                <a:ext cx="81" cy="1"/>
              </a:xfrm>
              <a:prstGeom prst="line">
                <a:avLst/>
              </a:prstGeom>
              <a:noFill/>
              <a:ln w="12700">
                <a:solidFill>
                  <a:srgbClr val="000000"/>
                </a:solidFill>
                <a:round/>
                <a:headEnd type="none" w="lg" len="lg"/>
                <a:tailEnd type="none" w="lg" len="lg"/>
              </a:ln>
            </p:spPr>
            <p:txBody>
              <a:bodyPr/>
              <a:lstStyle/>
              <a:p>
                <a:endParaRPr lang="en-US"/>
              </a:p>
            </p:txBody>
          </p:sp>
          <p:sp>
            <p:nvSpPr>
              <p:cNvPr id="7223" name="Line 30"/>
              <p:cNvSpPr>
                <a:spLocks noChangeShapeType="1"/>
              </p:cNvSpPr>
              <p:nvPr/>
            </p:nvSpPr>
            <p:spPr bwMode="auto">
              <a:xfrm>
                <a:off x="4481" y="1462"/>
                <a:ext cx="80" cy="0"/>
              </a:xfrm>
              <a:prstGeom prst="line">
                <a:avLst/>
              </a:prstGeom>
              <a:noFill/>
              <a:ln w="12700">
                <a:solidFill>
                  <a:srgbClr val="000000"/>
                </a:solidFill>
                <a:round/>
                <a:headEnd type="none" w="lg" len="lg"/>
                <a:tailEnd type="none" w="lg" len="lg"/>
              </a:ln>
            </p:spPr>
            <p:txBody>
              <a:bodyPr/>
              <a:lstStyle/>
              <a:p>
                <a:endParaRPr lang="en-US"/>
              </a:p>
            </p:txBody>
          </p:sp>
          <p:sp>
            <p:nvSpPr>
              <p:cNvPr id="7224" name="Line 31"/>
              <p:cNvSpPr>
                <a:spLocks noChangeShapeType="1"/>
              </p:cNvSpPr>
              <p:nvPr/>
            </p:nvSpPr>
            <p:spPr bwMode="auto">
              <a:xfrm>
                <a:off x="4321" y="1423"/>
                <a:ext cx="80" cy="0"/>
              </a:xfrm>
              <a:prstGeom prst="line">
                <a:avLst/>
              </a:prstGeom>
              <a:noFill/>
              <a:ln w="12700">
                <a:solidFill>
                  <a:srgbClr val="000000"/>
                </a:solidFill>
                <a:round/>
                <a:headEnd type="none" w="lg" len="lg"/>
                <a:tailEnd type="none" w="lg" len="lg"/>
              </a:ln>
            </p:spPr>
            <p:txBody>
              <a:bodyPr/>
              <a:lstStyle/>
              <a:p>
                <a:endParaRPr lang="en-US"/>
              </a:p>
            </p:txBody>
          </p:sp>
          <p:sp>
            <p:nvSpPr>
              <p:cNvPr id="7225" name="Line 32"/>
              <p:cNvSpPr>
                <a:spLocks noChangeShapeType="1"/>
              </p:cNvSpPr>
              <p:nvPr/>
            </p:nvSpPr>
            <p:spPr bwMode="auto">
              <a:xfrm>
                <a:off x="4202" y="1384"/>
                <a:ext cx="80" cy="1"/>
              </a:xfrm>
              <a:prstGeom prst="line">
                <a:avLst/>
              </a:prstGeom>
              <a:noFill/>
              <a:ln w="12700">
                <a:solidFill>
                  <a:srgbClr val="000000"/>
                </a:solidFill>
                <a:round/>
                <a:headEnd type="none" w="lg" len="lg"/>
                <a:tailEnd type="none" w="lg" len="lg"/>
              </a:ln>
            </p:spPr>
            <p:txBody>
              <a:bodyPr/>
              <a:lstStyle/>
              <a:p>
                <a:endParaRPr lang="en-US"/>
              </a:p>
            </p:txBody>
          </p:sp>
          <p:sp>
            <p:nvSpPr>
              <p:cNvPr id="7226" name="Line 33"/>
              <p:cNvSpPr>
                <a:spLocks noChangeShapeType="1"/>
              </p:cNvSpPr>
              <p:nvPr/>
            </p:nvSpPr>
            <p:spPr bwMode="auto">
              <a:xfrm>
                <a:off x="4042" y="1346"/>
                <a:ext cx="80" cy="0"/>
              </a:xfrm>
              <a:prstGeom prst="line">
                <a:avLst/>
              </a:prstGeom>
              <a:noFill/>
              <a:ln w="12700">
                <a:solidFill>
                  <a:srgbClr val="000000"/>
                </a:solidFill>
                <a:round/>
                <a:headEnd type="none" w="lg" len="lg"/>
                <a:tailEnd type="none" w="lg" len="lg"/>
              </a:ln>
            </p:spPr>
            <p:txBody>
              <a:bodyPr/>
              <a:lstStyle/>
              <a:p>
                <a:endParaRPr lang="en-US"/>
              </a:p>
            </p:txBody>
          </p:sp>
          <p:sp>
            <p:nvSpPr>
              <p:cNvPr id="7227" name="Line 34"/>
              <p:cNvSpPr>
                <a:spLocks noChangeShapeType="1"/>
              </p:cNvSpPr>
              <p:nvPr/>
            </p:nvSpPr>
            <p:spPr bwMode="auto">
              <a:xfrm>
                <a:off x="3763" y="1346"/>
                <a:ext cx="80" cy="0"/>
              </a:xfrm>
              <a:prstGeom prst="line">
                <a:avLst/>
              </a:prstGeom>
              <a:noFill/>
              <a:ln w="12700">
                <a:solidFill>
                  <a:srgbClr val="000000"/>
                </a:solidFill>
                <a:round/>
                <a:headEnd type="none" w="lg" len="lg"/>
                <a:tailEnd type="none" w="lg" len="lg"/>
              </a:ln>
            </p:spPr>
            <p:txBody>
              <a:bodyPr/>
              <a:lstStyle/>
              <a:p>
                <a:endParaRPr lang="en-US"/>
              </a:p>
            </p:txBody>
          </p:sp>
          <p:sp>
            <p:nvSpPr>
              <p:cNvPr id="7228" name="Line 35"/>
              <p:cNvSpPr>
                <a:spLocks noChangeShapeType="1"/>
              </p:cNvSpPr>
              <p:nvPr/>
            </p:nvSpPr>
            <p:spPr bwMode="auto">
              <a:xfrm>
                <a:off x="3923" y="1346"/>
                <a:ext cx="80" cy="0"/>
              </a:xfrm>
              <a:prstGeom prst="line">
                <a:avLst/>
              </a:prstGeom>
              <a:noFill/>
              <a:ln w="12700">
                <a:solidFill>
                  <a:srgbClr val="000000"/>
                </a:solidFill>
                <a:round/>
                <a:headEnd type="none" w="lg" len="lg"/>
                <a:tailEnd type="none" w="lg" len="lg"/>
              </a:ln>
            </p:spPr>
            <p:txBody>
              <a:bodyPr/>
              <a:lstStyle/>
              <a:p>
                <a:endParaRPr lang="en-US"/>
              </a:p>
            </p:txBody>
          </p:sp>
          <p:sp>
            <p:nvSpPr>
              <p:cNvPr id="7229" name="Freeform 48"/>
              <p:cNvSpPr>
                <a:spLocks/>
              </p:cNvSpPr>
              <p:nvPr/>
            </p:nvSpPr>
            <p:spPr bwMode="auto">
              <a:xfrm>
                <a:off x="4002" y="2276"/>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0" name="Freeform 49"/>
              <p:cNvSpPr>
                <a:spLocks/>
              </p:cNvSpPr>
              <p:nvPr/>
            </p:nvSpPr>
            <p:spPr bwMode="auto">
              <a:xfrm>
                <a:off x="3843" y="2276"/>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1" name="Freeform 50"/>
              <p:cNvSpPr>
                <a:spLocks/>
              </p:cNvSpPr>
              <p:nvPr/>
            </p:nvSpPr>
            <p:spPr bwMode="auto">
              <a:xfrm>
                <a:off x="4242" y="122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2" name="Freeform 52"/>
              <p:cNvSpPr>
                <a:spLocks/>
              </p:cNvSpPr>
              <p:nvPr/>
            </p:nvSpPr>
            <p:spPr bwMode="auto">
              <a:xfrm>
                <a:off x="4202" y="223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3" name="Freeform 54"/>
              <p:cNvSpPr>
                <a:spLocks/>
              </p:cNvSpPr>
              <p:nvPr/>
            </p:nvSpPr>
            <p:spPr bwMode="auto">
              <a:xfrm>
                <a:off x="4880" y="157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4" name="Freeform 55"/>
              <p:cNvSpPr>
                <a:spLocks/>
              </p:cNvSpPr>
              <p:nvPr/>
            </p:nvSpPr>
            <p:spPr bwMode="auto">
              <a:xfrm>
                <a:off x="4760" y="14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5" name="Freeform 56"/>
              <p:cNvSpPr>
                <a:spLocks/>
              </p:cNvSpPr>
              <p:nvPr/>
            </p:nvSpPr>
            <p:spPr bwMode="auto">
              <a:xfrm>
                <a:off x="4361" y="219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6" name="Freeform 57"/>
              <p:cNvSpPr>
                <a:spLocks/>
              </p:cNvSpPr>
              <p:nvPr/>
            </p:nvSpPr>
            <p:spPr bwMode="auto">
              <a:xfrm>
                <a:off x="4082" y="119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7" name="Freeform 58"/>
              <p:cNvSpPr>
                <a:spLocks/>
              </p:cNvSpPr>
              <p:nvPr/>
            </p:nvSpPr>
            <p:spPr bwMode="auto">
              <a:xfrm>
                <a:off x="4960" y="173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8" name="Freeform 59"/>
              <p:cNvSpPr>
                <a:spLocks/>
              </p:cNvSpPr>
              <p:nvPr/>
            </p:nvSpPr>
            <p:spPr bwMode="auto">
              <a:xfrm>
                <a:off x="4601" y="1346"/>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39" name="Freeform 60"/>
              <p:cNvSpPr>
                <a:spLocks/>
              </p:cNvSpPr>
              <p:nvPr/>
            </p:nvSpPr>
            <p:spPr bwMode="auto">
              <a:xfrm>
                <a:off x="4401" y="126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40" name="Freeform 61"/>
              <p:cNvSpPr>
                <a:spLocks/>
              </p:cNvSpPr>
              <p:nvPr/>
            </p:nvSpPr>
            <p:spPr bwMode="auto">
              <a:xfrm>
                <a:off x="4640" y="2121"/>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41" name="Freeform 62"/>
              <p:cNvSpPr>
                <a:spLocks/>
              </p:cNvSpPr>
              <p:nvPr/>
            </p:nvSpPr>
            <p:spPr bwMode="auto">
              <a:xfrm>
                <a:off x="3923" y="115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42" name="Freeform 63"/>
              <p:cNvSpPr>
                <a:spLocks/>
              </p:cNvSpPr>
              <p:nvPr/>
            </p:nvSpPr>
            <p:spPr bwMode="auto">
              <a:xfrm>
                <a:off x="4760" y="2004"/>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43" name="Freeform 64"/>
              <p:cNvSpPr>
                <a:spLocks/>
              </p:cNvSpPr>
              <p:nvPr/>
            </p:nvSpPr>
            <p:spPr bwMode="auto">
              <a:xfrm>
                <a:off x="4880" y="188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44" name="Freeform 65"/>
              <p:cNvSpPr>
                <a:spLocks/>
              </p:cNvSpPr>
              <p:nvPr/>
            </p:nvSpPr>
            <p:spPr bwMode="auto">
              <a:xfrm>
                <a:off x="3763" y="115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7245" name="Group 73"/>
              <p:cNvGrpSpPr>
                <a:grpSpLocks/>
              </p:cNvGrpSpPr>
              <p:nvPr/>
            </p:nvGrpSpPr>
            <p:grpSpPr bwMode="auto">
              <a:xfrm flipH="1">
                <a:off x="2448" y="1152"/>
                <a:ext cx="1277" cy="1201"/>
                <a:chOff x="2812" y="1056"/>
                <a:chExt cx="1277" cy="1201"/>
              </a:xfrm>
            </p:grpSpPr>
            <p:sp>
              <p:nvSpPr>
                <p:cNvPr id="7248" name="Line 74"/>
                <p:cNvSpPr>
                  <a:spLocks noChangeShapeType="1"/>
                </p:cNvSpPr>
                <p:nvPr/>
              </p:nvSpPr>
              <p:spPr bwMode="auto">
                <a:xfrm>
                  <a:off x="2892" y="2063"/>
                  <a:ext cx="80" cy="1"/>
                </a:xfrm>
                <a:prstGeom prst="line">
                  <a:avLst/>
                </a:prstGeom>
                <a:noFill/>
                <a:ln w="12700">
                  <a:solidFill>
                    <a:srgbClr val="000000"/>
                  </a:solidFill>
                  <a:round/>
                  <a:headEnd type="none" w="lg" len="lg"/>
                  <a:tailEnd type="none" w="lg" len="lg"/>
                </a:ln>
              </p:spPr>
              <p:txBody>
                <a:bodyPr/>
                <a:lstStyle/>
                <a:p>
                  <a:endParaRPr lang="en-US"/>
                </a:p>
              </p:txBody>
            </p:sp>
            <p:sp>
              <p:nvSpPr>
                <p:cNvPr id="7249" name="Line 75"/>
                <p:cNvSpPr>
                  <a:spLocks noChangeShapeType="1"/>
                </p:cNvSpPr>
                <p:nvPr/>
              </p:nvSpPr>
              <p:spPr bwMode="auto">
                <a:xfrm>
                  <a:off x="3051" y="2063"/>
                  <a:ext cx="80" cy="1"/>
                </a:xfrm>
                <a:prstGeom prst="line">
                  <a:avLst/>
                </a:prstGeom>
                <a:noFill/>
                <a:ln w="12700">
                  <a:solidFill>
                    <a:srgbClr val="000000"/>
                  </a:solidFill>
                  <a:round/>
                  <a:headEnd type="none" w="lg" len="lg"/>
                  <a:tailEnd type="none" w="lg" len="lg"/>
                </a:ln>
              </p:spPr>
              <p:txBody>
                <a:bodyPr/>
                <a:lstStyle/>
                <a:p>
                  <a:endParaRPr lang="en-US"/>
                </a:p>
              </p:txBody>
            </p:sp>
            <p:sp>
              <p:nvSpPr>
                <p:cNvPr id="7250" name="Line 76"/>
                <p:cNvSpPr>
                  <a:spLocks noChangeShapeType="1"/>
                </p:cNvSpPr>
                <p:nvPr/>
              </p:nvSpPr>
              <p:spPr bwMode="auto">
                <a:xfrm>
                  <a:off x="3211" y="2025"/>
                  <a:ext cx="80" cy="0"/>
                </a:xfrm>
                <a:prstGeom prst="line">
                  <a:avLst/>
                </a:prstGeom>
                <a:noFill/>
                <a:ln w="12700">
                  <a:solidFill>
                    <a:srgbClr val="000000"/>
                  </a:solidFill>
                  <a:round/>
                  <a:headEnd type="none" w="lg" len="lg"/>
                  <a:tailEnd type="none" w="lg" len="lg"/>
                </a:ln>
              </p:spPr>
              <p:txBody>
                <a:bodyPr/>
                <a:lstStyle/>
                <a:p>
                  <a:endParaRPr lang="en-US"/>
                </a:p>
              </p:txBody>
            </p:sp>
            <p:sp>
              <p:nvSpPr>
                <p:cNvPr id="7251" name="Line 77"/>
                <p:cNvSpPr>
                  <a:spLocks noChangeShapeType="1"/>
                </p:cNvSpPr>
                <p:nvPr/>
              </p:nvSpPr>
              <p:spPr bwMode="auto">
                <a:xfrm>
                  <a:off x="3370" y="1986"/>
                  <a:ext cx="80" cy="0"/>
                </a:xfrm>
                <a:prstGeom prst="line">
                  <a:avLst/>
                </a:prstGeom>
                <a:noFill/>
                <a:ln w="12700">
                  <a:solidFill>
                    <a:srgbClr val="000000"/>
                  </a:solidFill>
                  <a:round/>
                  <a:headEnd type="none" w="lg" len="lg"/>
                  <a:tailEnd type="none" w="lg" len="lg"/>
                </a:ln>
              </p:spPr>
              <p:txBody>
                <a:bodyPr/>
                <a:lstStyle/>
                <a:p>
                  <a:endParaRPr lang="en-US"/>
                </a:p>
              </p:txBody>
            </p:sp>
            <p:sp>
              <p:nvSpPr>
                <p:cNvPr id="7252" name="Line 78"/>
                <p:cNvSpPr>
                  <a:spLocks noChangeShapeType="1"/>
                </p:cNvSpPr>
                <p:nvPr/>
              </p:nvSpPr>
              <p:spPr bwMode="auto">
                <a:xfrm>
                  <a:off x="3530" y="1947"/>
                  <a:ext cx="80" cy="0"/>
                </a:xfrm>
                <a:prstGeom prst="line">
                  <a:avLst/>
                </a:prstGeom>
                <a:noFill/>
                <a:ln w="12700">
                  <a:solidFill>
                    <a:srgbClr val="000000"/>
                  </a:solidFill>
                  <a:round/>
                  <a:headEnd type="none" w="lg" len="lg"/>
                  <a:tailEnd type="none" w="lg" len="lg"/>
                </a:ln>
              </p:spPr>
              <p:txBody>
                <a:bodyPr/>
                <a:lstStyle/>
                <a:p>
                  <a:endParaRPr lang="en-US"/>
                </a:p>
              </p:txBody>
            </p:sp>
            <p:sp>
              <p:nvSpPr>
                <p:cNvPr id="7253" name="Line 79"/>
                <p:cNvSpPr>
                  <a:spLocks noChangeShapeType="1"/>
                </p:cNvSpPr>
                <p:nvPr/>
              </p:nvSpPr>
              <p:spPr bwMode="auto">
                <a:xfrm>
                  <a:off x="3650" y="1870"/>
                  <a:ext cx="80" cy="0"/>
                </a:xfrm>
                <a:prstGeom prst="line">
                  <a:avLst/>
                </a:prstGeom>
                <a:noFill/>
                <a:ln w="12700">
                  <a:solidFill>
                    <a:srgbClr val="000000"/>
                  </a:solidFill>
                  <a:round/>
                  <a:headEnd type="none" w="lg" len="lg"/>
                  <a:tailEnd type="none" w="lg" len="lg"/>
                </a:ln>
              </p:spPr>
              <p:txBody>
                <a:bodyPr/>
                <a:lstStyle/>
                <a:p>
                  <a:endParaRPr lang="en-US"/>
                </a:p>
              </p:txBody>
            </p:sp>
            <p:sp>
              <p:nvSpPr>
                <p:cNvPr id="7254" name="Line 80"/>
                <p:cNvSpPr>
                  <a:spLocks noChangeShapeType="1"/>
                </p:cNvSpPr>
                <p:nvPr/>
              </p:nvSpPr>
              <p:spPr bwMode="auto">
                <a:xfrm>
                  <a:off x="3769" y="1792"/>
                  <a:ext cx="80" cy="0"/>
                </a:xfrm>
                <a:prstGeom prst="line">
                  <a:avLst/>
                </a:prstGeom>
                <a:noFill/>
                <a:ln w="12700">
                  <a:solidFill>
                    <a:srgbClr val="000000"/>
                  </a:solidFill>
                  <a:round/>
                  <a:headEnd type="none" w="lg" len="lg"/>
                  <a:tailEnd type="none" w="lg" len="lg"/>
                </a:ln>
              </p:spPr>
              <p:txBody>
                <a:bodyPr/>
                <a:lstStyle/>
                <a:p>
                  <a:endParaRPr lang="en-US"/>
                </a:p>
              </p:txBody>
            </p:sp>
            <p:sp>
              <p:nvSpPr>
                <p:cNvPr id="7255" name="Line 81"/>
                <p:cNvSpPr>
                  <a:spLocks noChangeShapeType="1"/>
                </p:cNvSpPr>
                <p:nvPr/>
              </p:nvSpPr>
              <p:spPr bwMode="auto">
                <a:xfrm>
                  <a:off x="3809" y="1676"/>
                  <a:ext cx="80" cy="0"/>
                </a:xfrm>
                <a:prstGeom prst="line">
                  <a:avLst/>
                </a:prstGeom>
                <a:noFill/>
                <a:ln w="12700">
                  <a:solidFill>
                    <a:srgbClr val="000000"/>
                  </a:solidFill>
                  <a:round/>
                  <a:headEnd type="none" w="lg" len="lg"/>
                  <a:tailEnd type="none" w="lg" len="lg"/>
                </a:ln>
              </p:spPr>
              <p:txBody>
                <a:bodyPr/>
                <a:lstStyle/>
                <a:p>
                  <a:endParaRPr lang="en-US"/>
                </a:p>
              </p:txBody>
            </p:sp>
            <p:sp>
              <p:nvSpPr>
                <p:cNvPr id="7256" name="Line 82"/>
                <p:cNvSpPr>
                  <a:spLocks noChangeShapeType="1"/>
                </p:cNvSpPr>
                <p:nvPr/>
              </p:nvSpPr>
              <p:spPr bwMode="auto">
                <a:xfrm>
                  <a:off x="3809" y="1560"/>
                  <a:ext cx="80" cy="0"/>
                </a:xfrm>
                <a:prstGeom prst="line">
                  <a:avLst/>
                </a:prstGeom>
                <a:noFill/>
                <a:ln w="12700">
                  <a:solidFill>
                    <a:srgbClr val="000000"/>
                  </a:solidFill>
                  <a:round/>
                  <a:headEnd type="none" w="lg" len="lg"/>
                  <a:tailEnd type="none" w="lg" len="lg"/>
                </a:ln>
              </p:spPr>
              <p:txBody>
                <a:bodyPr/>
                <a:lstStyle/>
                <a:p>
                  <a:endParaRPr lang="en-US"/>
                </a:p>
              </p:txBody>
            </p:sp>
            <p:sp>
              <p:nvSpPr>
                <p:cNvPr id="7257" name="Line 83"/>
                <p:cNvSpPr>
                  <a:spLocks noChangeShapeType="1"/>
                </p:cNvSpPr>
                <p:nvPr/>
              </p:nvSpPr>
              <p:spPr bwMode="auto">
                <a:xfrm>
                  <a:off x="3689" y="1443"/>
                  <a:ext cx="81" cy="1"/>
                </a:xfrm>
                <a:prstGeom prst="line">
                  <a:avLst/>
                </a:prstGeom>
                <a:noFill/>
                <a:ln w="12700">
                  <a:solidFill>
                    <a:srgbClr val="000000"/>
                  </a:solidFill>
                  <a:round/>
                  <a:headEnd type="none" w="lg" len="lg"/>
                  <a:tailEnd type="none" w="lg" len="lg"/>
                </a:ln>
              </p:spPr>
              <p:txBody>
                <a:bodyPr/>
                <a:lstStyle/>
                <a:p>
                  <a:endParaRPr lang="en-US"/>
                </a:p>
              </p:txBody>
            </p:sp>
            <p:sp>
              <p:nvSpPr>
                <p:cNvPr id="7258" name="Line 84"/>
                <p:cNvSpPr>
                  <a:spLocks noChangeShapeType="1"/>
                </p:cNvSpPr>
                <p:nvPr/>
              </p:nvSpPr>
              <p:spPr bwMode="auto">
                <a:xfrm>
                  <a:off x="3530" y="1366"/>
                  <a:ext cx="80" cy="0"/>
                </a:xfrm>
                <a:prstGeom prst="line">
                  <a:avLst/>
                </a:prstGeom>
                <a:noFill/>
                <a:ln w="12700">
                  <a:solidFill>
                    <a:srgbClr val="000000"/>
                  </a:solidFill>
                  <a:round/>
                  <a:headEnd type="none" w="lg" len="lg"/>
                  <a:tailEnd type="none" w="lg" len="lg"/>
                </a:ln>
              </p:spPr>
              <p:txBody>
                <a:bodyPr/>
                <a:lstStyle/>
                <a:p>
                  <a:endParaRPr lang="en-US"/>
                </a:p>
              </p:txBody>
            </p:sp>
            <p:sp>
              <p:nvSpPr>
                <p:cNvPr id="7259" name="Line 85"/>
                <p:cNvSpPr>
                  <a:spLocks noChangeShapeType="1"/>
                </p:cNvSpPr>
                <p:nvPr/>
              </p:nvSpPr>
              <p:spPr bwMode="auto">
                <a:xfrm>
                  <a:off x="3370" y="1327"/>
                  <a:ext cx="80" cy="0"/>
                </a:xfrm>
                <a:prstGeom prst="line">
                  <a:avLst/>
                </a:prstGeom>
                <a:noFill/>
                <a:ln w="12700">
                  <a:solidFill>
                    <a:srgbClr val="000000"/>
                  </a:solidFill>
                  <a:round/>
                  <a:headEnd type="none" w="lg" len="lg"/>
                  <a:tailEnd type="none" w="lg" len="lg"/>
                </a:ln>
              </p:spPr>
              <p:txBody>
                <a:bodyPr/>
                <a:lstStyle/>
                <a:p>
                  <a:endParaRPr lang="en-US"/>
                </a:p>
              </p:txBody>
            </p:sp>
            <p:sp>
              <p:nvSpPr>
                <p:cNvPr id="7260" name="Line 86"/>
                <p:cNvSpPr>
                  <a:spLocks noChangeShapeType="1"/>
                </p:cNvSpPr>
                <p:nvPr/>
              </p:nvSpPr>
              <p:spPr bwMode="auto">
                <a:xfrm>
                  <a:off x="3251" y="1288"/>
                  <a:ext cx="80" cy="1"/>
                </a:xfrm>
                <a:prstGeom prst="line">
                  <a:avLst/>
                </a:prstGeom>
                <a:noFill/>
                <a:ln w="12700">
                  <a:solidFill>
                    <a:srgbClr val="000000"/>
                  </a:solidFill>
                  <a:round/>
                  <a:headEnd type="none" w="lg" len="lg"/>
                  <a:tailEnd type="none" w="lg" len="lg"/>
                </a:ln>
              </p:spPr>
              <p:txBody>
                <a:bodyPr/>
                <a:lstStyle/>
                <a:p>
                  <a:endParaRPr lang="en-US"/>
                </a:p>
              </p:txBody>
            </p:sp>
            <p:sp>
              <p:nvSpPr>
                <p:cNvPr id="7261" name="Line 87"/>
                <p:cNvSpPr>
                  <a:spLocks noChangeShapeType="1"/>
                </p:cNvSpPr>
                <p:nvPr/>
              </p:nvSpPr>
              <p:spPr bwMode="auto">
                <a:xfrm>
                  <a:off x="3091" y="1250"/>
                  <a:ext cx="80" cy="0"/>
                </a:xfrm>
                <a:prstGeom prst="line">
                  <a:avLst/>
                </a:prstGeom>
                <a:noFill/>
                <a:ln w="12700">
                  <a:solidFill>
                    <a:srgbClr val="000000"/>
                  </a:solidFill>
                  <a:round/>
                  <a:headEnd type="none" w="lg" len="lg"/>
                  <a:tailEnd type="none" w="lg" len="lg"/>
                </a:ln>
              </p:spPr>
              <p:txBody>
                <a:bodyPr/>
                <a:lstStyle/>
                <a:p>
                  <a:endParaRPr lang="en-US"/>
                </a:p>
              </p:txBody>
            </p:sp>
            <p:sp>
              <p:nvSpPr>
                <p:cNvPr id="7262" name="Line 88"/>
                <p:cNvSpPr>
                  <a:spLocks noChangeShapeType="1"/>
                </p:cNvSpPr>
                <p:nvPr/>
              </p:nvSpPr>
              <p:spPr bwMode="auto">
                <a:xfrm>
                  <a:off x="2812" y="1250"/>
                  <a:ext cx="80" cy="0"/>
                </a:xfrm>
                <a:prstGeom prst="line">
                  <a:avLst/>
                </a:prstGeom>
                <a:noFill/>
                <a:ln w="12700">
                  <a:solidFill>
                    <a:srgbClr val="000000"/>
                  </a:solidFill>
                  <a:round/>
                  <a:headEnd type="none" w="lg" len="lg"/>
                  <a:tailEnd type="none" w="lg" len="lg"/>
                </a:ln>
              </p:spPr>
              <p:txBody>
                <a:bodyPr/>
                <a:lstStyle/>
                <a:p>
                  <a:endParaRPr lang="en-US"/>
                </a:p>
              </p:txBody>
            </p:sp>
            <p:sp>
              <p:nvSpPr>
                <p:cNvPr id="7263" name="Line 89"/>
                <p:cNvSpPr>
                  <a:spLocks noChangeShapeType="1"/>
                </p:cNvSpPr>
                <p:nvPr/>
              </p:nvSpPr>
              <p:spPr bwMode="auto">
                <a:xfrm>
                  <a:off x="2972" y="1250"/>
                  <a:ext cx="80" cy="0"/>
                </a:xfrm>
                <a:prstGeom prst="line">
                  <a:avLst/>
                </a:prstGeom>
                <a:noFill/>
                <a:ln w="12700">
                  <a:solidFill>
                    <a:srgbClr val="000000"/>
                  </a:solidFill>
                  <a:round/>
                  <a:headEnd type="none" w="lg" len="lg"/>
                  <a:tailEnd type="none" w="lg" len="lg"/>
                </a:ln>
              </p:spPr>
              <p:txBody>
                <a:bodyPr/>
                <a:lstStyle/>
                <a:p>
                  <a:endParaRPr lang="en-US"/>
                </a:p>
              </p:txBody>
            </p:sp>
            <p:sp>
              <p:nvSpPr>
                <p:cNvPr id="7264" name="Freeform 90"/>
                <p:cNvSpPr>
                  <a:spLocks/>
                </p:cNvSpPr>
                <p:nvPr/>
              </p:nvSpPr>
              <p:spPr bwMode="auto">
                <a:xfrm>
                  <a:off x="3051" y="2180"/>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65" name="Freeform 91"/>
                <p:cNvSpPr>
                  <a:spLocks/>
                </p:cNvSpPr>
                <p:nvPr/>
              </p:nvSpPr>
              <p:spPr bwMode="auto">
                <a:xfrm>
                  <a:off x="2892" y="2180"/>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66" name="Freeform 92"/>
                <p:cNvSpPr>
                  <a:spLocks/>
                </p:cNvSpPr>
                <p:nvPr/>
              </p:nvSpPr>
              <p:spPr bwMode="auto">
                <a:xfrm>
                  <a:off x="3291" y="113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67" name="Freeform 93"/>
                <p:cNvSpPr>
                  <a:spLocks/>
                </p:cNvSpPr>
                <p:nvPr/>
              </p:nvSpPr>
              <p:spPr bwMode="auto">
                <a:xfrm>
                  <a:off x="3251" y="214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68" name="Freeform 94"/>
                <p:cNvSpPr>
                  <a:spLocks/>
                </p:cNvSpPr>
                <p:nvPr/>
              </p:nvSpPr>
              <p:spPr bwMode="auto">
                <a:xfrm>
                  <a:off x="3929" y="148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69" name="Freeform 95"/>
                <p:cNvSpPr>
                  <a:spLocks/>
                </p:cNvSpPr>
                <p:nvPr/>
              </p:nvSpPr>
              <p:spPr bwMode="auto">
                <a:xfrm>
                  <a:off x="3809" y="132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0" name="Freeform 96"/>
                <p:cNvSpPr>
                  <a:spLocks/>
                </p:cNvSpPr>
                <p:nvPr/>
              </p:nvSpPr>
              <p:spPr bwMode="auto">
                <a:xfrm>
                  <a:off x="3410" y="210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1" name="Freeform 97"/>
                <p:cNvSpPr>
                  <a:spLocks/>
                </p:cNvSpPr>
                <p:nvPr/>
              </p:nvSpPr>
              <p:spPr bwMode="auto">
                <a:xfrm>
                  <a:off x="3131" y="109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2" name="Freeform 98"/>
                <p:cNvSpPr>
                  <a:spLocks/>
                </p:cNvSpPr>
                <p:nvPr/>
              </p:nvSpPr>
              <p:spPr bwMode="auto">
                <a:xfrm>
                  <a:off x="4009" y="163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3" name="Freeform 99"/>
                <p:cNvSpPr>
                  <a:spLocks/>
                </p:cNvSpPr>
                <p:nvPr/>
              </p:nvSpPr>
              <p:spPr bwMode="auto">
                <a:xfrm>
                  <a:off x="3650" y="1250"/>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4" name="Freeform 100"/>
                <p:cNvSpPr>
                  <a:spLocks/>
                </p:cNvSpPr>
                <p:nvPr/>
              </p:nvSpPr>
              <p:spPr bwMode="auto">
                <a:xfrm>
                  <a:off x="3450" y="117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5" name="Freeform 101"/>
                <p:cNvSpPr>
                  <a:spLocks/>
                </p:cNvSpPr>
                <p:nvPr/>
              </p:nvSpPr>
              <p:spPr bwMode="auto">
                <a:xfrm>
                  <a:off x="3689" y="2025"/>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6" name="Freeform 102"/>
                <p:cNvSpPr>
                  <a:spLocks/>
                </p:cNvSpPr>
                <p:nvPr/>
              </p:nvSpPr>
              <p:spPr bwMode="auto">
                <a:xfrm>
                  <a:off x="2972" y="1056"/>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7" name="Freeform 103"/>
                <p:cNvSpPr>
                  <a:spLocks/>
                </p:cNvSpPr>
                <p:nvPr/>
              </p:nvSpPr>
              <p:spPr bwMode="auto">
                <a:xfrm>
                  <a:off x="3809" y="190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8" name="Freeform 104"/>
                <p:cNvSpPr>
                  <a:spLocks/>
                </p:cNvSpPr>
                <p:nvPr/>
              </p:nvSpPr>
              <p:spPr bwMode="auto">
                <a:xfrm>
                  <a:off x="3929" y="179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7279" name="Freeform 105"/>
                <p:cNvSpPr>
                  <a:spLocks/>
                </p:cNvSpPr>
                <p:nvPr/>
              </p:nvSpPr>
              <p:spPr bwMode="auto">
                <a:xfrm>
                  <a:off x="2812" y="1056"/>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7246" name="Line 106"/>
              <p:cNvSpPr>
                <a:spLocks noChangeShapeType="1"/>
              </p:cNvSpPr>
              <p:nvPr/>
            </p:nvSpPr>
            <p:spPr bwMode="auto">
              <a:xfrm>
                <a:off x="3696" y="2160"/>
                <a:ext cx="80" cy="1"/>
              </a:xfrm>
              <a:prstGeom prst="line">
                <a:avLst/>
              </a:prstGeom>
              <a:noFill/>
              <a:ln w="12700">
                <a:solidFill>
                  <a:srgbClr val="000000"/>
                </a:solidFill>
                <a:round/>
                <a:headEnd type="none" w="lg" len="lg"/>
                <a:tailEnd type="none" w="lg" len="lg"/>
              </a:ln>
            </p:spPr>
            <p:txBody>
              <a:bodyPr/>
              <a:lstStyle/>
              <a:p>
                <a:endParaRPr lang="en-US"/>
              </a:p>
            </p:txBody>
          </p:sp>
          <p:sp>
            <p:nvSpPr>
              <p:cNvPr id="7247" name="Freeform 107"/>
              <p:cNvSpPr>
                <a:spLocks/>
              </p:cNvSpPr>
              <p:nvPr/>
            </p:nvSpPr>
            <p:spPr bwMode="auto">
              <a:xfrm>
                <a:off x="3696" y="2277"/>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7175" name="Text Box 163"/>
            <p:cNvSpPr txBox="1">
              <a:spLocks noChangeArrowheads="1"/>
            </p:cNvSpPr>
            <p:nvPr/>
          </p:nvSpPr>
          <p:spPr bwMode="auto">
            <a:xfrm>
              <a:off x="3561" y="576"/>
              <a:ext cx="1136" cy="253"/>
            </a:xfrm>
            <a:prstGeom prst="rect">
              <a:avLst/>
            </a:prstGeom>
            <a:solidFill>
              <a:schemeClr val="bg1"/>
            </a:solidFill>
            <a:ln w="15875">
              <a:solidFill>
                <a:srgbClr val="000000"/>
              </a:solidFill>
              <a:miter lim="800000"/>
              <a:headEnd/>
              <a:tailEnd/>
            </a:ln>
          </p:spPr>
          <p:txBody>
            <a:bodyPr>
              <a:spAutoFit/>
            </a:bodyPr>
            <a:lstStyle/>
            <a:p>
              <a:pPr>
                <a:lnSpc>
                  <a:spcPct val="120000"/>
                </a:lnSpc>
              </a:pPr>
              <a:r>
                <a:rPr lang="en-US" sz="1600">
                  <a:latin typeface="Arial" charset="0"/>
                </a:rPr>
                <a:t>positive electrode</a:t>
              </a:r>
            </a:p>
          </p:txBody>
        </p:sp>
        <p:cxnSp>
          <p:nvCxnSpPr>
            <p:cNvPr id="7176" name="AutoShape 164"/>
            <p:cNvCxnSpPr>
              <a:cxnSpLocks noChangeShapeType="1"/>
              <a:stCxn id="7175" idx="2"/>
            </p:cNvCxnSpPr>
            <p:nvPr/>
          </p:nvCxnSpPr>
          <p:spPr bwMode="auto">
            <a:xfrm>
              <a:off x="4129" y="834"/>
              <a:ext cx="4" cy="504"/>
            </a:xfrm>
            <a:prstGeom prst="straightConnector1">
              <a:avLst/>
            </a:prstGeom>
            <a:noFill/>
            <a:ln w="15875">
              <a:solidFill>
                <a:schemeClr val="tx1"/>
              </a:solidFill>
              <a:round/>
              <a:headEnd/>
              <a:tailEnd type="stealth" w="lg" len="lg"/>
            </a:ln>
          </p:spPr>
        </p:cxnSp>
        <p:grpSp>
          <p:nvGrpSpPr>
            <p:cNvPr id="7177" name="Group 1277"/>
            <p:cNvGrpSpPr>
              <a:grpSpLocks/>
            </p:cNvGrpSpPr>
            <p:nvPr/>
          </p:nvGrpSpPr>
          <p:grpSpPr bwMode="auto">
            <a:xfrm>
              <a:off x="4463" y="1104"/>
              <a:ext cx="721" cy="724"/>
              <a:chOff x="4463" y="1104"/>
              <a:chExt cx="721" cy="724"/>
            </a:xfrm>
          </p:grpSpPr>
          <p:sp>
            <p:nvSpPr>
              <p:cNvPr id="7188" name="Rectangle 1276"/>
              <p:cNvSpPr>
                <a:spLocks noChangeArrowheads="1"/>
              </p:cNvSpPr>
              <p:nvPr/>
            </p:nvSpPr>
            <p:spPr bwMode="auto">
              <a:xfrm>
                <a:off x="4464" y="1104"/>
                <a:ext cx="720" cy="72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7189" name="Line 111"/>
              <p:cNvSpPr>
                <a:spLocks noChangeShapeType="1"/>
              </p:cNvSpPr>
              <p:nvPr/>
            </p:nvSpPr>
            <p:spPr bwMode="auto">
              <a:xfrm>
                <a:off x="4472" y="1108"/>
                <a:ext cx="0" cy="720"/>
              </a:xfrm>
              <a:prstGeom prst="line">
                <a:avLst/>
              </a:prstGeom>
              <a:noFill/>
              <a:ln w="12700">
                <a:solidFill>
                  <a:srgbClr val="FF0066"/>
                </a:solidFill>
                <a:round/>
                <a:headEnd/>
                <a:tailEnd/>
              </a:ln>
            </p:spPr>
            <p:txBody>
              <a:bodyPr anchor="ctr">
                <a:spAutoFit/>
              </a:bodyPr>
              <a:lstStyle/>
              <a:p>
                <a:endParaRPr lang="en-US"/>
              </a:p>
            </p:txBody>
          </p:sp>
          <p:sp>
            <p:nvSpPr>
              <p:cNvPr id="7190" name="Line 112"/>
              <p:cNvSpPr>
                <a:spLocks noChangeShapeType="1"/>
              </p:cNvSpPr>
              <p:nvPr/>
            </p:nvSpPr>
            <p:spPr bwMode="auto">
              <a:xfrm>
                <a:off x="4536" y="1108"/>
                <a:ext cx="0" cy="720"/>
              </a:xfrm>
              <a:prstGeom prst="line">
                <a:avLst/>
              </a:prstGeom>
              <a:noFill/>
              <a:ln w="12700">
                <a:solidFill>
                  <a:srgbClr val="FF0066"/>
                </a:solidFill>
                <a:round/>
                <a:headEnd/>
                <a:tailEnd/>
              </a:ln>
            </p:spPr>
            <p:txBody>
              <a:bodyPr anchor="ctr">
                <a:spAutoFit/>
              </a:bodyPr>
              <a:lstStyle/>
              <a:p>
                <a:endParaRPr lang="en-US"/>
              </a:p>
            </p:txBody>
          </p:sp>
          <p:sp>
            <p:nvSpPr>
              <p:cNvPr id="7191" name="Line 113"/>
              <p:cNvSpPr>
                <a:spLocks noChangeShapeType="1"/>
              </p:cNvSpPr>
              <p:nvPr/>
            </p:nvSpPr>
            <p:spPr bwMode="auto">
              <a:xfrm>
                <a:off x="4664" y="1108"/>
                <a:ext cx="0" cy="720"/>
              </a:xfrm>
              <a:prstGeom prst="line">
                <a:avLst/>
              </a:prstGeom>
              <a:noFill/>
              <a:ln w="12700">
                <a:solidFill>
                  <a:srgbClr val="FF0066"/>
                </a:solidFill>
                <a:round/>
                <a:headEnd/>
                <a:tailEnd/>
              </a:ln>
            </p:spPr>
            <p:txBody>
              <a:bodyPr anchor="ctr">
                <a:spAutoFit/>
              </a:bodyPr>
              <a:lstStyle/>
              <a:p>
                <a:endParaRPr lang="en-US"/>
              </a:p>
            </p:txBody>
          </p:sp>
          <p:sp>
            <p:nvSpPr>
              <p:cNvPr id="7192" name="Line 114"/>
              <p:cNvSpPr>
                <a:spLocks noChangeShapeType="1"/>
              </p:cNvSpPr>
              <p:nvPr/>
            </p:nvSpPr>
            <p:spPr bwMode="auto">
              <a:xfrm>
                <a:off x="4792" y="1108"/>
                <a:ext cx="0" cy="720"/>
              </a:xfrm>
              <a:prstGeom prst="line">
                <a:avLst/>
              </a:prstGeom>
              <a:noFill/>
              <a:ln w="12700">
                <a:solidFill>
                  <a:srgbClr val="FF0066"/>
                </a:solidFill>
                <a:round/>
                <a:headEnd/>
                <a:tailEnd/>
              </a:ln>
            </p:spPr>
            <p:txBody>
              <a:bodyPr anchor="ctr">
                <a:spAutoFit/>
              </a:bodyPr>
              <a:lstStyle/>
              <a:p>
                <a:endParaRPr lang="en-US"/>
              </a:p>
            </p:txBody>
          </p:sp>
          <p:sp>
            <p:nvSpPr>
              <p:cNvPr id="7193" name="Line 115"/>
              <p:cNvSpPr>
                <a:spLocks noChangeShapeType="1"/>
              </p:cNvSpPr>
              <p:nvPr/>
            </p:nvSpPr>
            <p:spPr bwMode="auto">
              <a:xfrm>
                <a:off x="4920" y="1108"/>
                <a:ext cx="0" cy="720"/>
              </a:xfrm>
              <a:prstGeom prst="line">
                <a:avLst/>
              </a:prstGeom>
              <a:noFill/>
              <a:ln w="12700">
                <a:solidFill>
                  <a:srgbClr val="FF0066"/>
                </a:solidFill>
                <a:round/>
                <a:headEnd/>
                <a:tailEnd/>
              </a:ln>
            </p:spPr>
            <p:txBody>
              <a:bodyPr anchor="ctr">
                <a:spAutoFit/>
              </a:bodyPr>
              <a:lstStyle/>
              <a:p>
                <a:endParaRPr lang="en-US"/>
              </a:p>
            </p:txBody>
          </p:sp>
          <p:sp>
            <p:nvSpPr>
              <p:cNvPr id="7194" name="Line 116"/>
              <p:cNvSpPr>
                <a:spLocks noChangeShapeType="1"/>
              </p:cNvSpPr>
              <p:nvPr/>
            </p:nvSpPr>
            <p:spPr bwMode="auto">
              <a:xfrm>
                <a:off x="4600" y="1108"/>
                <a:ext cx="0" cy="720"/>
              </a:xfrm>
              <a:prstGeom prst="line">
                <a:avLst/>
              </a:prstGeom>
              <a:noFill/>
              <a:ln w="12700">
                <a:solidFill>
                  <a:srgbClr val="FF0066"/>
                </a:solidFill>
                <a:round/>
                <a:headEnd/>
                <a:tailEnd/>
              </a:ln>
            </p:spPr>
            <p:txBody>
              <a:bodyPr anchor="ctr">
                <a:spAutoFit/>
              </a:bodyPr>
              <a:lstStyle/>
              <a:p>
                <a:endParaRPr lang="en-US"/>
              </a:p>
            </p:txBody>
          </p:sp>
          <p:sp>
            <p:nvSpPr>
              <p:cNvPr id="7195" name="Line 117"/>
              <p:cNvSpPr>
                <a:spLocks noChangeShapeType="1"/>
              </p:cNvSpPr>
              <p:nvPr/>
            </p:nvSpPr>
            <p:spPr bwMode="auto">
              <a:xfrm>
                <a:off x="4728" y="1108"/>
                <a:ext cx="0" cy="720"/>
              </a:xfrm>
              <a:prstGeom prst="line">
                <a:avLst/>
              </a:prstGeom>
              <a:noFill/>
              <a:ln w="12700">
                <a:solidFill>
                  <a:srgbClr val="FF0066"/>
                </a:solidFill>
                <a:round/>
                <a:headEnd/>
                <a:tailEnd/>
              </a:ln>
            </p:spPr>
            <p:txBody>
              <a:bodyPr anchor="ctr">
                <a:spAutoFit/>
              </a:bodyPr>
              <a:lstStyle/>
              <a:p>
                <a:endParaRPr lang="en-US"/>
              </a:p>
            </p:txBody>
          </p:sp>
          <p:sp>
            <p:nvSpPr>
              <p:cNvPr id="7196" name="Line 118"/>
              <p:cNvSpPr>
                <a:spLocks noChangeShapeType="1"/>
              </p:cNvSpPr>
              <p:nvPr/>
            </p:nvSpPr>
            <p:spPr bwMode="auto">
              <a:xfrm>
                <a:off x="4856" y="1108"/>
                <a:ext cx="0" cy="720"/>
              </a:xfrm>
              <a:prstGeom prst="line">
                <a:avLst/>
              </a:prstGeom>
              <a:noFill/>
              <a:ln w="12700">
                <a:solidFill>
                  <a:srgbClr val="FF0066"/>
                </a:solidFill>
                <a:round/>
                <a:headEnd/>
                <a:tailEnd/>
              </a:ln>
            </p:spPr>
            <p:txBody>
              <a:bodyPr anchor="ctr">
                <a:spAutoFit/>
              </a:bodyPr>
              <a:lstStyle/>
              <a:p>
                <a:endParaRPr lang="en-US"/>
              </a:p>
            </p:txBody>
          </p:sp>
          <p:sp>
            <p:nvSpPr>
              <p:cNvPr id="7197" name="Line 119"/>
              <p:cNvSpPr>
                <a:spLocks noChangeShapeType="1"/>
              </p:cNvSpPr>
              <p:nvPr/>
            </p:nvSpPr>
            <p:spPr bwMode="auto">
              <a:xfrm>
                <a:off x="4984" y="1108"/>
                <a:ext cx="0" cy="720"/>
              </a:xfrm>
              <a:prstGeom prst="line">
                <a:avLst/>
              </a:prstGeom>
              <a:noFill/>
              <a:ln w="12700">
                <a:solidFill>
                  <a:srgbClr val="FF0066"/>
                </a:solidFill>
                <a:round/>
                <a:headEnd/>
                <a:tailEnd/>
              </a:ln>
            </p:spPr>
            <p:txBody>
              <a:bodyPr anchor="ctr">
                <a:spAutoFit/>
              </a:bodyPr>
              <a:lstStyle/>
              <a:p>
                <a:endParaRPr lang="en-US"/>
              </a:p>
            </p:txBody>
          </p:sp>
          <p:sp>
            <p:nvSpPr>
              <p:cNvPr id="7198" name="Line 120"/>
              <p:cNvSpPr>
                <a:spLocks noChangeShapeType="1"/>
              </p:cNvSpPr>
              <p:nvPr/>
            </p:nvSpPr>
            <p:spPr bwMode="auto">
              <a:xfrm>
                <a:off x="5048" y="1108"/>
                <a:ext cx="0" cy="720"/>
              </a:xfrm>
              <a:prstGeom prst="line">
                <a:avLst/>
              </a:prstGeom>
              <a:noFill/>
              <a:ln w="12700">
                <a:solidFill>
                  <a:srgbClr val="FF0066"/>
                </a:solidFill>
                <a:round/>
                <a:headEnd/>
                <a:tailEnd/>
              </a:ln>
            </p:spPr>
            <p:txBody>
              <a:bodyPr anchor="ctr">
                <a:spAutoFit/>
              </a:bodyPr>
              <a:lstStyle/>
              <a:p>
                <a:endParaRPr lang="en-US"/>
              </a:p>
            </p:txBody>
          </p:sp>
          <p:sp>
            <p:nvSpPr>
              <p:cNvPr id="7199" name="Line 133"/>
              <p:cNvSpPr>
                <a:spLocks noChangeShapeType="1"/>
              </p:cNvSpPr>
              <p:nvPr/>
            </p:nvSpPr>
            <p:spPr bwMode="auto">
              <a:xfrm>
                <a:off x="5112" y="1108"/>
                <a:ext cx="0" cy="720"/>
              </a:xfrm>
              <a:prstGeom prst="line">
                <a:avLst/>
              </a:prstGeom>
              <a:noFill/>
              <a:ln w="12700">
                <a:solidFill>
                  <a:srgbClr val="FF0066"/>
                </a:solidFill>
                <a:round/>
                <a:headEnd/>
                <a:tailEnd/>
              </a:ln>
            </p:spPr>
            <p:txBody>
              <a:bodyPr anchor="ctr">
                <a:spAutoFit/>
              </a:bodyPr>
              <a:lstStyle/>
              <a:p>
                <a:endParaRPr lang="en-US"/>
              </a:p>
            </p:txBody>
          </p:sp>
          <p:sp>
            <p:nvSpPr>
              <p:cNvPr id="7200" name="Line 134"/>
              <p:cNvSpPr>
                <a:spLocks noChangeShapeType="1"/>
              </p:cNvSpPr>
              <p:nvPr/>
            </p:nvSpPr>
            <p:spPr bwMode="auto">
              <a:xfrm>
                <a:off x="5176" y="1108"/>
                <a:ext cx="0" cy="720"/>
              </a:xfrm>
              <a:prstGeom prst="line">
                <a:avLst/>
              </a:prstGeom>
              <a:noFill/>
              <a:ln w="12700">
                <a:solidFill>
                  <a:srgbClr val="FF0066"/>
                </a:solidFill>
                <a:round/>
                <a:headEnd/>
                <a:tailEnd/>
              </a:ln>
            </p:spPr>
            <p:txBody>
              <a:bodyPr anchor="ctr">
                <a:spAutoFit/>
              </a:bodyPr>
              <a:lstStyle/>
              <a:p>
                <a:endParaRPr lang="en-US"/>
              </a:p>
            </p:txBody>
          </p:sp>
          <p:sp>
            <p:nvSpPr>
              <p:cNvPr id="7201" name="Freeform 138"/>
              <p:cNvSpPr>
                <a:spLocks/>
              </p:cNvSpPr>
              <p:nvPr/>
            </p:nvSpPr>
            <p:spPr bwMode="auto">
              <a:xfrm>
                <a:off x="4463" y="1819"/>
                <a:ext cx="720" cy="2"/>
              </a:xfrm>
              <a:custGeom>
                <a:avLst/>
                <a:gdLst>
                  <a:gd name="T0" fmla="*/ 0 w 720"/>
                  <a:gd name="T1" fmla="*/ 0 h 2"/>
                  <a:gd name="T2" fmla="*/ 397 w 720"/>
                  <a:gd name="T3" fmla="*/ 2 h 2"/>
                  <a:gd name="T4" fmla="*/ 720 w 720"/>
                  <a:gd name="T5" fmla="*/ 0 h 2"/>
                  <a:gd name="T6" fmla="*/ 0 60000 65536"/>
                  <a:gd name="T7" fmla="*/ 0 60000 65536"/>
                  <a:gd name="T8" fmla="*/ 0 60000 65536"/>
                  <a:gd name="T9" fmla="*/ 0 w 720"/>
                  <a:gd name="T10" fmla="*/ 0 h 2"/>
                  <a:gd name="T11" fmla="*/ 720 w 720"/>
                  <a:gd name="T12" fmla="*/ 2 h 2"/>
                </a:gdLst>
                <a:ahLst/>
                <a:cxnLst>
                  <a:cxn ang="T6">
                    <a:pos x="T0" y="T1"/>
                  </a:cxn>
                  <a:cxn ang="T7">
                    <a:pos x="T2" y="T3"/>
                  </a:cxn>
                  <a:cxn ang="T8">
                    <a:pos x="T4" y="T5"/>
                  </a:cxn>
                </a:cxnLst>
                <a:rect l="T9" t="T10" r="T11" b="T12"/>
                <a:pathLst>
                  <a:path w="720" h="2">
                    <a:moveTo>
                      <a:pt x="0" y="0"/>
                    </a:moveTo>
                    <a:lnTo>
                      <a:pt x="397" y="2"/>
                    </a:lnTo>
                    <a:lnTo>
                      <a:pt x="720" y="0"/>
                    </a:lnTo>
                  </a:path>
                </a:pathLst>
              </a:custGeom>
              <a:solidFill>
                <a:srgbClr val="FF0000"/>
              </a:solidFill>
              <a:ln w="12700">
                <a:solidFill>
                  <a:srgbClr val="FF0066"/>
                </a:solidFill>
                <a:round/>
                <a:headEnd/>
                <a:tailEnd/>
              </a:ln>
            </p:spPr>
            <p:txBody>
              <a:bodyPr anchor="ctr">
                <a:spAutoFit/>
              </a:bodyPr>
              <a:lstStyle/>
              <a:p>
                <a:endParaRPr lang="en-US"/>
              </a:p>
            </p:txBody>
          </p:sp>
          <p:sp>
            <p:nvSpPr>
              <p:cNvPr id="7202" name="Line 139"/>
              <p:cNvSpPr>
                <a:spLocks noChangeShapeType="1"/>
              </p:cNvSpPr>
              <p:nvPr/>
            </p:nvSpPr>
            <p:spPr bwMode="auto">
              <a:xfrm rot="-5400000">
                <a:off x="4823" y="1395"/>
                <a:ext cx="0" cy="720"/>
              </a:xfrm>
              <a:prstGeom prst="line">
                <a:avLst/>
              </a:prstGeom>
              <a:noFill/>
              <a:ln w="12700">
                <a:solidFill>
                  <a:srgbClr val="FF0066"/>
                </a:solidFill>
                <a:round/>
                <a:headEnd/>
                <a:tailEnd/>
              </a:ln>
            </p:spPr>
            <p:txBody>
              <a:bodyPr anchor="ctr">
                <a:spAutoFit/>
              </a:bodyPr>
              <a:lstStyle/>
              <a:p>
                <a:endParaRPr lang="en-US"/>
              </a:p>
            </p:txBody>
          </p:sp>
          <p:sp>
            <p:nvSpPr>
              <p:cNvPr id="7203" name="Line 140"/>
              <p:cNvSpPr>
                <a:spLocks noChangeShapeType="1"/>
              </p:cNvSpPr>
              <p:nvPr/>
            </p:nvSpPr>
            <p:spPr bwMode="auto">
              <a:xfrm rot="-5400000">
                <a:off x="4823" y="1267"/>
                <a:ext cx="0" cy="720"/>
              </a:xfrm>
              <a:prstGeom prst="line">
                <a:avLst/>
              </a:prstGeom>
              <a:noFill/>
              <a:ln w="12700">
                <a:solidFill>
                  <a:srgbClr val="FF0066"/>
                </a:solidFill>
                <a:round/>
                <a:headEnd/>
                <a:tailEnd/>
              </a:ln>
            </p:spPr>
            <p:txBody>
              <a:bodyPr anchor="ctr">
                <a:spAutoFit/>
              </a:bodyPr>
              <a:lstStyle/>
              <a:p>
                <a:endParaRPr lang="en-US"/>
              </a:p>
            </p:txBody>
          </p:sp>
          <p:sp>
            <p:nvSpPr>
              <p:cNvPr id="7204" name="Line 141"/>
              <p:cNvSpPr>
                <a:spLocks noChangeShapeType="1"/>
              </p:cNvSpPr>
              <p:nvPr/>
            </p:nvSpPr>
            <p:spPr bwMode="auto">
              <a:xfrm rot="-5400000">
                <a:off x="4823" y="1139"/>
                <a:ext cx="0" cy="720"/>
              </a:xfrm>
              <a:prstGeom prst="line">
                <a:avLst/>
              </a:prstGeom>
              <a:noFill/>
              <a:ln w="12700">
                <a:solidFill>
                  <a:srgbClr val="FF0066"/>
                </a:solidFill>
                <a:round/>
                <a:headEnd/>
                <a:tailEnd/>
              </a:ln>
            </p:spPr>
            <p:txBody>
              <a:bodyPr anchor="ctr">
                <a:spAutoFit/>
              </a:bodyPr>
              <a:lstStyle/>
              <a:p>
                <a:endParaRPr lang="en-US"/>
              </a:p>
            </p:txBody>
          </p:sp>
          <p:sp>
            <p:nvSpPr>
              <p:cNvPr id="7205" name="Line 142"/>
              <p:cNvSpPr>
                <a:spLocks noChangeShapeType="1"/>
              </p:cNvSpPr>
              <p:nvPr/>
            </p:nvSpPr>
            <p:spPr bwMode="auto">
              <a:xfrm rot="-5400000">
                <a:off x="4823" y="1011"/>
                <a:ext cx="0" cy="720"/>
              </a:xfrm>
              <a:prstGeom prst="line">
                <a:avLst/>
              </a:prstGeom>
              <a:noFill/>
              <a:ln w="12700">
                <a:solidFill>
                  <a:srgbClr val="FF0066"/>
                </a:solidFill>
                <a:round/>
                <a:headEnd/>
                <a:tailEnd/>
              </a:ln>
            </p:spPr>
            <p:txBody>
              <a:bodyPr anchor="ctr">
                <a:spAutoFit/>
              </a:bodyPr>
              <a:lstStyle/>
              <a:p>
                <a:endParaRPr lang="en-US"/>
              </a:p>
            </p:txBody>
          </p:sp>
          <p:sp>
            <p:nvSpPr>
              <p:cNvPr id="7206" name="Line 143"/>
              <p:cNvSpPr>
                <a:spLocks noChangeShapeType="1"/>
              </p:cNvSpPr>
              <p:nvPr/>
            </p:nvSpPr>
            <p:spPr bwMode="auto">
              <a:xfrm rot="-5400000">
                <a:off x="4823" y="1331"/>
                <a:ext cx="0" cy="720"/>
              </a:xfrm>
              <a:prstGeom prst="line">
                <a:avLst/>
              </a:prstGeom>
              <a:noFill/>
              <a:ln w="12700">
                <a:solidFill>
                  <a:srgbClr val="FF0066"/>
                </a:solidFill>
                <a:round/>
                <a:headEnd/>
                <a:tailEnd/>
              </a:ln>
            </p:spPr>
            <p:txBody>
              <a:bodyPr anchor="ctr">
                <a:spAutoFit/>
              </a:bodyPr>
              <a:lstStyle/>
              <a:p>
                <a:endParaRPr lang="en-US"/>
              </a:p>
            </p:txBody>
          </p:sp>
          <p:sp>
            <p:nvSpPr>
              <p:cNvPr id="7207" name="Line 144"/>
              <p:cNvSpPr>
                <a:spLocks noChangeShapeType="1"/>
              </p:cNvSpPr>
              <p:nvPr/>
            </p:nvSpPr>
            <p:spPr bwMode="auto">
              <a:xfrm rot="-5400000">
                <a:off x="4823" y="1203"/>
                <a:ext cx="0" cy="720"/>
              </a:xfrm>
              <a:prstGeom prst="line">
                <a:avLst/>
              </a:prstGeom>
              <a:noFill/>
              <a:ln w="12700">
                <a:solidFill>
                  <a:srgbClr val="FF0066"/>
                </a:solidFill>
                <a:round/>
                <a:headEnd/>
                <a:tailEnd/>
              </a:ln>
            </p:spPr>
            <p:txBody>
              <a:bodyPr anchor="ctr">
                <a:spAutoFit/>
              </a:bodyPr>
              <a:lstStyle/>
              <a:p>
                <a:endParaRPr lang="en-US"/>
              </a:p>
            </p:txBody>
          </p:sp>
          <p:sp>
            <p:nvSpPr>
              <p:cNvPr id="7208" name="Line 145"/>
              <p:cNvSpPr>
                <a:spLocks noChangeShapeType="1"/>
              </p:cNvSpPr>
              <p:nvPr/>
            </p:nvSpPr>
            <p:spPr bwMode="auto">
              <a:xfrm rot="-5400000">
                <a:off x="4823" y="1075"/>
                <a:ext cx="0" cy="720"/>
              </a:xfrm>
              <a:prstGeom prst="line">
                <a:avLst/>
              </a:prstGeom>
              <a:noFill/>
              <a:ln w="12700">
                <a:solidFill>
                  <a:srgbClr val="FF0066"/>
                </a:solidFill>
                <a:round/>
                <a:headEnd/>
                <a:tailEnd/>
              </a:ln>
            </p:spPr>
            <p:txBody>
              <a:bodyPr anchor="ctr">
                <a:spAutoFit/>
              </a:bodyPr>
              <a:lstStyle/>
              <a:p>
                <a:endParaRPr lang="en-US"/>
              </a:p>
            </p:txBody>
          </p:sp>
          <p:sp>
            <p:nvSpPr>
              <p:cNvPr id="7209" name="Line 146"/>
              <p:cNvSpPr>
                <a:spLocks noChangeShapeType="1"/>
              </p:cNvSpPr>
              <p:nvPr/>
            </p:nvSpPr>
            <p:spPr bwMode="auto">
              <a:xfrm rot="-5400000">
                <a:off x="4823" y="947"/>
                <a:ext cx="0" cy="720"/>
              </a:xfrm>
              <a:prstGeom prst="line">
                <a:avLst/>
              </a:prstGeom>
              <a:noFill/>
              <a:ln w="12700">
                <a:solidFill>
                  <a:srgbClr val="FF0066"/>
                </a:solidFill>
                <a:round/>
                <a:headEnd/>
                <a:tailEnd/>
              </a:ln>
            </p:spPr>
            <p:txBody>
              <a:bodyPr anchor="ctr">
                <a:spAutoFit/>
              </a:bodyPr>
              <a:lstStyle/>
              <a:p>
                <a:endParaRPr lang="en-US"/>
              </a:p>
            </p:txBody>
          </p:sp>
          <p:sp>
            <p:nvSpPr>
              <p:cNvPr id="7210" name="Line 147"/>
              <p:cNvSpPr>
                <a:spLocks noChangeShapeType="1"/>
              </p:cNvSpPr>
              <p:nvPr/>
            </p:nvSpPr>
            <p:spPr bwMode="auto">
              <a:xfrm rot="-5400000">
                <a:off x="4823" y="883"/>
                <a:ext cx="0" cy="720"/>
              </a:xfrm>
              <a:prstGeom prst="line">
                <a:avLst/>
              </a:prstGeom>
              <a:noFill/>
              <a:ln w="12700">
                <a:solidFill>
                  <a:srgbClr val="FF0066"/>
                </a:solidFill>
                <a:round/>
                <a:headEnd/>
                <a:tailEnd/>
              </a:ln>
            </p:spPr>
            <p:txBody>
              <a:bodyPr anchor="ctr">
                <a:spAutoFit/>
              </a:bodyPr>
              <a:lstStyle/>
              <a:p>
                <a:endParaRPr lang="en-US"/>
              </a:p>
            </p:txBody>
          </p:sp>
          <p:sp>
            <p:nvSpPr>
              <p:cNvPr id="7211" name="Line 148"/>
              <p:cNvSpPr>
                <a:spLocks noChangeShapeType="1"/>
              </p:cNvSpPr>
              <p:nvPr/>
            </p:nvSpPr>
            <p:spPr bwMode="auto">
              <a:xfrm rot="-5400000">
                <a:off x="4823" y="819"/>
                <a:ext cx="0" cy="720"/>
              </a:xfrm>
              <a:prstGeom prst="line">
                <a:avLst/>
              </a:prstGeom>
              <a:noFill/>
              <a:ln w="12700">
                <a:solidFill>
                  <a:srgbClr val="FF0066"/>
                </a:solidFill>
                <a:round/>
                <a:headEnd/>
                <a:tailEnd/>
              </a:ln>
            </p:spPr>
            <p:txBody>
              <a:bodyPr anchor="ctr">
                <a:spAutoFit/>
              </a:bodyPr>
              <a:lstStyle/>
              <a:p>
                <a:endParaRPr lang="en-US"/>
              </a:p>
            </p:txBody>
          </p:sp>
          <p:sp>
            <p:nvSpPr>
              <p:cNvPr id="7212" name="Line 149"/>
              <p:cNvSpPr>
                <a:spLocks noChangeShapeType="1"/>
              </p:cNvSpPr>
              <p:nvPr/>
            </p:nvSpPr>
            <p:spPr bwMode="auto">
              <a:xfrm rot="-5400000">
                <a:off x="4823" y="755"/>
                <a:ext cx="0" cy="720"/>
              </a:xfrm>
              <a:prstGeom prst="line">
                <a:avLst/>
              </a:prstGeom>
              <a:noFill/>
              <a:ln w="12700">
                <a:solidFill>
                  <a:srgbClr val="FF0066"/>
                </a:solidFill>
                <a:round/>
                <a:headEnd/>
                <a:tailEnd/>
              </a:ln>
            </p:spPr>
            <p:txBody>
              <a:bodyPr anchor="ctr">
                <a:spAutoFit/>
              </a:bodyPr>
              <a:lstStyle/>
              <a:p>
                <a:endParaRPr lang="en-US"/>
              </a:p>
            </p:txBody>
          </p:sp>
        </p:grpSp>
        <p:sp>
          <p:nvSpPr>
            <p:cNvPr id="7178" name="Line 161"/>
            <p:cNvSpPr>
              <a:spLocks noChangeShapeType="1"/>
            </p:cNvSpPr>
            <p:nvPr/>
          </p:nvSpPr>
          <p:spPr bwMode="auto">
            <a:xfrm>
              <a:off x="4608" y="1434"/>
              <a:ext cx="336" cy="0"/>
            </a:xfrm>
            <a:prstGeom prst="line">
              <a:avLst/>
            </a:prstGeom>
            <a:noFill/>
            <a:ln w="38100">
              <a:solidFill>
                <a:srgbClr val="006600"/>
              </a:solidFill>
              <a:round/>
              <a:headEnd/>
              <a:tailEnd/>
            </a:ln>
          </p:spPr>
          <p:txBody>
            <a:bodyPr anchor="ctr">
              <a:spAutoFit/>
            </a:bodyPr>
            <a:lstStyle/>
            <a:p>
              <a:endParaRPr lang="en-US"/>
            </a:p>
          </p:txBody>
        </p:sp>
        <p:sp>
          <p:nvSpPr>
            <p:cNvPr id="7179" name="Text Box 165"/>
            <p:cNvSpPr txBox="1">
              <a:spLocks noChangeArrowheads="1"/>
            </p:cNvSpPr>
            <p:nvPr/>
          </p:nvSpPr>
          <p:spPr bwMode="auto">
            <a:xfrm>
              <a:off x="4704" y="887"/>
              <a:ext cx="802" cy="253"/>
            </a:xfrm>
            <a:prstGeom prst="rect">
              <a:avLst/>
            </a:prstGeom>
            <a:solidFill>
              <a:schemeClr val="bg1"/>
            </a:solidFill>
            <a:ln w="15875">
              <a:solidFill>
                <a:srgbClr val="000000"/>
              </a:solidFill>
              <a:miter lim="800000"/>
              <a:headEnd/>
              <a:tailEnd/>
            </a:ln>
          </p:spPr>
          <p:txBody>
            <a:bodyPr wrap="none">
              <a:spAutoFit/>
            </a:bodyPr>
            <a:lstStyle/>
            <a:p>
              <a:pPr>
                <a:lnSpc>
                  <a:spcPct val="120000"/>
                </a:lnSpc>
              </a:pPr>
              <a:r>
                <a:rPr lang="en-US" sz="1600">
                  <a:latin typeface="Arial" charset="0"/>
                </a:rPr>
                <a:t>ECG record</a:t>
              </a:r>
            </a:p>
          </p:txBody>
        </p:sp>
        <p:sp>
          <p:nvSpPr>
            <p:cNvPr id="7180" name="Text Box 167"/>
            <p:cNvSpPr txBox="1">
              <a:spLocks noChangeArrowheads="1"/>
            </p:cNvSpPr>
            <p:nvPr/>
          </p:nvSpPr>
          <p:spPr bwMode="auto">
            <a:xfrm>
              <a:off x="4985" y="1297"/>
              <a:ext cx="696" cy="255"/>
            </a:xfrm>
            <a:prstGeom prst="rect">
              <a:avLst/>
            </a:prstGeom>
            <a:solidFill>
              <a:schemeClr val="bg1"/>
            </a:solidFill>
            <a:ln w="19050">
              <a:solidFill>
                <a:schemeClr val="tx1"/>
              </a:solidFill>
              <a:miter lim="800000"/>
              <a:headEnd/>
              <a:tailEnd/>
            </a:ln>
          </p:spPr>
          <p:txBody>
            <a:bodyPr wrap="none">
              <a:spAutoFit/>
            </a:bodyPr>
            <a:lstStyle/>
            <a:p>
              <a:pPr>
                <a:lnSpc>
                  <a:spcPct val="120000"/>
                </a:lnSpc>
              </a:pPr>
              <a:r>
                <a:rPr lang="en-US" sz="1600">
                  <a:latin typeface="Arial" charset="0"/>
                </a:rPr>
                <a:t>isoelectric</a:t>
              </a:r>
            </a:p>
          </p:txBody>
        </p:sp>
        <p:grpSp>
          <p:nvGrpSpPr>
            <p:cNvPr id="7181" name="Group 175"/>
            <p:cNvGrpSpPr>
              <a:grpSpLocks/>
            </p:cNvGrpSpPr>
            <p:nvPr/>
          </p:nvGrpSpPr>
          <p:grpSpPr bwMode="auto">
            <a:xfrm>
              <a:off x="384" y="1271"/>
              <a:ext cx="950" cy="438"/>
              <a:chOff x="384" y="1271"/>
              <a:chExt cx="950" cy="438"/>
            </a:xfrm>
          </p:grpSpPr>
          <p:sp>
            <p:nvSpPr>
              <p:cNvPr id="7186" name="Text Box 162"/>
              <p:cNvSpPr txBox="1">
                <a:spLocks noChangeArrowheads="1"/>
              </p:cNvSpPr>
              <p:nvPr/>
            </p:nvSpPr>
            <p:spPr bwMode="auto">
              <a:xfrm>
                <a:off x="384" y="1271"/>
                <a:ext cx="652" cy="438"/>
              </a:xfrm>
              <a:prstGeom prst="rect">
                <a:avLst/>
              </a:prstGeom>
              <a:solidFill>
                <a:schemeClr val="bg1"/>
              </a:solidFill>
              <a:ln w="15875">
                <a:solidFill>
                  <a:srgbClr val="000000"/>
                </a:solidFill>
                <a:miter lim="800000"/>
                <a:headEnd/>
                <a:tailEnd/>
              </a:ln>
            </p:spPr>
            <p:txBody>
              <a:bodyPr wrap="none">
                <a:spAutoFit/>
              </a:bodyPr>
              <a:lstStyle/>
              <a:p>
                <a:pPr>
                  <a:lnSpc>
                    <a:spcPct val="120000"/>
                  </a:lnSpc>
                </a:pPr>
                <a:r>
                  <a:rPr lang="en-US" sz="1600">
                    <a:latin typeface="Arial" charset="0"/>
                  </a:rPr>
                  <a:t>Negative</a:t>
                </a:r>
              </a:p>
              <a:p>
                <a:pPr>
                  <a:lnSpc>
                    <a:spcPct val="120000"/>
                  </a:lnSpc>
                </a:pPr>
                <a:r>
                  <a:rPr lang="en-US" sz="1600">
                    <a:latin typeface="Arial" charset="0"/>
                  </a:rPr>
                  <a:t>electrode</a:t>
                </a:r>
              </a:p>
            </p:txBody>
          </p:sp>
          <p:cxnSp>
            <p:nvCxnSpPr>
              <p:cNvPr id="7187" name="AutoShape 171"/>
              <p:cNvCxnSpPr>
                <a:cxnSpLocks noChangeShapeType="1"/>
                <a:stCxn id="7186" idx="3"/>
              </p:cNvCxnSpPr>
              <p:nvPr/>
            </p:nvCxnSpPr>
            <p:spPr bwMode="auto">
              <a:xfrm>
                <a:off x="1041" y="1484"/>
                <a:ext cx="293" cy="4"/>
              </a:xfrm>
              <a:prstGeom prst="straightConnector1">
                <a:avLst/>
              </a:prstGeom>
              <a:noFill/>
              <a:ln w="15875">
                <a:solidFill>
                  <a:schemeClr val="tx1"/>
                </a:solidFill>
                <a:round/>
                <a:headEnd/>
                <a:tailEnd type="oval" w="lg" len="lg"/>
              </a:ln>
            </p:spPr>
          </p:cxnSp>
        </p:grpSp>
        <p:sp>
          <p:nvSpPr>
            <p:cNvPr id="7182" name="Line 174"/>
            <p:cNvSpPr>
              <a:spLocks noChangeShapeType="1"/>
            </p:cNvSpPr>
            <p:nvPr/>
          </p:nvSpPr>
          <p:spPr bwMode="auto">
            <a:xfrm>
              <a:off x="4128" y="1428"/>
              <a:ext cx="336" cy="0"/>
            </a:xfrm>
            <a:prstGeom prst="line">
              <a:avLst/>
            </a:prstGeom>
            <a:noFill/>
            <a:ln w="15875">
              <a:solidFill>
                <a:schemeClr val="tx1"/>
              </a:solidFill>
              <a:round/>
              <a:headEnd type="oval" w="lg" len="lg"/>
              <a:tailEnd type="stealth" w="lg" len="lg"/>
            </a:ln>
          </p:spPr>
          <p:txBody>
            <a:bodyPr anchor="ctr">
              <a:spAutoFit/>
            </a:bodyPr>
            <a:lstStyle/>
            <a:p>
              <a:endParaRPr lang="en-US"/>
            </a:p>
          </p:txBody>
        </p:sp>
        <p:cxnSp>
          <p:nvCxnSpPr>
            <p:cNvPr id="7183" name="AutoShape 176"/>
            <p:cNvCxnSpPr>
              <a:cxnSpLocks noChangeShapeType="1"/>
            </p:cNvCxnSpPr>
            <p:nvPr/>
          </p:nvCxnSpPr>
          <p:spPr bwMode="auto">
            <a:xfrm>
              <a:off x="710" y="1677"/>
              <a:ext cx="10" cy="534"/>
            </a:xfrm>
            <a:prstGeom prst="straightConnector1">
              <a:avLst/>
            </a:prstGeom>
            <a:noFill/>
            <a:ln w="15875">
              <a:solidFill>
                <a:schemeClr val="tx1"/>
              </a:solidFill>
              <a:round/>
              <a:headEnd/>
              <a:tailEnd type="none" w="lg" len="lg"/>
            </a:ln>
          </p:spPr>
        </p:cxnSp>
        <p:cxnSp>
          <p:nvCxnSpPr>
            <p:cNvPr id="7184" name="AutoShape 177"/>
            <p:cNvCxnSpPr>
              <a:cxnSpLocks noChangeShapeType="1"/>
            </p:cNvCxnSpPr>
            <p:nvPr/>
          </p:nvCxnSpPr>
          <p:spPr bwMode="auto">
            <a:xfrm flipV="1">
              <a:off x="720" y="2173"/>
              <a:ext cx="4143" cy="38"/>
            </a:xfrm>
            <a:prstGeom prst="straightConnector1">
              <a:avLst/>
            </a:prstGeom>
            <a:noFill/>
            <a:ln w="15875">
              <a:solidFill>
                <a:schemeClr val="tx1"/>
              </a:solidFill>
              <a:round/>
              <a:headEnd/>
              <a:tailEnd type="none" w="lg" len="lg"/>
            </a:ln>
          </p:spPr>
        </p:cxnSp>
        <p:cxnSp>
          <p:nvCxnSpPr>
            <p:cNvPr id="7185" name="AutoShape 179"/>
            <p:cNvCxnSpPr>
              <a:cxnSpLocks noChangeShapeType="1"/>
              <a:endCxn id="7201" idx="1"/>
            </p:cNvCxnSpPr>
            <p:nvPr/>
          </p:nvCxnSpPr>
          <p:spPr bwMode="auto">
            <a:xfrm flipH="1" flipV="1">
              <a:off x="4860" y="1821"/>
              <a:ext cx="1" cy="352"/>
            </a:xfrm>
            <a:prstGeom prst="straightConnector1">
              <a:avLst/>
            </a:prstGeom>
            <a:noFill/>
            <a:ln w="15875">
              <a:solidFill>
                <a:schemeClr val="tx1"/>
              </a:solidFill>
              <a:round/>
              <a:headEnd/>
              <a:tailEnd type="stealth" w="lg" len="lg"/>
            </a:ln>
          </p:spPr>
        </p:cxnSp>
      </p:gr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2"/>
          <p:cNvSpPr>
            <a:spLocks noChangeArrowheads="1"/>
          </p:cNvSpPr>
          <p:nvPr/>
        </p:nvSpPr>
        <p:spPr bwMode="auto">
          <a:xfrm>
            <a:off x="4070350" y="1387475"/>
            <a:ext cx="1981200" cy="160020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33795" name="Rectangle 71"/>
          <p:cNvSpPr>
            <a:spLocks noChangeArrowheads="1"/>
          </p:cNvSpPr>
          <p:nvPr/>
        </p:nvSpPr>
        <p:spPr bwMode="auto">
          <a:xfrm>
            <a:off x="1562100" y="3810000"/>
            <a:ext cx="2057400" cy="152400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33796" name="Rectangle 2"/>
          <p:cNvSpPr>
            <a:spLocks noGrp="1" noChangeArrowheads="1"/>
          </p:cNvSpPr>
          <p:nvPr>
            <p:ph type="title"/>
          </p:nvPr>
        </p:nvSpPr>
        <p:spPr>
          <a:xfrm>
            <a:off x="685800" y="152400"/>
            <a:ext cx="7772400" cy="382588"/>
          </a:xfrm>
          <a:solidFill>
            <a:schemeClr val="bg1"/>
          </a:solidFill>
          <a:ln cap="flat" algn="ctr"/>
        </p:spPr>
        <p:txBody>
          <a:bodyPr>
            <a:spAutoFit/>
          </a:bodyPr>
          <a:lstStyle/>
          <a:p>
            <a:pPr eaLnBrk="1" hangingPunct="1"/>
            <a:r>
              <a:rPr lang="en-US" sz="1800" smtClean="0"/>
              <a:t>Reentry can occur where there is a branching path of myocardial tissue</a:t>
            </a:r>
          </a:p>
        </p:txBody>
      </p:sp>
      <p:sp>
        <p:nvSpPr>
          <p:cNvPr id="33797" name="Rectangle 69"/>
          <p:cNvSpPr>
            <a:spLocks noChangeArrowheads="1"/>
          </p:cNvSpPr>
          <p:nvPr/>
        </p:nvSpPr>
        <p:spPr bwMode="auto">
          <a:xfrm>
            <a:off x="838200" y="1387475"/>
            <a:ext cx="2057400" cy="160020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33798" name="AutoShape 5"/>
          <p:cNvSpPr>
            <a:spLocks noChangeArrowheads="1"/>
          </p:cNvSpPr>
          <p:nvPr/>
        </p:nvSpPr>
        <p:spPr bwMode="auto">
          <a:xfrm>
            <a:off x="1603375" y="2033588"/>
            <a:ext cx="501650" cy="303212"/>
          </a:xfrm>
          <a:prstGeom prst="triangle">
            <a:avLst>
              <a:gd name="adj" fmla="val 50000"/>
            </a:avLst>
          </a:prstGeom>
          <a:noFill/>
          <a:ln w="15875">
            <a:solidFill>
              <a:schemeClr val="tx1"/>
            </a:solidFill>
            <a:miter lim="800000"/>
            <a:headEnd type="none" w="med" len="lg"/>
            <a:tailEnd type="none" w="med" len="lg"/>
          </a:ln>
        </p:spPr>
        <p:txBody>
          <a:bodyPr anchor="ctr">
            <a:spAutoFit/>
          </a:bodyPr>
          <a:lstStyle/>
          <a:p>
            <a:endParaRPr lang="en-US"/>
          </a:p>
        </p:txBody>
      </p:sp>
      <p:sp>
        <p:nvSpPr>
          <p:cNvPr id="33799" name="Freeform 6"/>
          <p:cNvSpPr>
            <a:spLocks/>
          </p:cNvSpPr>
          <p:nvPr/>
        </p:nvSpPr>
        <p:spPr bwMode="auto">
          <a:xfrm>
            <a:off x="1209675" y="2495550"/>
            <a:ext cx="1289050" cy="339725"/>
          </a:xfrm>
          <a:custGeom>
            <a:avLst/>
            <a:gdLst>
              <a:gd name="T0" fmla="*/ 0 w 1728"/>
              <a:gd name="T1" fmla="*/ 401 h 429"/>
              <a:gd name="T2" fmla="*/ 340 w 1728"/>
              <a:gd name="T3" fmla="*/ 61 h 429"/>
              <a:gd name="T4" fmla="*/ 471 w 1728"/>
              <a:gd name="T5" fmla="*/ 37 h 429"/>
              <a:gd name="T6" fmla="*/ 1265 w 1728"/>
              <a:gd name="T7" fmla="*/ 32 h 429"/>
              <a:gd name="T8" fmla="*/ 1369 w 1728"/>
              <a:gd name="T9" fmla="*/ 70 h 429"/>
              <a:gd name="T10" fmla="*/ 1473 w 1728"/>
              <a:gd name="T11" fmla="*/ 183 h 429"/>
              <a:gd name="T12" fmla="*/ 1728 w 1728"/>
              <a:gd name="T13" fmla="*/ 429 h 429"/>
              <a:gd name="T14" fmla="*/ 0 60000 65536"/>
              <a:gd name="T15" fmla="*/ 0 60000 65536"/>
              <a:gd name="T16" fmla="*/ 0 60000 65536"/>
              <a:gd name="T17" fmla="*/ 0 60000 65536"/>
              <a:gd name="T18" fmla="*/ 0 60000 65536"/>
              <a:gd name="T19" fmla="*/ 0 60000 65536"/>
              <a:gd name="T20" fmla="*/ 0 60000 65536"/>
              <a:gd name="T21" fmla="*/ 0 w 1728"/>
              <a:gd name="T22" fmla="*/ 0 h 429"/>
              <a:gd name="T23" fmla="*/ 1728 w 1728"/>
              <a:gd name="T24" fmla="*/ 429 h 4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28" h="429">
                <a:moveTo>
                  <a:pt x="0" y="401"/>
                </a:moveTo>
                <a:cubicBezTo>
                  <a:pt x="57" y="344"/>
                  <a:pt x="261" y="122"/>
                  <a:pt x="340" y="61"/>
                </a:cubicBezTo>
                <a:cubicBezTo>
                  <a:pt x="419" y="0"/>
                  <a:pt x="317" y="42"/>
                  <a:pt x="471" y="37"/>
                </a:cubicBezTo>
                <a:cubicBezTo>
                  <a:pt x="625" y="32"/>
                  <a:pt x="1115" y="27"/>
                  <a:pt x="1265" y="32"/>
                </a:cubicBezTo>
                <a:cubicBezTo>
                  <a:pt x="1415" y="37"/>
                  <a:pt x="1334" y="45"/>
                  <a:pt x="1369" y="70"/>
                </a:cubicBezTo>
                <a:cubicBezTo>
                  <a:pt x="1404" y="95"/>
                  <a:pt x="1413" y="123"/>
                  <a:pt x="1473" y="183"/>
                </a:cubicBezTo>
                <a:cubicBezTo>
                  <a:pt x="1533" y="243"/>
                  <a:pt x="1675" y="378"/>
                  <a:pt x="1728" y="429"/>
                </a:cubicBezTo>
              </a:path>
            </a:pathLst>
          </a:custGeom>
          <a:noFill/>
          <a:ln w="28575" cap="flat" cmpd="sng">
            <a:solidFill>
              <a:schemeClr val="tx1"/>
            </a:solidFill>
            <a:prstDash val="solid"/>
            <a:round/>
            <a:headEnd type="none" w="med" len="lg"/>
            <a:tailEnd type="none" w="med" len="lg"/>
          </a:ln>
        </p:spPr>
        <p:txBody>
          <a:bodyPr>
            <a:spAutoFit/>
          </a:bodyPr>
          <a:lstStyle/>
          <a:p>
            <a:endParaRPr lang="en-US"/>
          </a:p>
        </p:txBody>
      </p:sp>
      <p:sp>
        <p:nvSpPr>
          <p:cNvPr id="33800" name="Freeform 7"/>
          <p:cNvSpPr>
            <a:spLocks/>
          </p:cNvSpPr>
          <p:nvPr/>
        </p:nvSpPr>
        <p:spPr bwMode="auto">
          <a:xfrm>
            <a:off x="952500" y="1539875"/>
            <a:ext cx="731838" cy="1165225"/>
          </a:xfrm>
          <a:custGeom>
            <a:avLst/>
            <a:gdLst>
              <a:gd name="T0" fmla="*/ 0 w 982"/>
              <a:gd name="T1" fmla="*/ 1475 h 1475"/>
              <a:gd name="T2" fmla="*/ 416 w 982"/>
              <a:gd name="T3" fmla="*/ 1069 h 1475"/>
              <a:gd name="T4" fmla="*/ 605 w 982"/>
              <a:gd name="T5" fmla="*/ 871 h 1475"/>
              <a:gd name="T6" fmla="*/ 923 w 982"/>
              <a:gd name="T7" fmla="*/ 510 h 1475"/>
              <a:gd name="T8" fmla="*/ 961 w 982"/>
              <a:gd name="T9" fmla="*/ 0 h 1475"/>
              <a:gd name="T10" fmla="*/ 0 60000 65536"/>
              <a:gd name="T11" fmla="*/ 0 60000 65536"/>
              <a:gd name="T12" fmla="*/ 0 60000 65536"/>
              <a:gd name="T13" fmla="*/ 0 60000 65536"/>
              <a:gd name="T14" fmla="*/ 0 60000 65536"/>
              <a:gd name="T15" fmla="*/ 0 w 982"/>
              <a:gd name="T16" fmla="*/ 0 h 1475"/>
              <a:gd name="T17" fmla="*/ 982 w 982"/>
              <a:gd name="T18" fmla="*/ 1475 h 1475"/>
            </a:gdLst>
            <a:ahLst/>
            <a:cxnLst>
              <a:cxn ang="T10">
                <a:pos x="T0" y="T1"/>
              </a:cxn>
              <a:cxn ang="T11">
                <a:pos x="T2" y="T3"/>
              </a:cxn>
              <a:cxn ang="T12">
                <a:pos x="T4" y="T5"/>
              </a:cxn>
              <a:cxn ang="T13">
                <a:pos x="T6" y="T7"/>
              </a:cxn>
              <a:cxn ang="T14">
                <a:pos x="T8" y="T9"/>
              </a:cxn>
            </a:cxnLst>
            <a:rect l="T15" t="T16" r="T17" b="T18"/>
            <a:pathLst>
              <a:path w="982" h="1475">
                <a:moveTo>
                  <a:pt x="0" y="1475"/>
                </a:moveTo>
                <a:cubicBezTo>
                  <a:pt x="68" y="1407"/>
                  <a:pt x="315" y="1170"/>
                  <a:pt x="416" y="1069"/>
                </a:cubicBezTo>
                <a:cubicBezTo>
                  <a:pt x="517" y="968"/>
                  <a:pt x="521" y="964"/>
                  <a:pt x="605" y="871"/>
                </a:cubicBezTo>
                <a:cubicBezTo>
                  <a:pt x="689" y="778"/>
                  <a:pt x="864" y="655"/>
                  <a:pt x="923" y="510"/>
                </a:cubicBezTo>
                <a:cubicBezTo>
                  <a:pt x="982" y="365"/>
                  <a:pt x="953" y="106"/>
                  <a:pt x="961" y="0"/>
                </a:cubicBezTo>
              </a:path>
            </a:pathLst>
          </a:custGeom>
          <a:noFill/>
          <a:ln w="28575" cap="flat" cmpd="sng">
            <a:solidFill>
              <a:schemeClr val="tx1"/>
            </a:solidFill>
            <a:prstDash val="solid"/>
            <a:round/>
            <a:headEnd type="none" w="med" len="lg"/>
            <a:tailEnd type="none" w="med" len="lg"/>
          </a:ln>
        </p:spPr>
        <p:txBody>
          <a:bodyPr>
            <a:spAutoFit/>
          </a:bodyPr>
          <a:lstStyle/>
          <a:p>
            <a:endParaRPr lang="en-US"/>
          </a:p>
        </p:txBody>
      </p:sp>
      <p:sp>
        <p:nvSpPr>
          <p:cNvPr id="33801" name="Freeform 9"/>
          <p:cNvSpPr>
            <a:spLocks/>
          </p:cNvSpPr>
          <p:nvPr/>
        </p:nvSpPr>
        <p:spPr bwMode="auto">
          <a:xfrm>
            <a:off x="1106488" y="1544638"/>
            <a:ext cx="752475" cy="1160462"/>
          </a:xfrm>
          <a:custGeom>
            <a:avLst/>
            <a:gdLst>
              <a:gd name="T0" fmla="*/ 0 w 707"/>
              <a:gd name="T1" fmla="*/ 1075 h 1075"/>
              <a:gd name="T2" fmla="*/ 291 w 707"/>
              <a:gd name="T3" fmla="*/ 778 h 1075"/>
              <a:gd name="T4" fmla="*/ 423 w 707"/>
              <a:gd name="T5" fmla="*/ 633 h 1075"/>
              <a:gd name="T6" fmla="*/ 659 w 707"/>
              <a:gd name="T7" fmla="*/ 359 h 1075"/>
              <a:gd name="T8" fmla="*/ 707 w 707"/>
              <a:gd name="T9" fmla="*/ 0 h 1075"/>
              <a:gd name="T10" fmla="*/ 0 60000 65536"/>
              <a:gd name="T11" fmla="*/ 0 60000 65536"/>
              <a:gd name="T12" fmla="*/ 0 60000 65536"/>
              <a:gd name="T13" fmla="*/ 0 60000 65536"/>
              <a:gd name="T14" fmla="*/ 0 60000 65536"/>
              <a:gd name="T15" fmla="*/ 0 w 707"/>
              <a:gd name="T16" fmla="*/ 0 h 1075"/>
              <a:gd name="T17" fmla="*/ 707 w 707"/>
              <a:gd name="T18" fmla="*/ 1075 h 1075"/>
            </a:gdLst>
            <a:ahLst/>
            <a:cxnLst>
              <a:cxn ang="T10">
                <a:pos x="T0" y="T1"/>
              </a:cxn>
              <a:cxn ang="T11">
                <a:pos x="T2" y="T3"/>
              </a:cxn>
              <a:cxn ang="T12">
                <a:pos x="T4" y="T5"/>
              </a:cxn>
              <a:cxn ang="T13">
                <a:pos x="T6" y="T7"/>
              </a:cxn>
              <a:cxn ang="T14">
                <a:pos x="T8" y="T9"/>
              </a:cxn>
            </a:cxnLst>
            <a:rect l="T15" t="T16" r="T17" b="T18"/>
            <a:pathLst>
              <a:path w="707" h="1075">
                <a:moveTo>
                  <a:pt x="0" y="1075"/>
                </a:moveTo>
                <a:cubicBezTo>
                  <a:pt x="48" y="1025"/>
                  <a:pt x="220" y="852"/>
                  <a:pt x="291" y="778"/>
                </a:cubicBezTo>
                <a:cubicBezTo>
                  <a:pt x="362" y="704"/>
                  <a:pt x="362" y="703"/>
                  <a:pt x="423" y="633"/>
                </a:cubicBezTo>
                <a:cubicBezTo>
                  <a:pt x="484" y="563"/>
                  <a:pt x="612" y="464"/>
                  <a:pt x="659" y="359"/>
                </a:cubicBezTo>
                <a:cubicBezTo>
                  <a:pt x="706" y="254"/>
                  <a:pt x="697" y="75"/>
                  <a:pt x="707" y="0"/>
                </a:cubicBezTo>
              </a:path>
            </a:pathLst>
          </a:custGeom>
          <a:noFill/>
          <a:ln w="28575" cap="flat" cmpd="sng">
            <a:solidFill>
              <a:srgbClr val="006600"/>
            </a:solidFill>
            <a:prstDash val="solid"/>
            <a:round/>
            <a:headEnd type="stealth" w="med" len="lg"/>
            <a:tailEnd type="none" w="med" len="lg"/>
          </a:ln>
        </p:spPr>
        <p:txBody>
          <a:bodyPr>
            <a:spAutoFit/>
          </a:bodyPr>
          <a:lstStyle/>
          <a:p>
            <a:endParaRPr lang="en-US"/>
          </a:p>
        </p:txBody>
      </p:sp>
      <p:sp>
        <p:nvSpPr>
          <p:cNvPr id="33802" name="Freeform 8"/>
          <p:cNvSpPr>
            <a:spLocks/>
          </p:cNvSpPr>
          <p:nvPr/>
        </p:nvSpPr>
        <p:spPr bwMode="auto">
          <a:xfrm flipH="1">
            <a:off x="2011363" y="1539875"/>
            <a:ext cx="731837" cy="1165225"/>
          </a:xfrm>
          <a:custGeom>
            <a:avLst/>
            <a:gdLst>
              <a:gd name="T0" fmla="*/ 0 w 982"/>
              <a:gd name="T1" fmla="*/ 1475 h 1475"/>
              <a:gd name="T2" fmla="*/ 416 w 982"/>
              <a:gd name="T3" fmla="*/ 1069 h 1475"/>
              <a:gd name="T4" fmla="*/ 605 w 982"/>
              <a:gd name="T5" fmla="*/ 871 h 1475"/>
              <a:gd name="T6" fmla="*/ 923 w 982"/>
              <a:gd name="T7" fmla="*/ 510 h 1475"/>
              <a:gd name="T8" fmla="*/ 961 w 982"/>
              <a:gd name="T9" fmla="*/ 0 h 1475"/>
              <a:gd name="T10" fmla="*/ 0 60000 65536"/>
              <a:gd name="T11" fmla="*/ 0 60000 65536"/>
              <a:gd name="T12" fmla="*/ 0 60000 65536"/>
              <a:gd name="T13" fmla="*/ 0 60000 65536"/>
              <a:gd name="T14" fmla="*/ 0 60000 65536"/>
              <a:gd name="T15" fmla="*/ 0 w 982"/>
              <a:gd name="T16" fmla="*/ 0 h 1475"/>
              <a:gd name="T17" fmla="*/ 982 w 982"/>
              <a:gd name="T18" fmla="*/ 1475 h 1475"/>
            </a:gdLst>
            <a:ahLst/>
            <a:cxnLst>
              <a:cxn ang="T10">
                <a:pos x="T0" y="T1"/>
              </a:cxn>
              <a:cxn ang="T11">
                <a:pos x="T2" y="T3"/>
              </a:cxn>
              <a:cxn ang="T12">
                <a:pos x="T4" y="T5"/>
              </a:cxn>
              <a:cxn ang="T13">
                <a:pos x="T6" y="T7"/>
              </a:cxn>
              <a:cxn ang="T14">
                <a:pos x="T8" y="T9"/>
              </a:cxn>
            </a:cxnLst>
            <a:rect l="T15" t="T16" r="T17" b="T18"/>
            <a:pathLst>
              <a:path w="982" h="1475">
                <a:moveTo>
                  <a:pt x="0" y="1475"/>
                </a:moveTo>
                <a:cubicBezTo>
                  <a:pt x="68" y="1407"/>
                  <a:pt x="315" y="1170"/>
                  <a:pt x="416" y="1069"/>
                </a:cubicBezTo>
                <a:cubicBezTo>
                  <a:pt x="517" y="968"/>
                  <a:pt x="521" y="964"/>
                  <a:pt x="605" y="871"/>
                </a:cubicBezTo>
                <a:cubicBezTo>
                  <a:pt x="689" y="778"/>
                  <a:pt x="864" y="655"/>
                  <a:pt x="923" y="510"/>
                </a:cubicBezTo>
                <a:cubicBezTo>
                  <a:pt x="982" y="365"/>
                  <a:pt x="953" y="106"/>
                  <a:pt x="961" y="0"/>
                </a:cubicBezTo>
              </a:path>
            </a:pathLst>
          </a:custGeom>
          <a:noFill/>
          <a:ln w="28575" cap="flat" cmpd="sng">
            <a:solidFill>
              <a:schemeClr val="tx1"/>
            </a:solidFill>
            <a:prstDash val="solid"/>
            <a:round/>
            <a:headEnd type="none" w="med" len="lg"/>
            <a:tailEnd type="none" w="med" len="lg"/>
          </a:ln>
        </p:spPr>
        <p:txBody>
          <a:bodyPr>
            <a:spAutoFit/>
          </a:bodyPr>
          <a:lstStyle/>
          <a:p>
            <a:endParaRPr lang="en-US"/>
          </a:p>
        </p:txBody>
      </p:sp>
      <p:sp>
        <p:nvSpPr>
          <p:cNvPr id="33803" name="Line 10"/>
          <p:cNvSpPr>
            <a:spLocks noChangeShapeType="1"/>
          </p:cNvSpPr>
          <p:nvPr/>
        </p:nvSpPr>
        <p:spPr bwMode="auto">
          <a:xfrm>
            <a:off x="1382713" y="2419350"/>
            <a:ext cx="407987" cy="0"/>
          </a:xfrm>
          <a:prstGeom prst="line">
            <a:avLst/>
          </a:prstGeom>
          <a:noFill/>
          <a:ln w="38100">
            <a:solidFill>
              <a:srgbClr val="006600"/>
            </a:solidFill>
            <a:round/>
            <a:headEnd type="none" w="med" len="lg"/>
            <a:tailEnd type="stealth" w="med" len="lg"/>
          </a:ln>
        </p:spPr>
        <p:txBody>
          <a:bodyPr>
            <a:spAutoFit/>
          </a:bodyPr>
          <a:lstStyle/>
          <a:p>
            <a:endParaRPr lang="en-US"/>
          </a:p>
        </p:txBody>
      </p:sp>
      <p:sp>
        <p:nvSpPr>
          <p:cNvPr id="33804" name="Line 11"/>
          <p:cNvSpPr>
            <a:spLocks noChangeShapeType="1"/>
          </p:cNvSpPr>
          <p:nvPr/>
        </p:nvSpPr>
        <p:spPr bwMode="auto">
          <a:xfrm flipH="1">
            <a:off x="1933575" y="2419350"/>
            <a:ext cx="409575" cy="0"/>
          </a:xfrm>
          <a:prstGeom prst="line">
            <a:avLst/>
          </a:prstGeom>
          <a:noFill/>
          <a:ln w="38100">
            <a:solidFill>
              <a:srgbClr val="006600"/>
            </a:solidFill>
            <a:round/>
            <a:headEnd type="none" w="med" len="lg"/>
            <a:tailEnd type="stealth" w="med" len="lg"/>
          </a:ln>
        </p:spPr>
        <p:txBody>
          <a:bodyPr>
            <a:spAutoFit/>
          </a:bodyPr>
          <a:lstStyle/>
          <a:p>
            <a:endParaRPr lang="en-US"/>
          </a:p>
        </p:txBody>
      </p:sp>
      <p:sp>
        <p:nvSpPr>
          <p:cNvPr id="33805" name="Freeform 12"/>
          <p:cNvSpPr>
            <a:spLocks/>
          </p:cNvSpPr>
          <p:nvPr/>
        </p:nvSpPr>
        <p:spPr bwMode="auto">
          <a:xfrm flipH="1">
            <a:off x="1873250" y="1539875"/>
            <a:ext cx="754063" cy="1160463"/>
          </a:xfrm>
          <a:custGeom>
            <a:avLst/>
            <a:gdLst>
              <a:gd name="T0" fmla="*/ 0 w 707"/>
              <a:gd name="T1" fmla="*/ 1075 h 1075"/>
              <a:gd name="T2" fmla="*/ 291 w 707"/>
              <a:gd name="T3" fmla="*/ 778 h 1075"/>
              <a:gd name="T4" fmla="*/ 423 w 707"/>
              <a:gd name="T5" fmla="*/ 633 h 1075"/>
              <a:gd name="T6" fmla="*/ 659 w 707"/>
              <a:gd name="T7" fmla="*/ 359 h 1075"/>
              <a:gd name="T8" fmla="*/ 707 w 707"/>
              <a:gd name="T9" fmla="*/ 0 h 1075"/>
              <a:gd name="T10" fmla="*/ 0 60000 65536"/>
              <a:gd name="T11" fmla="*/ 0 60000 65536"/>
              <a:gd name="T12" fmla="*/ 0 60000 65536"/>
              <a:gd name="T13" fmla="*/ 0 60000 65536"/>
              <a:gd name="T14" fmla="*/ 0 60000 65536"/>
              <a:gd name="T15" fmla="*/ 0 w 707"/>
              <a:gd name="T16" fmla="*/ 0 h 1075"/>
              <a:gd name="T17" fmla="*/ 707 w 707"/>
              <a:gd name="T18" fmla="*/ 1075 h 1075"/>
            </a:gdLst>
            <a:ahLst/>
            <a:cxnLst>
              <a:cxn ang="T10">
                <a:pos x="T0" y="T1"/>
              </a:cxn>
              <a:cxn ang="T11">
                <a:pos x="T2" y="T3"/>
              </a:cxn>
              <a:cxn ang="T12">
                <a:pos x="T4" y="T5"/>
              </a:cxn>
              <a:cxn ang="T13">
                <a:pos x="T6" y="T7"/>
              </a:cxn>
              <a:cxn ang="T14">
                <a:pos x="T8" y="T9"/>
              </a:cxn>
            </a:cxnLst>
            <a:rect l="T15" t="T16" r="T17" b="T18"/>
            <a:pathLst>
              <a:path w="707" h="1075">
                <a:moveTo>
                  <a:pt x="0" y="1075"/>
                </a:moveTo>
                <a:cubicBezTo>
                  <a:pt x="48" y="1025"/>
                  <a:pt x="220" y="852"/>
                  <a:pt x="291" y="778"/>
                </a:cubicBezTo>
                <a:cubicBezTo>
                  <a:pt x="362" y="704"/>
                  <a:pt x="362" y="703"/>
                  <a:pt x="423" y="633"/>
                </a:cubicBezTo>
                <a:cubicBezTo>
                  <a:pt x="484" y="563"/>
                  <a:pt x="612" y="464"/>
                  <a:pt x="659" y="359"/>
                </a:cubicBezTo>
                <a:cubicBezTo>
                  <a:pt x="706" y="254"/>
                  <a:pt x="697" y="75"/>
                  <a:pt x="707" y="0"/>
                </a:cubicBezTo>
              </a:path>
            </a:pathLst>
          </a:custGeom>
          <a:noFill/>
          <a:ln w="38100" cap="flat" cmpd="sng">
            <a:solidFill>
              <a:srgbClr val="006600"/>
            </a:solidFill>
            <a:prstDash val="solid"/>
            <a:round/>
            <a:headEnd type="stealth" w="med" len="lg"/>
            <a:tailEnd type="none" w="med" len="lg"/>
          </a:ln>
        </p:spPr>
        <p:txBody>
          <a:bodyPr>
            <a:spAutoFit/>
          </a:bodyPr>
          <a:lstStyle/>
          <a:p>
            <a:endParaRPr lang="en-US"/>
          </a:p>
        </p:txBody>
      </p:sp>
      <p:sp>
        <p:nvSpPr>
          <p:cNvPr id="33806" name="AutoShape 13"/>
          <p:cNvSpPr>
            <a:spLocks noChangeArrowheads="1"/>
          </p:cNvSpPr>
          <p:nvPr/>
        </p:nvSpPr>
        <p:spPr bwMode="auto">
          <a:xfrm>
            <a:off x="1743075" y="2314575"/>
            <a:ext cx="204788" cy="207963"/>
          </a:xfrm>
          <a:prstGeom prst="sun">
            <a:avLst>
              <a:gd name="adj" fmla="val 46875"/>
            </a:avLst>
          </a:prstGeom>
          <a:noFill/>
          <a:ln w="15875">
            <a:solidFill>
              <a:srgbClr val="FF0066"/>
            </a:solidFill>
            <a:miter lim="800000"/>
            <a:headEnd type="none" w="med" len="lg"/>
            <a:tailEnd type="none" w="med" len="lg"/>
          </a:ln>
        </p:spPr>
        <p:txBody>
          <a:bodyPr anchor="ctr">
            <a:spAutoFit/>
          </a:bodyPr>
          <a:lstStyle/>
          <a:p>
            <a:endParaRPr lang="en-US"/>
          </a:p>
        </p:txBody>
      </p:sp>
      <p:sp>
        <p:nvSpPr>
          <p:cNvPr id="33807" name="Text Box 43"/>
          <p:cNvSpPr txBox="1">
            <a:spLocks noChangeArrowheads="1"/>
          </p:cNvSpPr>
          <p:nvPr/>
        </p:nvSpPr>
        <p:spPr bwMode="auto">
          <a:xfrm>
            <a:off x="304800" y="685800"/>
            <a:ext cx="3276600" cy="641350"/>
          </a:xfrm>
          <a:prstGeom prst="rect">
            <a:avLst/>
          </a:prstGeom>
          <a:solidFill>
            <a:schemeClr val="bg1"/>
          </a:solidFill>
          <a:ln w="15875">
            <a:solidFill>
              <a:schemeClr val="tx1"/>
            </a:solidFill>
            <a:miter lim="800000"/>
            <a:headEnd/>
            <a:tailEnd type="none" w="med" len="lg"/>
          </a:ln>
        </p:spPr>
        <p:txBody>
          <a:bodyPr>
            <a:spAutoFit/>
          </a:bodyPr>
          <a:lstStyle/>
          <a:p>
            <a:pPr eaLnBrk="0" hangingPunct="0"/>
            <a:r>
              <a:rPr lang="en-US" sz="1700">
                <a:latin typeface="Arial" charset="0"/>
              </a:rPr>
              <a:t>Normally APs in the connecting branch extinguish each other</a:t>
            </a:r>
            <a:r>
              <a:rPr lang="en-US" sz="1800">
                <a:latin typeface="Arial" charset="0"/>
              </a:rPr>
              <a:t>.</a:t>
            </a:r>
          </a:p>
        </p:txBody>
      </p:sp>
      <p:sp>
        <p:nvSpPr>
          <p:cNvPr id="33808" name="Text Box 44"/>
          <p:cNvSpPr txBox="1">
            <a:spLocks noChangeArrowheads="1"/>
          </p:cNvSpPr>
          <p:nvPr/>
        </p:nvSpPr>
        <p:spPr bwMode="auto">
          <a:xfrm>
            <a:off x="1524000" y="3124200"/>
            <a:ext cx="2133600" cy="625475"/>
          </a:xfrm>
          <a:prstGeom prst="rect">
            <a:avLst/>
          </a:prstGeom>
          <a:solidFill>
            <a:schemeClr val="bg1"/>
          </a:solidFill>
          <a:ln w="15875">
            <a:solidFill>
              <a:schemeClr val="tx1"/>
            </a:solidFill>
            <a:miter lim="800000"/>
            <a:headEnd/>
            <a:tailEnd type="none" w="med" len="lg"/>
          </a:ln>
        </p:spPr>
        <p:txBody>
          <a:bodyPr>
            <a:spAutoFit/>
          </a:bodyPr>
          <a:lstStyle/>
          <a:p>
            <a:pPr eaLnBrk="0" hangingPunct="0"/>
            <a:r>
              <a:rPr lang="en-US" sz="1700">
                <a:latin typeface="Arial" charset="0"/>
              </a:rPr>
              <a:t>Unilateral block with slow conduction</a:t>
            </a:r>
            <a:endParaRPr lang="en-US" sz="1800">
              <a:latin typeface="Arial" charset="0"/>
            </a:endParaRPr>
          </a:p>
        </p:txBody>
      </p:sp>
      <p:sp>
        <p:nvSpPr>
          <p:cNvPr id="33809" name="Text Box 47"/>
          <p:cNvSpPr txBox="1">
            <a:spLocks noChangeArrowheads="1"/>
          </p:cNvSpPr>
          <p:nvPr/>
        </p:nvSpPr>
        <p:spPr bwMode="auto">
          <a:xfrm>
            <a:off x="3962400" y="3657600"/>
            <a:ext cx="4648200" cy="1143000"/>
          </a:xfrm>
          <a:prstGeom prst="rect">
            <a:avLst/>
          </a:prstGeom>
          <a:solidFill>
            <a:schemeClr val="bg1"/>
          </a:solidFill>
          <a:ln w="15875">
            <a:solidFill>
              <a:schemeClr val="tx1"/>
            </a:solidFill>
            <a:miter lim="800000"/>
            <a:headEnd type="none" w="med" len="lg"/>
            <a:tailEnd type="none" w="med" len="lg"/>
          </a:ln>
        </p:spPr>
        <p:txBody>
          <a:bodyPr>
            <a:spAutoFit/>
          </a:bodyPr>
          <a:lstStyle/>
          <a:p>
            <a:pPr eaLnBrk="0" hangingPunct="0"/>
            <a:r>
              <a:rPr lang="en-US" sz="1700" u="sng">
                <a:latin typeface="Arial" charset="0"/>
              </a:rPr>
              <a:t>Reentry:</a:t>
            </a:r>
            <a:r>
              <a:rPr lang="en-US" sz="1700">
                <a:latin typeface="Arial" charset="0"/>
              </a:rPr>
              <a:t> If conduction is slow, as APs travel in a retrograde direction, they reach tissue which has passed the refractory period and is excitable,  so the APs continues to cycle. </a:t>
            </a:r>
          </a:p>
        </p:txBody>
      </p:sp>
      <p:sp>
        <p:nvSpPr>
          <p:cNvPr id="33810" name="Text Box 59"/>
          <p:cNvSpPr txBox="1">
            <a:spLocks noChangeArrowheads="1"/>
          </p:cNvSpPr>
          <p:nvPr/>
        </p:nvSpPr>
        <p:spPr bwMode="auto">
          <a:xfrm>
            <a:off x="4267200" y="685800"/>
            <a:ext cx="2971800" cy="625475"/>
          </a:xfrm>
          <a:prstGeom prst="rect">
            <a:avLst/>
          </a:prstGeom>
          <a:solidFill>
            <a:schemeClr val="bg1"/>
          </a:solidFill>
          <a:ln w="15875">
            <a:solidFill>
              <a:schemeClr val="tx1"/>
            </a:solidFill>
            <a:miter lim="800000"/>
            <a:headEnd/>
            <a:tailEnd type="none" w="med" len="lg"/>
          </a:ln>
        </p:spPr>
        <p:txBody>
          <a:bodyPr>
            <a:spAutoFit/>
          </a:bodyPr>
          <a:lstStyle/>
          <a:p>
            <a:pPr eaLnBrk="0" hangingPunct="0"/>
            <a:r>
              <a:rPr lang="en-US" sz="1700">
                <a:latin typeface="Arial" charset="0"/>
              </a:rPr>
              <a:t>Unilateral block with normal conduction velocity</a:t>
            </a:r>
          </a:p>
        </p:txBody>
      </p:sp>
      <p:sp>
        <p:nvSpPr>
          <p:cNvPr id="33811" name="Text Box 61"/>
          <p:cNvSpPr txBox="1">
            <a:spLocks noChangeArrowheads="1"/>
          </p:cNvSpPr>
          <p:nvPr/>
        </p:nvSpPr>
        <p:spPr bwMode="auto">
          <a:xfrm>
            <a:off x="6172200" y="1524000"/>
            <a:ext cx="2552700" cy="1143000"/>
          </a:xfrm>
          <a:prstGeom prst="rect">
            <a:avLst/>
          </a:prstGeom>
          <a:solidFill>
            <a:schemeClr val="bg1"/>
          </a:solidFill>
          <a:ln w="15875">
            <a:solidFill>
              <a:schemeClr val="tx1"/>
            </a:solidFill>
            <a:miter lim="800000"/>
            <a:headEnd/>
            <a:tailEnd type="none" w="med" len="lg"/>
          </a:ln>
        </p:spPr>
        <p:txBody>
          <a:bodyPr>
            <a:spAutoFit/>
          </a:bodyPr>
          <a:lstStyle/>
          <a:p>
            <a:pPr eaLnBrk="0" hangingPunct="0"/>
            <a:r>
              <a:rPr lang="en-US" sz="1700">
                <a:latin typeface="Arial" charset="0"/>
              </a:rPr>
              <a:t>Cells in blocked area are in refractory period so AP cannot propagate in a retrograde direction</a:t>
            </a:r>
          </a:p>
        </p:txBody>
      </p:sp>
      <p:sp>
        <p:nvSpPr>
          <p:cNvPr id="33812" name="Text Box 63"/>
          <p:cNvSpPr txBox="1">
            <a:spLocks noChangeArrowheads="1"/>
          </p:cNvSpPr>
          <p:nvPr/>
        </p:nvSpPr>
        <p:spPr bwMode="auto">
          <a:xfrm>
            <a:off x="457200" y="5410200"/>
            <a:ext cx="8382000" cy="1138773"/>
          </a:xfrm>
          <a:prstGeom prst="rect">
            <a:avLst/>
          </a:prstGeom>
          <a:solidFill>
            <a:schemeClr val="bg1"/>
          </a:solidFill>
          <a:ln w="15875">
            <a:solidFill>
              <a:schemeClr val="tx1"/>
            </a:solidFill>
            <a:miter lim="800000"/>
            <a:headEnd type="none" w="med" len="lg"/>
            <a:tailEnd type="none" w="med" len="lg"/>
          </a:ln>
        </p:spPr>
        <p:txBody>
          <a:bodyPr>
            <a:spAutoFit/>
          </a:bodyPr>
          <a:lstStyle/>
          <a:p>
            <a:pPr eaLnBrk="0" hangingPunct="0"/>
            <a:r>
              <a:rPr lang="en-US" sz="1700" b="1" i="1" u="sng" dirty="0">
                <a:latin typeface="Arial" charset="0"/>
              </a:rPr>
              <a:t>Conditions for reentry:</a:t>
            </a:r>
            <a:r>
              <a:rPr lang="en-US" sz="1700" b="1" i="1" dirty="0">
                <a:latin typeface="Arial" charset="0"/>
              </a:rPr>
              <a:t> A branching pathway of myocardium with unilateral block plus decreased conduction velocity</a:t>
            </a:r>
            <a:r>
              <a:rPr lang="en-US" sz="1700" dirty="0" smtClean="0">
                <a:latin typeface="Arial" charset="0"/>
              </a:rPr>
              <a:t>.</a:t>
            </a:r>
          </a:p>
          <a:p>
            <a:pPr eaLnBrk="0" hangingPunct="0"/>
            <a:r>
              <a:rPr lang="en-US" sz="1700" dirty="0" smtClean="0">
                <a:latin typeface="Arial" charset="0"/>
              </a:rPr>
              <a:t>Conduction </a:t>
            </a:r>
            <a:r>
              <a:rPr lang="en-US" sz="1700" dirty="0">
                <a:latin typeface="Arial" charset="0"/>
              </a:rPr>
              <a:t>blocks may be caused by ischemia, inflammation, fibrosis or some drugs.</a:t>
            </a:r>
          </a:p>
          <a:p>
            <a:pPr eaLnBrk="0" hangingPunct="0"/>
            <a:r>
              <a:rPr lang="en-US" sz="1700" dirty="0">
                <a:latin typeface="Arial" charset="0"/>
              </a:rPr>
              <a:t>Reentry circuits may cause tachycardia, </a:t>
            </a:r>
            <a:r>
              <a:rPr lang="en-US" sz="1700" dirty="0" smtClean="0">
                <a:latin typeface="Arial" charset="0"/>
              </a:rPr>
              <a:t>atrial </a:t>
            </a:r>
            <a:r>
              <a:rPr lang="en-US" sz="1700" dirty="0">
                <a:latin typeface="Arial" charset="0"/>
              </a:rPr>
              <a:t>or ventricular fibrillation.</a:t>
            </a:r>
          </a:p>
        </p:txBody>
      </p:sp>
      <p:grpSp>
        <p:nvGrpSpPr>
          <p:cNvPr id="33813" name="Group 73"/>
          <p:cNvGrpSpPr>
            <a:grpSpLocks/>
          </p:cNvGrpSpPr>
          <p:nvPr/>
        </p:nvGrpSpPr>
        <p:grpSpPr bwMode="auto">
          <a:xfrm>
            <a:off x="1695450" y="3962400"/>
            <a:ext cx="1790700" cy="1295400"/>
            <a:chOff x="1068" y="2496"/>
            <a:chExt cx="1128" cy="816"/>
          </a:xfrm>
        </p:grpSpPr>
        <p:grpSp>
          <p:nvGrpSpPr>
            <p:cNvPr id="33824" name="Group 25"/>
            <p:cNvGrpSpPr>
              <a:grpSpLocks/>
            </p:cNvGrpSpPr>
            <p:nvPr/>
          </p:nvGrpSpPr>
          <p:grpSpPr bwMode="auto">
            <a:xfrm>
              <a:off x="1068" y="2496"/>
              <a:ext cx="1128" cy="816"/>
              <a:chOff x="528" y="912"/>
              <a:chExt cx="1680" cy="1200"/>
            </a:xfrm>
          </p:grpSpPr>
          <p:sp>
            <p:nvSpPr>
              <p:cNvPr id="33829" name="AutoShape 26"/>
              <p:cNvSpPr>
                <a:spLocks noChangeArrowheads="1"/>
              </p:cNvSpPr>
              <p:nvPr/>
            </p:nvSpPr>
            <p:spPr bwMode="auto">
              <a:xfrm>
                <a:off x="1139" y="1369"/>
                <a:ext cx="471" cy="281"/>
              </a:xfrm>
              <a:prstGeom prst="triangle">
                <a:avLst>
                  <a:gd name="adj" fmla="val 50000"/>
                </a:avLst>
              </a:prstGeom>
              <a:noFill/>
              <a:ln w="38100">
                <a:solidFill>
                  <a:schemeClr val="tx1"/>
                </a:solidFill>
                <a:miter lim="800000"/>
                <a:headEnd type="none" w="med" len="lg"/>
                <a:tailEnd type="none" w="med" len="lg"/>
              </a:ln>
            </p:spPr>
            <p:txBody>
              <a:bodyPr anchor="ctr">
                <a:spAutoFit/>
              </a:bodyPr>
              <a:lstStyle/>
              <a:p>
                <a:endParaRPr lang="en-US"/>
              </a:p>
            </p:txBody>
          </p:sp>
          <p:sp>
            <p:nvSpPr>
              <p:cNvPr id="33830" name="Freeform 27"/>
              <p:cNvSpPr>
                <a:spLocks/>
              </p:cNvSpPr>
              <p:nvPr/>
            </p:nvSpPr>
            <p:spPr bwMode="auto">
              <a:xfrm>
                <a:off x="770" y="1798"/>
                <a:ext cx="1209" cy="314"/>
              </a:xfrm>
              <a:custGeom>
                <a:avLst/>
                <a:gdLst>
                  <a:gd name="T0" fmla="*/ 0 w 1728"/>
                  <a:gd name="T1" fmla="*/ 401 h 429"/>
                  <a:gd name="T2" fmla="*/ 340 w 1728"/>
                  <a:gd name="T3" fmla="*/ 61 h 429"/>
                  <a:gd name="T4" fmla="*/ 471 w 1728"/>
                  <a:gd name="T5" fmla="*/ 37 h 429"/>
                  <a:gd name="T6" fmla="*/ 1265 w 1728"/>
                  <a:gd name="T7" fmla="*/ 32 h 429"/>
                  <a:gd name="T8" fmla="*/ 1369 w 1728"/>
                  <a:gd name="T9" fmla="*/ 70 h 429"/>
                  <a:gd name="T10" fmla="*/ 1473 w 1728"/>
                  <a:gd name="T11" fmla="*/ 183 h 429"/>
                  <a:gd name="T12" fmla="*/ 1728 w 1728"/>
                  <a:gd name="T13" fmla="*/ 429 h 429"/>
                  <a:gd name="T14" fmla="*/ 0 60000 65536"/>
                  <a:gd name="T15" fmla="*/ 0 60000 65536"/>
                  <a:gd name="T16" fmla="*/ 0 60000 65536"/>
                  <a:gd name="T17" fmla="*/ 0 60000 65536"/>
                  <a:gd name="T18" fmla="*/ 0 60000 65536"/>
                  <a:gd name="T19" fmla="*/ 0 60000 65536"/>
                  <a:gd name="T20" fmla="*/ 0 60000 65536"/>
                  <a:gd name="T21" fmla="*/ 0 w 1728"/>
                  <a:gd name="T22" fmla="*/ 0 h 429"/>
                  <a:gd name="T23" fmla="*/ 1728 w 1728"/>
                  <a:gd name="T24" fmla="*/ 429 h 4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28" h="429">
                    <a:moveTo>
                      <a:pt x="0" y="401"/>
                    </a:moveTo>
                    <a:cubicBezTo>
                      <a:pt x="57" y="344"/>
                      <a:pt x="261" y="122"/>
                      <a:pt x="340" y="61"/>
                    </a:cubicBezTo>
                    <a:cubicBezTo>
                      <a:pt x="419" y="0"/>
                      <a:pt x="317" y="42"/>
                      <a:pt x="471" y="37"/>
                    </a:cubicBezTo>
                    <a:cubicBezTo>
                      <a:pt x="625" y="32"/>
                      <a:pt x="1115" y="27"/>
                      <a:pt x="1265" y="32"/>
                    </a:cubicBezTo>
                    <a:cubicBezTo>
                      <a:pt x="1415" y="37"/>
                      <a:pt x="1334" y="45"/>
                      <a:pt x="1369" y="70"/>
                    </a:cubicBezTo>
                    <a:cubicBezTo>
                      <a:pt x="1404" y="95"/>
                      <a:pt x="1413" y="123"/>
                      <a:pt x="1473" y="183"/>
                    </a:cubicBezTo>
                    <a:cubicBezTo>
                      <a:pt x="1533" y="243"/>
                      <a:pt x="1675" y="378"/>
                      <a:pt x="1728" y="429"/>
                    </a:cubicBezTo>
                  </a:path>
                </a:pathLst>
              </a:custGeom>
              <a:noFill/>
              <a:ln w="38100" cap="flat" cmpd="sng">
                <a:solidFill>
                  <a:schemeClr val="tx1"/>
                </a:solidFill>
                <a:prstDash val="solid"/>
                <a:round/>
                <a:headEnd type="none" w="med" len="lg"/>
                <a:tailEnd type="none" w="med" len="lg"/>
              </a:ln>
            </p:spPr>
            <p:txBody>
              <a:bodyPr>
                <a:spAutoFit/>
              </a:bodyPr>
              <a:lstStyle/>
              <a:p>
                <a:endParaRPr lang="en-US"/>
              </a:p>
            </p:txBody>
          </p:sp>
          <p:sp>
            <p:nvSpPr>
              <p:cNvPr id="33831" name="Freeform 28"/>
              <p:cNvSpPr>
                <a:spLocks/>
              </p:cNvSpPr>
              <p:nvPr/>
            </p:nvSpPr>
            <p:spPr bwMode="auto">
              <a:xfrm>
                <a:off x="528" y="912"/>
                <a:ext cx="687" cy="1079"/>
              </a:xfrm>
              <a:custGeom>
                <a:avLst/>
                <a:gdLst>
                  <a:gd name="T0" fmla="*/ 0 w 982"/>
                  <a:gd name="T1" fmla="*/ 1475 h 1475"/>
                  <a:gd name="T2" fmla="*/ 416 w 982"/>
                  <a:gd name="T3" fmla="*/ 1069 h 1475"/>
                  <a:gd name="T4" fmla="*/ 605 w 982"/>
                  <a:gd name="T5" fmla="*/ 871 h 1475"/>
                  <a:gd name="T6" fmla="*/ 923 w 982"/>
                  <a:gd name="T7" fmla="*/ 510 h 1475"/>
                  <a:gd name="T8" fmla="*/ 961 w 982"/>
                  <a:gd name="T9" fmla="*/ 0 h 1475"/>
                  <a:gd name="T10" fmla="*/ 0 60000 65536"/>
                  <a:gd name="T11" fmla="*/ 0 60000 65536"/>
                  <a:gd name="T12" fmla="*/ 0 60000 65536"/>
                  <a:gd name="T13" fmla="*/ 0 60000 65536"/>
                  <a:gd name="T14" fmla="*/ 0 60000 65536"/>
                  <a:gd name="T15" fmla="*/ 0 w 982"/>
                  <a:gd name="T16" fmla="*/ 0 h 1475"/>
                  <a:gd name="T17" fmla="*/ 982 w 982"/>
                  <a:gd name="T18" fmla="*/ 1475 h 1475"/>
                </a:gdLst>
                <a:ahLst/>
                <a:cxnLst>
                  <a:cxn ang="T10">
                    <a:pos x="T0" y="T1"/>
                  </a:cxn>
                  <a:cxn ang="T11">
                    <a:pos x="T2" y="T3"/>
                  </a:cxn>
                  <a:cxn ang="T12">
                    <a:pos x="T4" y="T5"/>
                  </a:cxn>
                  <a:cxn ang="T13">
                    <a:pos x="T6" y="T7"/>
                  </a:cxn>
                  <a:cxn ang="T14">
                    <a:pos x="T8" y="T9"/>
                  </a:cxn>
                </a:cxnLst>
                <a:rect l="T15" t="T16" r="T17" b="T18"/>
                <a:pathLst>
                  <a:path w="982" h="1475">
                    <a:moveTo>
                      <a:pt x="0" y="1475"/>
                    </a:moveTo>
                    <a:cubicBezTo>
                      <a:pt x="68" y="1407"/>
                      <a:pt x="315" y="1170"/>
                      <a:pt x="416" y="1069"/>
                    </a:cubicBezTo>
                    <a:cubicBezTo>
                      <a:pt x="517" y="968"/>
                      <a:pt x="521" y="964"/>
                      <a:pt x="605" y="871"/>
                    </a:cubicBezTo>
                    <a:cubicBezTo>
                      <a:pt x="689" y="778"/>
                      <a:pt x="864" y="655"/>
                      <a:pt x="923" y="510"/>
                    </a:cubicBezTo>
                    <a:cubicBezTo>
                      <a:pt x="982" y="365"/>
                      <a:pt x="953" y="106"/>
                      <a:pt x="961" y="0"/>
                    </a:cubicBezTo>
                  </a:path>
                </a:pathLst>
              </a:custGeom>
              <a:noFill/>
              <a:ln w="38100" cap="flat" cmpd="sng">
                <a:solidFill>
                  <a:schemeClr val="tx1"/>
                </a:solidFill>
                <a:prstDash val="solid"/>
                <a:round/>
                <a:headEnd type="none" w="med" len="lg"/>
                <a:tailEnd type="none" w="med" len="lg"/>
              </a:ln>
            </p:spPr>
            <p:txBody>
              <a:bodyPr>
                <a:spAutoFit/>
              </a:bodyPr>
              <a:lstStyle/>
              <a:p>
                <a:endParaRPr lang="en-US"/>
              </a:p>
            </p:txBody>
          </p:sp>
          <p:sp>
            <p:nvSpPr>
              <p:cNvPr id="33832" name="Freeform 29"/>
              <p:cNvSpPr>
                <a:spLocks/>
              </p:cNvSpPr>
              <p:nvPr/>
            </p:nvSpPr>
            <p:spPr bwMode="auto">
              <a:xfrm flipH="1">
                <a:off x="1521" y="912"/>
                <a:ext cx="687" cy="1079"/>
              </a:xfrm>
              <a:custGeom>
                <a:avLst/>
                <a:gdLst>
                  <a:gd name="T0" fmla="*/ 0 w 982"/>
                  <a:gd name="T1" fmla="*/ 1475 h 1475"/>
                  <a:gd name="T2" fmla="*/ 416 w 982"/>
                  <a:gd name="T3" fmla="*/ 1069 h 1475"/>
                  <a:gd name="T4" fmla="*/ 605 w 982"/>
                  <a:gd name="T5" fmla="*/ 871 h 1475"/>
                  <a:gd name="T6" fmla="*/ 923 w 982"/>
                  <a:gd name="T7" fmla="*/ 510 h 1475"/>
                  <a:gd name="T8" fmla="*/ 961 w 982"/>
                  <a:gd name="T9" fmla="*/ 0 h 1475"/>
                  <a:gd name="T10" fmla="*/ 0 60000 65536"/>
                  <a:gd name="T11" fmla="*/ 0 60000 65536"/>
                  <a:gd name="T12" fmla="*/ 0 60000 65536"/>
                  <a:gd name="T13" fmla="*/ 0 60000 65536"/>
                  <a:gd name="T14" fmla="*/ 0 60000 65536"/>
                  <a:gd name="T15" fmla="*/ 0 w 982"/>
                  <a:gd name="T16" fmla="*/ 0 h 1475"/>
                  <a:gd name="T17" fmla="*/ 982 w 982"/>
                  <a:gd name="T18" fmla="*/ 1475 h 1475"/>
                </a:gdLst>
                <a:ahLst/>
                <a:cxnLst>
                  <a:cxn ang="T10">
                    <a:pos x="T0" y="T1"/>
                  </a:cxn>
                  <a:cxn ang="T11">
                    <a:pos x="T2" y="T3"/>
                  </a:cxn>
                  <a:cxn ang="T12">
                    <a:pos x="T4" y="T5"/>
                  </a:cxn>
                  <a:cxn ang="T13">
                    <a:pos x="T6" y="T7"/>
                  </a:cxn>
                  <a:cxn ang="T14">
                    <a:pos x="T8" y="T9"/>
                  </a:cxn>
                </a:cxnLst>
                <a:rect l="T15" t="T16" r="T17" b="T18"/>
                <a:pathLst>
                  <a:path w="982" h="1475">
                    <a:moveTo>
                      <a:pt x="0" y="1475"/>
                    </a:moveTo>
                    <a:cubicBezTo>
                      <a:pt x="68" y="1407"/>
                      <a:pt x="315" y="1170"/>
                      <a:pt x="416" y="1069"/>
                    </a:cubicBezTo>
                    <a:cubicBezTo>
                      <a:pt x="517" y="968"/>
                      <a:pt x="521" y="964"/>
                      <a:pt x="605" y="871"/>
                    </a:cubicBezTo>
                    <a:cubicBezTo>
                      <a:pt x="689" y="778"/>
                      <a:pt x="864" y="655"/>
                      <a:pt x="923" y="510"/>
                    </a:cubicBezTo>
                    <a:cubicBezTo>
                      <a:pt x="982" y="365"/>
                      <a:pt x="953" y="106"/>
                      <a:pt x="961" y="0"/>
                    </a:cubicBezTo>
                  </a:path>
                </a:pathLst>
              </a:custGeom>
              <a:noFill/>
              <a:ln w="38100" cap="flat" cmpd="sng">
                <a:solidFill>
                  <a:schemeClr val="tx1"/>
                </a:solidFill>
                <a:prstDash val="solid"/>
                <a:round/>
                <a:headEnd type="none" w="med" len="lg"/>
                <a:tailEnd type="none" w="med" len="lg"/>
              </a:ln>
            </p:spPr>
            <p:txBody>
              <a:bodyPr>
                <a:spAutoFit/>
              </a:bodyPr>
              <a:lstStyle/>
              <a:p>
                <a:endParaRPr lang="en-US"/>
              </a:p>
            </p:txBody>
          </p:sp>
        </p:grpSp>
        <p:sp>
          <p:nvSpPr>
            <p:cNvPr id="33825" name="Freeform 30"/>
            <p:cNvSpPr>
              <a:spLocks/>
            </p:cNvSpPr>
            <p:nvPr/>
          </p:nvSpPr>
          <p:spPr bwMode="auto">
            <a:xfrm>
              <a:off x="1734" y="2820"/>
              <a:ext cx="390" cy="407"/>
            </a:xfrm>
            <a:custGeom>
              <a:avLst/>
              <a:gdLst>
                <a:gd name="T0" fmla="*/ 390 w 390"/>
                <a:gd name="T1" fmla="*/ 407 h 407"/>
                <a:gd name="T2" fmla="*/ 194 w 390"/>
                <a:gd name="T3" fmla="*/ 205 h 407"/>
                <a:gd name="T4" fmla="*/ 0 w 390"/>
                <a:gd name="T5" fmla="*/ 0 h 407"/>
                <a:gd name="T6" fmla="*/ 0 60000 65536"/>
                <a:gd name="T7" fmla="*/ 0 60000 65536"/>
                <a:gd name="T8" fmla="*/ 0 60000 65536"/>
                <a:gd name="T9" fmla="*/ 0 w 390"/>
                <a:gd name="T10" fmla="*/ 0 h 407"/>
                <a:gd name="T11" fmla="*/ 390 w 390"/>
                <a:gd name="T12" fmla="*/ 407 h 407"/>
              </a:gdLst>
              <a:ahLst/>
              <a:cxnLst>
                <a:cxn ang="T6">
                  <a:pos x="T0" y="T1"/>
                </a:cxn>
                <a:cxn ang="T7">
                  <a:pos x="T2" y="T3"/>
                </a:cxn>
                <a:cxn ang="T8">
                  <a:pos x="T4" y="T5"/>
                </a:cxn>
              </a:cxnLst>
              <a:rect l="T9" t="T10" r="T11" b="T12"/>
              <a:pathLst>
                <a:path w="390" h="407">
                  <a:moveTo>
                    <a:pt x="390" y="407"/>
                  </a:moveTo>
                  <a:cubicBezTo>
                    <a:pt x="358" y="373"/>
                    <a:pt x="259" y="273"/>
                    <a:pt x="194" y="205"/>
                  </a:cubicBezTo>
                  <a:cubicBezTo>
                    <a:pt x="129" y="137"/>
                    <a:pt x="40" y="43"/>
                    <a:pt x="0" y="0"/>
                  </a:cubicBezTo>
                </a:path>
              </a:pathLst>
            </a:custGeom>
            <a:noFill/>
            <a:ln w="38100" cap="flat" cmpd="sng">
              <a:solidFill>
                <a:srgbClr val="006600"/>
              </a:solidFill>
              <a:prstDash val="solid"/>
              <a:round/>
              <a:headEnd type="stealth" w="med" len="lg"/>
              <a:tailEnd type="none" w="med" len="lg"/>
            </a:ln>
          </p:spPr>
          <p:txBody>
            <a:bodyPr>
              <a:spAutoFit/>
            </a:bodyPr>
            <a:lstStyle/>
            <a:p>
              <a:endParaRPr lang="en-US"/>
            </a:p>
          </p:txBody>
        </p:sp>
        <p:sp>
          <p:nvSpPr>
            <p:cNvPr id="33826" name="AutoShape 31" descr="Wide downward diagonal"/>
            <p:cNvSpPr>
              <a:spLocks noChangeArrowheads="1"/>
            </p:cNvSpPr>
            <p:nvPr/>
          </p:nvSpPr>
          <p:spPr bwMode="auto">
            <a:xfrm>
              <a:off x="1326" y="2888"/>
              <a:ext cx="246" cy="79"/>
            </a:xfrm>
            <a:prstGeom prst="parallelogram">
              <a:avLst>
                <a:gd name="adj" fmla="val 86743"/>
              </a:avLst>
            </a:prstGeom>
            <a:pattFill prst="wdDnDiag">
              <a:fgClr>
                <a:srgbClr val="969696"/>
              </a:fgClr>
              <a:bgClr>
                <a:srgbClr val="FFFFFF"/>
              </a:bgClr>
            </a:pattFill>
            <a:ln w="38100">
              <a:noFill/>
              <a:miter lim="800000"/>
              <a:headEnd type="none" w="med" len="lg"/>
              <a:tailEnd type="none" w="med" len="lg"/>
            </a:ln>
          </p:spPr>
          <p:txBody>
            <a:bodyPr anchor="ctr">
              <a:spAutoFit/>
            </a:bodyPr>
            <a:lstStyle/>
            <a:p>
              <a:endParaRPr lang="en-US"/>
            </a:p>
          </p:txBody>
        </p:sp>
        <p:sp>
          <p:nvSpPr>
            <p:cNvPr id="33827" name="Freeform 32"/>
            <p:cNvSpPr>
              <a:spLocks/>
            </p:cNvSpPr>
            <p:nvPr/>
          </p:nvSpPr>
          <p:spPr bwMode="auto">
            <a:xfrm>
              <a:off x="1353" y="2693"/>
              <a:ext cx="574" cy="361"/>
            </a:xfrm>
            <a:custGeom>
              <a:avLst/>
              <a:gdLst>
                <a:gd name="T0" fmla="*/ 574 w 574"/>
                <a:gd name="T1" fmla="*/ 335 h 361"/>
                <a:gd name="T2" fmla="*/ 76 w 574"/>
                <a:gd name="T3" fmla="*/ 335 h 361"/>
                <a:gd name="T4" fmla="*/ 120 w 574"/>
                <a:gd name="T5" fmla="*/ 178 h 361"/>
                <a:gd name="T6" fmla="*/ 255 w 574"/>
                <a:gd name="T7" fmla="*/ 13 h 361"/>
                <a:gd name="T8" fmla="*/ 363 w 574"/>
                <a:gd name="T9" fmla="*/ 100 h 361"/>
                <a:gd name="T10" fmla="*/ 0 60000 65536"/>
                <a:gd name="T11" fmla="*/ 0 60000 65536"/>
                <a:gd name="T12" fmla="*/ 0 60000 65536"/>
                <a:gd name="T13" fmla="*/ 0 60000 65536"/>
                <a:gd name="T14" fmla="*/ 0 60000 65536"/>
                <a:gd name="T15" fmla="*/ 0 w 574"/>
                <a:gd name="T16" fmla="*/ 0 h 361"/>
                <a:gd name="T17" fmla="*/ 574 w 574"/>
                <a:gd name="T18" fmla="*/ 361 h 361"/>
              </a:gdLst>
              <a:ahLst/>
              <a:cxnLst>
                <a:cxn ang="T10">
                  <a:pos x="T0" y="T1"/>
                </a:cxn>
                <a:cxn ang="T11">
                  <a:pos x="T2" y="T3"/>
                </a:cxn>
                <a:cxn ang="T12">
                  <a:pos x="T4" y="T5"/>
                </a:cxn>
                <a:cxn ang="T13">
                  <a:pos x="T6" y="T7"/>
                </a:cxn>
                <a:cxn ang="T14">
                  <a:pos x="T8" y="T9"/>
                </a:cxn>
              </a:cxnLst>
              <a:rect l="T15" t="T16" r="T17" b="T18"/>
              <a:pathLst>
                <a:path w="574" h="361">
                  <a:moveTo>
                    <a:pt x="574" y="335"/>
                  </a:moveTo>
                  <a:cubicBezTo>
                    <a:pt x="492" y="335"/>
                    <a:pt x="152" y="361"/>
                    <a:pt x="76" y="335"/>
                  </a:cubicBezTo>
                  <a:cubicBezTo>
                    <a:pt x="0" y="309"/>
                    <a:pt x="90" y="232"/>
                    <a:pt x="120" y="178"/>
                  </a:cubicBezTo>
                  <a:lnTo>
                    <a:pt x="255" y="13"/>
                  </a:lnTo>
                  <a:cubicBezTo>
                    <a:pt x="295" y="0"/>
                    <a:pt x="341" y="82"/>
                    <a:pt x="363" y="100"/>
                  </a:cubicBezTo>
                </a:path>
              </a:pathLst>
            </a:custGeom>
            <a:noFill/>
            <a:ln w="38100" cap="flat" cmpd="sng">
              <a:solidFill>
                <a:srgbClr val="006600"/>
              </a:solidFill>
              <a:prstDash val="solid"/>
              <a:round/>
              <a:headEnd type="none" w="med" len="lg"/>
              <a:tailEnd type="stealth" w="med" len="lg"/>
            </a:ln>
          </p:spPr>
          <p:txBody>
            <a:bodyPr>
              <a:spAutoFit/>
            </a:bodyPr>
            <a:lstStyle/>
            <a:p>
              <a:endParaRPr lang="en-US"/>
            </a:p>
          </p:txBody>
        </p:sp>
        <p:sp>
          <p:nvSpPr>
            <p:cNvPr id="33828" name="Freeform 64"/>
            <p:cNvSpPr>
              <a:spLocks/>
            </p:cNvSpPr>
            <p:nvPr/>
          </p:nvSpPr>
          <p:spPr bwMode="auto">
            <a:xfrm>
              <a:off x="1164" y="3020"/>
              <a:ext cx="202" cy="228"/>
            </a:xfrm>
            <a:custGeom>
              <a:avLst/>
              <a:gdLst>
                <a:gd name="T0" fmla="*/ 0 w 202"/>
                <a:gd name="T1" fmla="*/ 228 h 228"/>
                <a:gd name="T2" fmla="*/ 202 w 202"/>
                <a:gd name="T3" fmla="*/ 0 h 228"/>
                <a:gd name="T4" fmla="*/ 0 60000 65536"/>
                <a:gd name="T5" fmla="*/ 0 60000 65536"/>
                <a:gd name="T6" fmla="*/ 0 w 202"/>
                <a:gd name="T7" fmla="*/ 0 h 228"/>
                <a:gd name="T8" fmla="*/ 202 w 202"/>
                <a:gd name="T9" fmla="*/ 228 h 228"/>
              </a:gdLst>
              <a:ahLst/>
              <a:cxnLst>
                <a:cxn ang="T4">
                  <a:pos x="T0" y="T1"/>
                </a:cxn>
                <a:cxn ang="T5">
                  <a:pos x="T2" y="T3"/>
                </a:cxn>
              </a:cxnLst>
              <a:rect l="T6" t="T7" r="T8" b="T9"/>
              <a:pathLst>
                <a:path w="202" h="228">
                  <a:moveTo>
                    <a:pt x="0" y="228"/>
                  </a:moveTo>
                  <a:cubicBezTo>
                    <a:pt x="34" y="190"/>
                    <a:pt x="168" y="38"/>
                    <a:pt x="202" y="0"/>
                  </a:cubicBezTo>
                </a:path>
              </a:pathLst>
            </a:custGeom>
            <a:noFill/>
            <a:ln w="38100" cap="flat" cmpd="sng">
              <a:solidFill>
                <a:srgbClr val="006600"/>
              </a:solidFill>
              <a:prstDash val="solid"/>
              <a:round/>
              <a:headEnd type="stealth" w="med" len="lg"/>
              <a:tailEnd type="none" w="med" len="lg"/>
            </a:ln>
          </p:spPr>
          <p:txBody>
            <a:bodyPr>
              <a:spAutoFit/>
            </a:bodyPr>
            <a:lstStyle/>
            <a:p>
              <a:endParaRPr lang="en-US"/>
            </a:p>
          </p:txBody>
        </p:sp>
      </p:grpSp>
      <p:grpSp>
        <p:nvGrpSpPr>
          <p:cNvPr id="33814" name="Group 50"/>
          <p:cNvGrpSpPr>
            <a:grpSpLocks/>
          </p:cNvGrpSpPr>
          <p:nvPr/>
        </p:nvGrpSpPr>
        <p:grpSpPr bwMode="auto">
          <a:xfrm>
            <a:off x="4191000" y="1539875"/>
            <a:ext cx="1790700" cy="1295400"/>
            <a:chOff x="528" y="912"/>
            <a:chExt cx="1680" cy="1200"/>
          </a:xfrm>
        </p:grpSpPr>
        <p:sp>
          <p:nvSpPr>
            <p:cNvPr id="33820" name="AutoShape 51"/>
            <p:cNvSpPr>
              <a:spLocks noChangeArrowheads="1"/>
            </p:cNvSpPr>
            <p:nvPr/>
          </p:nvSpPr>
          <p:spPr bwMode="auto">
            <a:xfrm>
              <a:off x="1139" y="1369"/>
              <a:ext cx="471" cy="281"/>
            </a:xfrm>
            <a:prstGeom prst="triangle">
              <a:avLst>
                <a:gd name="adj" fmla="val 50000"/>
              </a:avLst>
            </a:prstGeom>
            <a:noFill/>
            <a:ln w="38100">
              <a:solidFill>
                <a:schemeClr val="tx1"/>
              </a:solidFill>
              <a:miter lim="800000"/>
              <a:headEnd type="none" w="med" len="lg"/>
              <a:tailEnd type="none" w="med" len="lg"/>
            </a:ln>
          </p:spPr>
          <p:txBody>
            <a:bodyPr anchor="ctr">
              <a:spAutoFit/>
            </a:bodyPr>
            <a:lstStyle/>
            <a:p>
              <a:endParaRPr lang="en-US"/>
            </a:p>
          </p:txBody>
        </p:sp>
        <p:sp>
          <p:nvSpPr>
            <p:cNvPr id="33821" name="Freeform 52"/>
            <p:cNvSpPr>
              <a:spLocks/>
            </p:cNvSpPr>
            <p:nvPr/>
          </p:nvSpPr>
          <p:spPr bwMode="auto">
            <a:xfrm>
              <a:off x="770" y="1798"/>
              <a:ext cx="1209" cy="314"/>
            </a:xfrm>
            <a:custGeom>
              <a:avLst/>
              <a:gdLst>
                <a:gd name="T0" fmla="*/ 0 w 1728"/>
                <a:gd name="T1" fmla="*/ 401 h 429"/>
                <a:gd name="T2" fmla="*/ 340 w 1728"/>
                <a:gd name="T3" fmla="*/ 61 h 429"/>
                <a:gd name="T4" fmla="*/ 471 w 1728"/>
                <a:gd name="T5" fmla="*/ 37 h 429"/>
                <a:gd name="T6" fmla="*/ 1265 w 1728"/>
                <a:gd name="T7" fmla="*/ 32 h 429"/>
                <a:gd name="T8" fmla="*/ 1369 w 1728"/>
                <a:gd name="T9" fmla="*/ 70 h 429"/>
                <a:gd name="T10" fmla="*/ 1473 w 1728"/>
                <a:gd name="T11" fmla="*/ 183 h 429"/>
                <a:gd name="T12" fmla="*/ 1728 w 1728"/>
                <a:gd name="T13" fmla="*/ 429 h 429"/>
                <a:gd name="T14" fmla="*/ 0 60000 65536"/>
                <a:gd name="T15" fmla="*/ 0 60000 65536"/>
                <a:gd name="T16" fmla="*/ 0 60000 65536"/>
                <a:gd name="T17" fmla="*/ 0 60000 65536"/>
                <a:gd name="T18" fmla="*/ 0 60000 65536"/>
                <a:gd name="T19" fmla="*/ 0 60000 65536"/>
                <a:gd name="T20" fmla="*/ 0 60000 65536"/>
                <a:gd name="T21" fmla="*/ 0 w 1728"/>
                <a:gd name="T22" fmla="*/ 0 h 429"/>
                <a:gd name="T23" fmla="*/ 1728 w 1728"/>
                <a:gd name="T24" fmla="*/ 429 h 4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28" h="429">
                  <a:moveTo>
                    <a:pt x="0" y="401"/>
                  </a:moveTo>
                  <a:cubicBezTo>
                    <a:pt x="57" y="344"/>
                    <a:pt x="261" y="122"/>
                    <a:pt x="340" y="61"/>
                  </a:cubicBezTo>
                  <a:cubicBezTo>
                    <a:pt x="419" y="0"/>
                    <a:pt x="317" y="42"/>
                    <a:pt x="471" y="37"/>
                  </a:cubicBezTo>
                  <a:cubicBezTo>
                    <a:pt x="625" y="32"/>
                    <a:pt x="1115" y="27"/>
                    <a:pt x="1265" y="32"/>
                  </a:cubicBezTo>
                  <a:cubicBezTo>
                    <a:pt x="1415" y="37"/>
                    <a:pt x="1334" y="45"/>
                    <a:pt x="1369" y="70"/>
                  </a:cubicBezTo>
                  <a:cubicBezTo>
                    <a:pt x="1404" y="95"/>
                    <a:pt x="1413" y="123"/>
                    <a:pt x="1473" y="183"/>
                  </a:cubicBezTo>
                  <a:cubicBezTo>
                    <a:pt x="1533" y="243"/>
                    <a:pt x="1675" y="378"/>
                    <a:pt x="1728" y="429"/>
                  </a:cubicBezTo>
                </a:path>
              </a:pathLst>
            </a:custGeom>
            <a:noFill/>
            <a:ln w="38100" cap="flat" cmpd="sng">
              <a:solidFill>
                <a:schemeClr val="tx1"/>
              </a:solidFill>
              <a:prstDash val="solid"/>
              <a:round/>
              <a:headEnd type="none" w="med" len="lg"/>
              <a:tailEnd type="none" w="med" len="lg"/>
            </a:ln>
          </p:spPr>
          <p:txBody>
            <a:bodyPr>
              <a:spAutoFit/>
            </a:bodyPr>
            <a:lstStyle/>
            <a:p>
              <a:endParaRPr lang="en-US"/>
            </a:p>
          </p:txBody>
        </p:sp>
        <p:sp>
          <p:nvSpPr>
            <p:cNvPr id="33822" name="Freeform 53"/>
            <p:cNvSpPr>
              <a:spLocks/>
            </p:cNvSpPr>
            <p:nvPr/>
          </p:nvSpPr>
          <p:spPr bwMode="auto">
            <a:xfrm>
              <a:off x="528" y="912"/>
              <a:ext cx="687" cy="1079"/>
            </a:xfrm>
            <a:custGeom>
              <a:avLst/>
              <a:gdLst>
                <a:gd name="T0" fmla="*/ 0 w 982"/>
                <a:gd name="T1" fmla="*/ 1475 h 1475"/>
                <a:gd name="T2" fmla="*/ 416 w 982"/>
                <a:gd name="T3" fmla="*/ 1069 h 1475"/>
                <a:gd name="T4" fmla="*/ 605 w 982"/>
                <a:gd name="T5" fmla="*/ 871 h 1475"/>
                <a:gd name="T6" fmla="*/ 923 w 982"/>
                <a:gd name="T7" fmla="*/ 510 h 1475"/>
                <a:gd name="T8" fmla="*/ 961 w 982"/>
                <a:gd name="T9" fmla="*/ 0 h 1475"/>
                <a:gd name="T10" fmla="*/ 0 60000 65536"/>
                <a:gd name="T11" fmla="*/ 0 60000 65536"/>
                <a:gd name="T12" fmla="*/ 0 60000 65536"/>
                <a:gd name="T13" fmla="*/ 0 60000 65536"/>
                <a:gd name="T14" fmla="*/ 0 60000 65536"/>
                <a:gd name="T15" fmla="*/ 0 w 982"/>
                <a:gd name="T16" fmla="*/ 0 h 1475"/>
                <a:gd name="T17" fmla="*/ 982 w 982"/>
                <a:gd name="T18" fmla="*/ 1475 h 1475"/>
              </a:gdLst>
              <a:ahLst/>
              <a:cxnLst>
                <a:cxn ang="T10">
                  <a:pos x="T0" y="T1"/>
                </a:cxn>
                <a:cxn ang="T11">
                  <a:pos x="T2" y="T3"/>
                </a:cxn>
                <a:cxn ang="T12">
                  <a:pos x="T4" y="T5"/>
                </a:cxn>
                <a:cxn ang="T13">
                  <a:pos x="T6" y="T7"/>
                </a:cxn>
                <a:cxn ang="T14">
                  <a:pos x="T8" y="T9"/>
                </a:cxn>
              </a:cxnLst>
              <a:rect l="T15" t="T16" r="T17" b="T18"/>
              <a:pathLst>
                <a:path w="982" h="1475">
                  <a:moveTo>
                    <a:pt x="0" y="1475"/>
                  </a:moveTo>
                  <a:cubicBezTo>
                    <a:pt x="68" y="1407"/>
                    <a:pt x="315" y="1170"/>
                    <a:pt x="416" y="1069"/>
                  </a:cubicBezTo>
                  <a:cubicBezTo>
                    <a:pt x="517" y="968"/>
                    <a:pt x="521" y="964"/>
                    <a:pt x="605" y="871"/>
                  </a:cubicBezTo>
                  <a:cubicBezTo>
                    <a:pt x="689" y="778"/>
                    <a:pt x="864" y="655"/>
                    <a:pt x="923" y="510"/>
                  </a:cubicBezTo>
                  <a:cubicBezTo>
                    <a:pt x="982" y="365"/>
                    <a:pt x="953" y="106"/>
                    <a:pt x="961" y="0"/>
                  </a:cubicBezTo>
                </a:path>
              </a:pathLst>
            </a:custGeom>
            <a:noFill/>
            <a:ln w="38100" cap="flat" cmpd="sng">
              <a:solidFill>
                <a:schemeClr val="tx1"/>
              </a:solidFill>
              <a:prstDash val="solid"/>
              <a:round/>
              <a:headEnd type="none" w="med" len="lg"/>
              <a:tailEnd type="none" w="med" len="lg"/>
            </a:ln>
          </p:spPr>
          <p:txBody>
            <a:bodyPr>
              <a:spAutoFit/>
            </a:bodyPr>
            <a:lstStyle/>
            <a:p>
              <a:endParaRPr lang="en-US"/>
            </a:p>
          </p:txBody>
        </p:sp>
        <p:sp>
          <p:nvSpPr>
            <p:cNvPr id="33823" name="Freeform 54"/>
            <p:cNvSpPr>
              <a:spLocks/>
            </p:cNvSpPr>
            <p:nvPr/>
          </p:nvSpPr>
          <p:spPr bwMode="auto">
            <a:xfrm flipH="1">
              <a:off x="1521" y="912"/>
              <a:ext cx="687" cy="1079"/>
            </a:xfrm>
            <a:custGeom>
              <a:avLst/>
              <a:gdLst>
                <a:gd name="T0" fmla="*/ 0 w 982"/>
                <a:gd name="T1" fmla="*/ 1475 h 1475"/>
                <a:gd name="T2" fmla="*/ 416 w 982"/>
                <a:gd name="T3" fmla="*/ 1069 h 1475"/>
                <a:gd name="T4" fmla="*/ 605 w 982"/>
                <a:gd name="T5" fmla="*/ 871 h 1475"/>
                <a:gd name="T6" fmla="*/ 923 w 982"/>
                <a:gd name="T7" fmla="*/ 510 h 1475"/>
                <a:gd name="T8" fmla="*/ 961 w 982"/>
                <a:gd name="T9" fmla="*/ 0 h 1475"/>
                <a:gd name="T10" fmla="*/ 0 60000 65536"/>
                <a:gd name="T11" fmla="*/ 0 60000 65536"/>
                <a:gd name="T12" fmla="*/ 0 60000 65536"/>
                <a:gd name="T13" fmla="*/ 0 60000 65536"/>
                <a:gd name="T14" fmla="*/ 0 60000 65536"/>
                <a:gd name="T15" fmla="*/ 0 w 982"/>
                <a:gd name="T16" fmla="*/ 0 h 1475"/>
                <a:gd name="T17" fmla="*/ 982 w 982"/>
                <a:gd name="T18" fmla="*/ 1475 h 1475"/>
              </a:gdLst>
              <a:ahLst/>
              <a:cxnLst>
                <a:cxn ang="T10">
                  <a:pos x="T0" y="T1"/>
                </a:cxn>
                <a:cxn ang="T11">
                  <a:pos x="T2" y="T3"/>
                </a:cxn>
                <a:cxn ang="T12">
                  <a:pos x="T4" y="T5"/>
                </a:cxn>
                <a:cxn ang="T13">
                  <a:pos x="T6" y="T7"/>
                </a:cxn>
                <a:cxn ang="T14">
                  <a:pos x="T8" y="T9"/>
                </a:cxn>
              </a:cxnLst>
              <a:rect l="T15" t="T16" r="T17" b="T18"/>
              <a:pathLst>
                <a:path w="982" h="1475">
                  <a:moveTo>
                    <a:pt x="0" y="1475"/>
                  </a:moveTo>
                  <a:cubicBezTo>
                    <a:pt x="68" y="1407"/>
                    <a:pt x="315" y="1170"/>
                    <a:pt x="416" y="1069"/>
                  </a:cubicBezTo>
                  <a:cubicBezTo>
                    <a:pt x="517" y="968"/>
                    <a:pt x="521" y="964"/>
                    <a:pt x="605" y="871"/>
                  </a:cubicBezTo>
                  <a:cubicBezTo>
                    <a:pt x="689" y="778"/>
                    <a:pt x="864" y="655"/>
                    <a:pt x="923" y="510"/>
                  </a:cubicBezTo>
                  <a:cubicBezTo>
                    <a:pt x="982" y="365"/>
                    <a:pt x="953" y="106"/>
                    <a:pt x="961" y="0"/>
                  </a:cubicBezTo>
                </a:path>
              </a:pathLst>
            </a:custGeom>
            <a:noFill/>
            <a:ln w="38100" cap="flat" cmpd="sng">
              <a:solidFill>
                <a:schemeClr val="tx1"/>
              </a:solidFill>
              <a:prstDash val="solid"/>
              <a:round/>
              <a:headEnd type="none" w="med" len="lg"/>
              <a:tailEnd type="none" w="med" len="lg"/>
            </a:ln>
          </p:spPr>
          <p:txBody>
            <a:bodyPr>
              <a:spAutoFit/>
            </a:bodyPr>
            <a:lstStyle/>
            <a:p>
              <a:endParaRPr lang="en-US"/>
            </a:p>
          </p:txBody>
        </p:sp>
      </p:grpSp>
      <p:sp>
        <p:nvSpPr>
          <p:cNvPr id="33815" name="Freeform 55"/>
          <p:cNvSpPr>
            <a:spLocks/>
          </p:cNvSpPr>
          <p:nvPr/>
        </p:nvSpPr>
        <p:spPr bwMode="auto">
          <a:xfrm>
            <a:off x="4856163" y="1539875"/>
            <a:ext cx="234950" cy="588963"/>
          </a:xfrm>
          <a:custGeom>
            <a:avLst/>
            <a:gdLst>
              <a:gd name="T0" fmla="*/ 0 w 220"/>
              <a:gd name="T1" fmla="*/ 545 h 545"/>
              <a:gd name="T2" fmla="*/ 95 w 220"/>
              <a:gd name="T3" fmla="*/ 423 h 545"/>
              <a:gd name="T4" fmla="*/ 151 w 220"/>
              <a:gd name="T5" fmla="*/ 356 h 545"/>
              <a:gd name="T6" fmla="*/ 208 w 220"/>
              <a:gd name="T7" fmla="*/ 224 h 545"/>
              <a:gd name="T8" fmla="*/ 220 w 220"/>
              <a:gd name="T9" fmla="*/ 0 h 545"/>
              <a:gd name="T10" fmla="*/ 0 60000 65536"/>
              <a:gd name="T11" fmla="*/ 0 60000 65536"/>
              <a:gd name="T12" fmla="*/ 0 60000 65536"/>
              <a:gd name="T13" fmla="*/ 0 60000 65536"/>
              <a:gd name="T14" fmla="*/ 0 60000 65536"/>
              <a:gd name="T15" fmla="*/ 0 w 220"/>
              <a:gd name="T16" fmla="*/ 0 h 545"/>
              <a:gd name="T17" fmla="*/ 220 w 220"/>
              <a:gd name="T18" fmla="*/ 545 h 545"/>
            </a:gdLst>
            <a:ahLst/>
            <a:cxnLst>
              <a:cxn ang="T10">
                <a:pos x="T0" y="T1"/>
              </a:cxn>
              <a:cxn ang="T11">
                <a:pos x="T2" y="T3"/>
              </a:cxn>
              <a:cxn ang="T12">
                <a:pos x="T4" y="T5"/>
              </a:cxn>
              <a:cxn ang="T13">
                <a:pos x="T6" y="T7"/>
              </a:cxn>
              <a:cxn ang="T14">
                <a:pos x="T8" y="T9"/>
              </a:cxn>
            </a:cxnLst>
            <a:rect l="T15" t="T16" r="T17" b="T18"/>
            <a:pathLst>
              <a:path w="220" h="545">
                <a:moveTo>
                  <a:pt x="0" y="545"/>
                </a:moveTo>
                <a:cubicBezTo>
                  <a:pt x="16" y="523"/>
                  <a:pt x="70" y="455"/>
                  <a:pt x="95" y="423"/>
                </a:cubicBezTo>
                <a:cubicBezTo>
                  <a:pt x="120" y="391"/>
                  <a:pt x="132" y="389"/>
                  <a:pt x="151" y="356"/>
                </a:cubicBezTo>
                <a:cubicBezTo>
                  <a:pt x="170" y="323"/>
                  <a:pt x="197" y="283"/>
                  <a:pt x="208" y="224"/>
                </a:cubicBezTo>
                <a:cubicBezTo>
                  <a:pt x="219" y="165"/>
                  <a:pt x="217" y="47"/>
                  <a:pt x="220" y="0"/>
                </a:cubicBezTo>
              </a:path>
            </a:pathLst>
          </a:custGeom>
          <a:noFill/>
          <a:ln w="28575" cap="flat" cmpd="sng">
            <a:solidFill>
              <a:srgbClr val="006600"/>
            </a:solidFill>
            <a:prstDash val="solid"/>
            <a:round/>
            <a:headEnd type="stealth" w="med" len="lg"/>
            <a:tailEnd type="none" w="med" len="lg"/>
          </a:ln>
        </p:spPr>
        <p:txBody>
          <a:bodyPr>
            <a:spAutoFit/>
          </a:bodyPr>
          <a:lstStyle/>
          <a:p>
            <a:endParaRPr lang="en-US"/>
          </a:p>
        </p:txBody>
      </p:sp>
      <p:sp>
        <p:nvSpPr>
          <p:cNvPr id="33816" name="AutoShape 56" descr="Wide downward diagonal"/>
          <p:cNvSpPr>
            <a:spLocks noChangeArrowheads="1"/>
          </p:cNvSpPr>
          <p:nvPr/>
        </p:nvSpPr>
        <p:spPr bwMode="auto">
          <a:xfrm>
            <a:off x="4600575" y="2162175"/>
            <a:ext cx="390525" cy="125413"/>
          </a:xfrm>
          <a:prstGeom prst="parallelogram">
            <a:avLst>
              <a:gd name="adj" fmla="val 86743"/>
            </a:avLst>
          </a:prstGeom>
          <a:pattFill prst="wdDnDiag">
            <a:fgClr>
              <a:srgbClr val="969696"/>
            </a:fgClr>
            <a:bgClr>
              <a:srgbClr val="FFFFFF"/>
            </a:bgClr>
          </a:pattFill>
          <a:ln w="15875">
            <a:noFill/>
            <a:miter lim="800000"/>
            <a:headEnd type="none" w="med" len="lg"/>
            <a:tailEnd type="none" w="med" len="lg"/>
          </a:ln>
        </p:spPr>
        <p:txBody>
          <a:bodyPr anchor="ctr">
            <a:spAutoFit/>
          </a:bodyPr>
          <a:lstStyle/>
          <a:p>
            <a:endParaRPr lang="en-US"/>
          </a:p>
        </p:txBody>
      </p:sp>
      <p:sp>
        <p:nvSpPr>
          <p:cNvPr id="33817" name="Freeform 57"/>
          <p:cNvSpPr>
            <a:spLocks/>
          </p:cNvSpPr>
          <p:nvPr/>
        </p:nvSpPr>
        <p:spPr bwMode="auto">
          <a:xfrm flipH="1">
            <a:off x="5081588" y="1539875"/>
            <a:ext cx="752475" cy="1160463"/>
          </a:xfrm>
          <a:custGeom>
            <a:avLst/>
            <a:gdLst>
              <a:gd name="T0" fmla="*/ 0 w 707"/>
              <a:gd name="T1" fmla="*/ 1075 h 1075"/>
              <a:gd name="T2" fmla="*/ 291 w 707"/>
              <a:gd name="T3" fmla="*/ 778 h 1075"/>
              <a:gd name="T4" fmla="*/ 423 w 707"/>
              <a:gd name="T5" fmla="*/ 633 h 1075"/>
              <a:gd name="T6" fmla="*/ 659 w 707"/>
              <a:gd name="T7" fmla="*/ 359 h 1075"/>
              <a:gd name="T8" fmla="*/ 707 w 707"/>
              <a:gd name="T9" fmla="*/ 0 h 1075"/>
              <a:gd name="T10" fmla="*/ 0 60000 65536"/>
              <a:gd name="T11" fmla="*/ 0 60000 65536"/>
              <a:gd name="T12" fmla="*/ 0 60000 65536"/>
              <a:gd name="T13" fmla="*/ 0 60000 65536"/>
              <a:gd name="T14" fmla="*/ 0 60000 65536"/>
              <a:gd name="T15" fmla="*/ 0 w 707"/>
              <a:gd name="T16" fmla="*/ 0 h 1075"/>
              <a:gd name="T17" fmla="*/ 707 w 707"/>
              <a:gd name="T18" fmla="*/ 1075 h 1075"/>
            </a:gdLst>
            <a:ahLst/>
            <a:cxnLst>
              <a:cxn ang="T10">
                <a:pos x="T0" y="T1"/>
              </a:cxn>
              <a:cxn ang="T11">
                <a:pos x="T2" y="T3"/>
              </a:cxn>
              <a:cxn ang="T12">
                <a:pos x="T4" y="T5"/>
              </a:cxn>
              <a:cxn ang="T13">
                <a:pos x="T6" y="T7"/>
              </a:cxn>
              <a:cxn ang="T14">
                <a:pos x="T8" y="T9"/>
              </a:cxn>
            </a:cxnLst>
            <a:rect l="T15" t="T16" r="T17" b="T18"/>
            <a:pathLst>
              <a:path w="707" h="1075">
                <a:moveTo>
                  <a:pt x="0" y="1075"/>
                </a:moveTo>
                <a:cubicBezTo>
                  <a:pt x="48" y="1025"/>
                  <a:pt x="220" y="852"/>
                  <a:pt x="291" y="778"/>
                </a:cubicBezTo>
                <a:cubicBezTo>
                  <a:pt x="362" y="704"/>
                  <a:pt x="362" y="703"/>
                  <a:pt x="423" y="633"/>
                </a:cubicBezTo>
                <a:cubicBezTo>
                  <a:pt x="484" y="563"/>
                  <a:pt x="612" y="464"/>
                  <a:pt x="659" y="359"/>
                </a:cubicBezTo>
                <a:cubicBezTo>
                  <a:pt x="706" y="254"/>
                  <a:pt x="697" y="75"/>
                  <a:pt x="707" y="0"/>
                </a:cubicBezTo>
              </a:path>
            </a:pathLst>
          </a:custGeom>
          <a:noFill/>
          <a:ln w="28575" cap="flat" cmpd="sng">
            <a:solidFill>
              <a:srgbClr val="006600"/>
            </a:solidFill>
            <a:prstDash val="solid"/>
            <a:round/>
            <a:headEnd type="stealth" w="med" len="lg"/>
            <a:tailEnd type="none" w="med" len="lg"/>
          </a:ln>
        </p:spPr>
        <p:txBody>
          <a:bodyPr>
            <a:spAutoFit/>
          </a:bodyPr>
          <a:lstStyle/>
          <a:p>
            <a:endParaRPr lang="en-US"/>
          </a:p>
        </p:txBody>
      </p:sp>
      <p:sp>
        <p:nvSpPr>
          <p:cNvPr id="33818" name="Freeform 58"/>
          <p:cNvSpPr>
            <a:spLocks/>
          </p:cNvSpPr>
          <p:nvPr/>
        </p:nvSpPr>
        <p:spPr bwMode="auto">
          <a:xfrm>
            <a:off x="4483100" y="2314575"/>
            <a:ext cx="1104900" cy="146050"/>
          </a:xfrm>
          <a:custGeom>
            <a:avLst/>
            <a:gdLst>
              <a:gd name="T0" fmla="*/ 696 w 696"/>
              <a:gd name="T1" fmla="*/ 88 h 92"/>
              <a:gd name="T2" fmla="*/ 96 w 696"/>
              <a:gd name="T3" fmla="*/ 92 h 92"/>
              <a:gd name="T4" fmla="*/ 120 w 696"/>
              <a:gd name="T5" fmla="*/ 0 h 92"/>
              <a:gd name="T6" fmla="*/ 0 60000 65536"/>
              <a:gd name="T7" fmla="*/ 0 60000 65536"/>
              <a:gd name="T8" fmla="*/ 0 60000 65536"/>
              <a:gd name="T9" fmla="*/ 0 w 696"/>
              <a:gd name="T10" fmla="*/ 0 h 92"/>
              <a:gd name="T11" fmla="*/ 696 w 696"/>
              <a:gd name="T12" fmla="*/ 92 h 92"/>
            </a:gdLst>
            <a:ahLst/>
            <a:cxnLst>
              <a:cxn ang="T6">
                <a:pos x="T0" y="T1"/>
              </a:cxn>
              <a:cxn ang="T7">
                <a:pos x="T2" y="T3"/>
              </a:cxn>
              <a:cxn ang="T8">
                <a:pos x="T4" y="T5"/>
              </a:cxn>
            </a:cxnLst>
            <a:rect l="T9" t="T10" r="T11" b="T12"/>
            <a:pathLst>
              <a:path w="696" h="92">
                <a:moveTo>
                  <a:pt x="696" y="88"/>
                </a:moveTo>
                <a:lnTo>
                  <a:pt x="96" y="92"/>
                </a:lnTo>
                <a:cubicBezTo>
                  <a:pt x="0" y="77"/>
                  <a:pt x="115" y="19"/>
                  <a:pt x="120" y="0"/>
                </a:cubicBezTo>
              </a:path>
            </a:pathLst>
          </a:custGeom>
          <a:noFill/>
          <a:ln w="28575" cap="flat" cmpd="sng">
            <a:solidFill>
              <a:srgbClr val="006600"/>
            </a:solidFill>
            <a:prstDash val="solid"/>
            <a:round/>
            <a:headEnd type="none" w="med" len="lg"/>
            <a:tailEnd type="stealth" w="med" len="lg"/>
          </a:ln>
        </p:spPr>
        <p:txBody>
          <a:bodyPr>
            <a:spAutoFit/>
          </a:bodyPr>
          <a:lstStyle/>
          <a:p>
            <a:endParaRPr lang="en-US"/>
          </a:p>
        </p:txBody>
      </p:sp>
      <p:sp>
        <p:nvSpPr>
          <p:cNvPr id="33819" name="Freeform 65"/>
          <p:cNvSpPr>
            <a:spLocks/>
          </p:cNvSpPr>
          <p:nvPr/>
        </p:nvSpPr>
        <p:spPr bwMode="auto">
          <a:xfrm>
            <a:off x="4229100" y="2479675"/>
            <a:ext cx="320675" cy="361950"/>
          </a:xfrm>
          <a:custGeom>
            <a:avLst/>
            <a:gdLst>
              <a:gd name="T0" fmla="*/ 0 w 202"/>
              <a:gd name="T1" fmla="*/ 228 h 228"/>
              <a:gd name="T2" fmla="*/ 202 w 202"/>
              <a:gd name="T3" fmla="*/ 0 h 228"/>
              <a:gd name="T4" fmla="*/ 0 60000 65536"/>
              <a:gd name="T5" fmla="*/ 0 60000 65536"/>
              <a:gd name="T6" fmla="*/ 0 w 202"/>
              <a:gd name="T7" fmla="*/ 0 h 228"/>
              <a:gd name="T8" fmla="*/ 202 w 202"/>
              <a:gd name="T9" fmla="*/ 228 h 228"/>
            </a:gdLst>
            <a:ahLst/>
            <a:cxnLst>
              <a:cxn ang="T4">
                <a:pos x="T0" y="T1"/>
              </a:cxn>
              <a:cxn ang="T5">
                <a:pos x="T2" y="T3"/>
              </a:cxn>
            </a:cxnLst>
            <a:rect l="T6" t="T7" r="T8" b="T9"/>
            <a:pathLst>
              <a:path w="202" h="228">
                <a:moveTo>
                  <a:pt x="0" y="228"/>
                </a:moveTo>
                <a:cubicBezTo>
                  <a:pt x="34" y="190"/>
                  <a:pt x="168" y="38"/>
                  <a:pt x="202" y="0"/>
                </a:cubicBezTo>
              </a:path>
            </a:pathLst>
          </a:custGeom>
          <a:noFill/>
          <a:ln w="28575" cap="flat" cmpd="sng">
            <a:solidFill>
              <a:srgbClr val="006600"/>
            </a:solidFill>
            <a:prstDash val="solid"/>
            <a:round/>
            <a:headEnd type="stealth" w="med" len="lg"/>
            <a:tailEnd type="none" w="med" len="lg"/>
          </a:ln>
        </p:spPr>
        <p:txBody>
          <a:bodyPr>
            <a:spAutoFit/>
          </a:bodyPr>
          <a:lstStyle/>
          <a:p>
            <a:endParaRPr lang="en-US"/>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05000" y="152400"/>
            <a:ext cx="5334000" cy="931863"/>
          </a:xfrm>
          <a:solidFill>
            <a:schemeClr val="bg1"/>
          </a:solidFill>
          <a:ln cap="flat" algn="ctr"/>
        </p:spPr>
        <p:txBody>
          <a:bodyPr>
            <a:spAutoFit/>
          </a:bodyPr>
          <a:lstStyle/>
          <a:p>
            <a:pPr algn="l" eaLnBrk="1" hangingPunct="1"/>
            <a:r>
              <a:rPr lang="en-US" sz="1800" smtClean="0"/>
              <a:t>Cell model to show origin of electrocardiogram record: </a:t>
            </a:r>
            <a:r>
              <a:rPr lang="en-US" sz="1800" b="1" smtClean="0"/>
              <a:t>partial depolarization</a:t>
            </a:r>
            <a:r>
              <a:rPr lang="en-US" sz="1800" smtClean="0"/>
              <a:t> creates a potential difference between two points on the cell surface</a:t>
            </a:r>
          </a:p>
        </p:txBody>
      </p:sp>
      <p:sp>
        <p:nvSpPr>
          <p:cNvPr id="8195" name="Text Box 229"/>
          <p:cNvSpPr txBox="1">
            <a:spLocks noChangeArrowheads="1"/>
          </p:cNvSpPr>
          <p:nvPr/>
        </p:nvSpPr>
        <p:spPr bwMode="auto">
          <a:xfrm>
            <a:off x="762000" y="4616450"/>
            <a:ext cx="7696200" cy="1660525"/>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b="1" i="1">
                <a:latin typeface="Arial" charset="0"/>
              </a:rPr>
              <a:t>Depolarization of part of the cell membrane creates a potential difference between the resting and depolarized regions on the surface.</a:t>
            </a:r>
          </a:p>
          <a:p>
            <a:pPr algn="just" eaLnBrk="0" hangingPunct="0"/>
            <a:r>
              <a:rPr lang="en-US" sz="1700">
                <a:latin typeface="Arial" charset="0"/>
              </a:rPr>
              <a:t>By convention, current flows from negative to positive and from the depolarized region to the “resting” region.</a:t>
            </a:r>
          </a:p>
          <a:p>
            <a:pPr algn="just" eaLnBrk="0" hangingPunct="0"/>
            <a:r>
              <a:rPr lang="en-US" sz="1700" b="1" i="1">
                <a:latin typeface="Arial" charset="0"/>
              </a:rPr>
              <a:t>If the wave of depolarization is directed towards the positive electrode, the ECG records a positive (upward) deflection.</a:t>
            </a:r>
          </a:p>
        </p:txBody>
      </p:sp>
      <p:grpSp>
        <p:nvGrpSpPr>
          <p:cNvPr id="8196" name="Group 33"/>
          <p:cNvGrpSpPr>
            <a:grpSpLocks/>
          </p:cNvGrpSpPr>
          <p:nvPr/>
        </p:nvGrpSpPr>
        <p:grpSpPr bwMode="auto">
          <a:xfrm>
            <a:off x="685800" y="1209675"/>
            <a:ext cx="8131175" cy="2676525"/>
            <a:chOff x="432" y="670"/>
            <a:chExt cx="5122" cy="1686"/>
          </a:xfrm>
        </p:grpSpPr>
        <p:sp>
          <p:nvSpPr>
            <p:cNvPr id="8197" name="Oval 36"/>
            <p:cNvSpPr>
              <a:spLocks noChangeArrowheads="1"/>
            </p:cNvSpPr>
            <p:nvPr/>
          </p:nvSpPr>
          <p:spPr bwMode="auto">
            <a:xfrm>
              <a:off x="1545" y="1280"/>
              <a:ext cx="2321" cy="976"/>
            </a:xfrm>
            <a:prstGeom prst="ellipse">
              <a:avLst/>
            </a:prstGeom>
            <a:solidFill>
              <a:srgbClr val="FFCC99"/>
            </a:solidFill>
            <a:ln w="12700">
              <a:solidFill>
                <a:srgbClr val="000000"/>
              </a:solidFill>
              <a:round/>
              <a:headEnd/>
              <a:tailEnd/>
            </a:ln>
          </p:spPr>
          <p:txBody>
            <a:bodyPr/>
            <a:lstStyle/>
            <a:p>
              <a:endParaRPr lang="en-US"/>
            </a:p>
          </p:txBody>
        </p:sp>
        <p:sp>
          <p:nvSpPr>
            <p:cNvPr id="8198" name="Text Box 222"/>
            <p:cNvSpPr txBox="1">
              <a:spLocks noChangeArrowheads="1"/>
            </p:cNvSpPr>
            <p:nvPr/>
          </p:nvSpPr>
          <p:spPr bwMode="auto">
            <a:xfrm>
              <a:off x="432" y="1680"/>
              <a:ext cx="652" cy="376"/>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Negative</a:t>
              </a:r>
            </a:p>
            <a:p>
              <a:r>
                <a:rPr lang="en-US" sz="1600">
                  <a:latin typeface="Arial" charset="0"/>
                </a:rPr>
                <a:t>electrode</a:t>
              </a:r>
            </a:p>
          </p:txBody>
        </p:sp>
        <p:sp>
          <p:nvSpPr>
            <p:cNvPr id="8199" name="Text Box 223"/>
            <p:cNvSpPr txBox="1">
              <a:spLocks noChangeArrowheads="1"/>
            </p:cNvSpPr>
            <p:nvPr/>
          </p:nvSpPr>
          <p:spPr bwMode="auto">
            <a:xfrm>
              <a:off x="3561" y="912"/>
              <a:ext cx="1136" cy="222"/>
            </a:xfrm>
            <a:prstGeom prst="rect">
              <a:avLst/>
            </a:prstGeom>
            <a:solidFill>
              <a:schemeClr val="bg1"/>
            </a:solidFill>
            <a:ln w="15875">
              <a:solidFill>
                <a:srgbClr val="000000"/>
              </a:solidFill>
              <a:miter lim="800000"/>
              <a:headEnd/>
              <a:tailEnd/>
            </a:ln>
          </p:spPr>
          <p:txBody>
            <a:bodyPr>
              <a:spAutoFit/>
            </a:bodyPr>
            <a:lstStyle/>
            <a:p>
              <a:r>
                <a:rPr lang="en-US" sz="1600">
                  <a:latin typeface="Arial" charset="0"/>
                </a:rPr>
                <a:t>positive electrode</a:t>
              </a:r>
            </a:p>
          </p:txBody>
        </p:sp>
        <p:sp>
          <p:nvSpPr>
            <p:cNvPr id="8200" name="Text Box 225"/>
            <p:cNvSpPr txBox="1">
              <a:spLocks noChangeArrowheads="1"/>
            </p:cNvSpPr>
            <p:nvPr/>
          </p:nvSpPr>
          <p:spPr bwMode="auto">
            <a:xfrm>
              <a:off x="4752" y="1200"/>
              <a:ext cx="802" cy="222"/>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ECG record</a:t>
              </a:r>
            </a:p>
          </p:txBody>
        </p:sp>
        <p:sp>
          <p:nvSpPr>
            <p:cNvPr id="8201" name="Text Box 241"/>
            <p:cNvSpPr txBox="1">
              <a:spLocks noChangeArrowheads="1"/>
            </p:cNvSpPr>
            <p:nvPr/>
          </p:nvSpPr>
          <p:spPr bwMode="auto">
            <a:xfrm>
              <a:off x="685" y="670"/>
              <a:ext cx="1075" cy="530"/>
            </a:xfrm>
            <a:prstGeom prst="rect">
              <a:avLst/>
            </a:prstGeom>
            <a:solidFill>
              <a:schemeClr val="bg1"/>
            </a:solidFill>
            <a:ln w="15875">
              <a:solidFill>
                <a:srgbClr val="000000"/>
              </a:solidFill>
              <a:miter lim="800000"/>
              <a:headEnd/>
              <a:tailEnd/>
            </a:ln>
          </p:spPr>
          <p:txBody>
            <a:bodyPr>
              <a:spAutoFit/>
            </a:bodyPr>
            <a:lstStyle/>
            <a:p>
              <a:r>
                <a:rPr lang="en-US" sz="1600">
                  <a:latin typeface="Arial" charset="0"/>
                </a:rPr>
                <a:t>Current flows from negative to positive regions</a:t>
              </a:r>
            </a:p>
          </p:txBody>
        </p:sp>
        <p:sp>
          <p:nvSpPr>
            <p:cNvPr id="8202" name="Line 220"/>
            <p:cNvSpPr>
              <a:spLocks noChangeShapeType="1"/>
            </p:cNvSpPr>
            <p:nvPr/>
          </p:nvSpPr>
          <p:spPr bwMode="auto">
            <a:xfrm>
              <a:off x="4128" y="1776"/>
              <a:ext cx="336" cy="0"/>
            </a:xfrm>
            <a:prstGeom prst="line">
              <a:avLst/>
            </a:prstGeom>
            <a:noFill/>
            <a:ln w="15875">
              <a:solidFill>
                <a:schemeClr val="tx1"/>
              </a:solidFill>
              <a:round/>
              <a:headEnd type="oval" w="lg" len="lg"/>
              <a:tailEnd type="stealth" w="lg" len="lg"/>
            </a:ln>
          </p:spPr>
          <p:txBody>
            <a:bodyPr anchor="ctr">
              <a:spAutoFit/>
            </a:bodyPr>
            <a:lstStyle/>
            <a:p>
              <a:endParaRPr lang="en-US"/>
            </a:p>
          </p:txBody>
        </p:sp>
        <p:grpSp>
          <p:nvGrpSpPr>
            <p:cNvPr id="8203" name="Group 32"/>
            <p:cNvGrpSpPr>
              <a:grpSpLocks/>
            </p:cNvGrpSpPr>
            <p:nvPr/>
          </p:nvGrpSpPr>
          <p:grpSpPr bwMode="auto">
            <a:xfrm>
              <a:off x="4464" y="1440"/>
              <a:ext cx="723" cy="723"/>
              <a:chOff x="4464" y="1440"/>
              <a:chExt cx="723" cy="723"/>
            </a:xfrm>
          </p:grpSpPr>
          <p:sp>
            <p:nvSpPr>
              <p:cNvPr id="8281" name="Rectangle 6"/>
              <p:cNvSpPr>
                <a:spLocks noChangeArrowheads="1"/>
              </p:cNvSpPr>
              <p:nvPr/>
            </p:nvSpPr>
            <p:spPr bwMode="auto">
              <a:xfrm>
                <a:off x="4464" y="1440"/>
                <a:ext cx="720" cy="72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8282" name="Line 7"/>
              <p:cNvSpPr>
                <a:spLocks noChangeShapeType="1"/>
              </p:cNvSpPr>
              <p:nvPr/>
            </p:nvSpPr>
            <p:spPr bwMode="auto">
              <a:xfrm>
                <a:off x="4476" y="1443"/>
                <a:ext cx="0" cy="720"/>
              </a:xfrm>
              <a:prstGeom prst="line">
                <a:avLst/>
              </a:prstGeom>
              <a:noFill/>
              <a:ln w="12700">
                <a:solidFill>
                  <a:srgbClr val="FF0066"/>
                </a:solidFill>
                <a:round/>
                <a:headEnd/>
                <a:tailEnd/>
              </a:ln>
            </p:spPr>
            <p:txBody>
              <a:bodyPr anchor="ctr">
                <a:spAutoFit/>
              </a:bodyPr>
              <a:lstStyle/>
              <a:p>
                <a:endParaRPr lang="en-US"/>
              </a:p>
            </p:txBody>
          </p:sp>
          <p:sp>
            <p:nvSpPr>
              <p:cNvPr id="8283" name="Line 8"/>
              <p:cNvSpPr>
                <a:spLocks noChangeShapeType="1"/>
              </p:cNvSpPr>
              <p:nvPr/>
            </p:nvSpPr>
            <p:spPr bwMode="auto">
              <a:xfrm>
                <a:off x="4540" y="1443"/>
                <a:ext cx="0" cy="720"/>
              </a:xfrm>
              <a:prstGeom prst="line">
                <a:avLst/>
              </a:prstGeom>
              <a:noFill/>
              <a:ln w="12700">
                <a:solidFill>
                  <a:srgbClr val="FF0066"/>
                </a:solidFill>
                <a:round/>
                <a:headEnd/>
                <a:tailEnd/>
              </a:ln>
            </p:spPr>
            <p:txBody>
              <a:bodyPr anchor="ctr">
                <a:spAutoFit/>
              </a:bodyPr>
              <a:lstStyle/>
              <a:p>
                <a:endParaRPr lang="en-US"/>
              </a:p>
            </p:txBody>
          </p:sp>
          <p:sp>
            <p:nvSpPr>
              <p:cNvPr id="8284" name="Line 9"/>
              <p:cNvSpPr>
                <a:spLocks noChangeShapeType="1"/>
              </p:cNvSpPr>
              <p:nvPr/>
            </p:nvSpPr>
            <p:spPr bwMode="auto">
              <a:xfrm>
                <a:off x="4668" y="1443"/>
                <a:ext cx="0" cy="720"/>
              </a:xfrm>
              <a:prstGeom prst="line">
                <a:avLst/>
              </a:prstGeom>
              <a:noFill/>
              <a:ln w="12700">
                <a:solidFill>
                  <a:srgbClr val="FF0066"/>
                </a:solidFill>
                <a:round/>
                <a:headEnd/>
                <a:tailEnd/>
              </a:ln>
            </p:spPr>
            <p:txBody>
              <a:bodyPr anchor="ctr">
                <a:spAutoFit/>
              </a:bodyPr>
              <a:lstStyle/>
              <a:p>
                <a:endParaRPr lang="en-US"/>
              </a:p>
            </p:txBody>
          </p:sp>
          <p:sp>
            <p:nvSpPr>
              <p:cNvPr id="8285" name="Line 10"/>
              <p:cNvSpPr>
                <a:spLocks noChangeShapeType="1"/>
              </p:cNvSpPr>
              <p:nvPr/>
            </p:nvSpPr>
            <p:spPr bwMode="auto">
              <a:xfrm>
                <a:off x="4796" y="1443"/>
                <a:ext cx="0" cy="720"/>
              </a:xfrm>
              <a:prstGeom prst="line">
                <a:avLst/>
              </a:prstGeom>
              <a:noFill/>
              <a:ln w="12700">
                <a:solidFill>
                  <a:srgbClr val="FF0066"/>
                </a:solidFill>
                <a:round/>
                <a:headEnd/>
                <a:tailEnd/>
              </a:ln>
            </p:spPr>
            <p:txBody>
              <a:bodyPr anchor="ctr">
                <a:spAutoFit/>
              </a:bodyPr>
              <a:lstStyle/>
              <a:p>
                <a:endParaRPr lang="en-US"/>
              </a:p>
            </p:txBody>
          </p:sp>
          <p:sp>
            <p:nvSpPr>
              <p:cNvPr id="8286" name="Line 11"/>
              <p:cNvSpPr>
                <a:spLocks noChangeShapeType="1"/>
              </p:cNvSpPr>
              <p:nvPr/>
            </p:nvSpPr>
            <p:spPr bwMode="auto">
              <a:xfrm>
                <a:off x="4924" y="1443"/>
                <a:ext cx="0" cy="720"/>
              </a:xfrm>
              <a:prstGeom prst="line">
                <a:avLst/>
              </a:prstGeom>
              <a:noFill/>
              <a:ln w="12700">
                <a:solidFill>
                  <a:srgbClr val="FF0066"/>
                </a:solidFill>
                <a:round/>
                <a:headEnd/>
                <a:tailEnd/>
              </a:ln>
            </p:spPr>
            <p:txBody>
              <a:bodyPr anchor="ctr">
                <a:spAutoFit/>
              </a:bodyPr>
              <a:lstStyle/>
              <a:p>
                <a:endParaRPr lang="en-US"/>
              </a:p>
            </p:txBody>
          </p:sp>
          <p:sp>
            <p:nvSpPr>
              <p:cNvPr id="8287" name="Line 12"/>
              <p:cNvSpPr>
                <a:spLocks noChangeShapeType="1"/>
              </p:cNvSpPr>
              <p:nvPr/>
            </p:nvSpPr>
            <p:spPr bwMode="auto">
              <a:xfrm>
                <a:off x="4604" y="1443"/>
                <a:ext cx="0" cy="720"/>
              </a:xfrm>
              <a:prstGeom prst="line">
                <a:avLst/>
              </a:prstGeom>
              <a:noFill/>
              <a:ln w="12700">
                <a:solidFill>
                  <a:srgbClr val="FF0066"/>
                </a:solidFill>
                <a:round/>
                <a:headEnd/>
                <a:tailEnd/>
              </a:ln>
            </p:spPr>
            <p:txBody>
              <a:bodyPr anchor="ctr">
                <a:spAutoFit/>
              </a:bodyPr>
              <a:lstStyle/>
              <a:p>
                <a:endParaRPr lang="en-US"/>
              </a:p>
            </p:txBody>
          </p:sp>
          <p:sp>
            <p:nvSpPr>
              <p:cNvPr id="8288" name="Line 13"/>
              <p:cNvSpPr>
                <a:spLocks noChangeShapeType="1"/>
              </p:cNvSpPr>
              <p:nvPr/>
            </p:nvSpPr>
            <p:spPr bwMode="auto">
              <a:xfrm>
                <a:off x="4732" y="1443"/>
                <a:ext cx="0" cy="720"/>
              </a:xfrm>
              <a:prstGeom prst="line">
                <a:avLst/>
              </a:prstGeom>
              <a:noFill/>
              <a:ln w="12700">
                <a:solidFill>
                  <a:srgbClr val="FF0066"/>
                </a:solidFill>
                <a:round/>
                <a:headEnd/>
                <a:tailEnd/>
              </a:ln>
            </p:spPr>
            <p:txBody>
              <a:bodyPr anchor="ctr">
                <a:spAutoFit/>
              </a:bodyPr>
              <a:lstStyle/>
              <a:p>
                <a:endParaRPr lang="en-US"/>
              </a:p>
            </p:txBody>
          </p:sp>
          <p:sp>
            <p:nvSpPr>
              <p:cNvPr id="8289" name="Line 14"/>
              <p:cNvSpPr>
                <a:spLocks noChangeShapeType="1"/>
              </p:cNvSpPr>
              <p:nvPr/>
            </p:nvSpPr>
            <p:spPr bwMode="auto">
              <a:xfrm>
                <a:off x="4860" y="1443"/>
                <a:ext cx="0" cy="720"/>
              </a:xfrm>
              <a:prstGeom prst="line">
                <a:avLst/>
              </a:prstGeom>
              <a:noFill/>
              <a:ln w="12700">
                <a:solidFill>
                  <a:srgbClr val="FF0066"/>
                </a:solidFill>
                <a:round/>
                <a:headEnd/>
                <a:tailEnd/>
              </a:ln>
            </p:spPr>
            <p:txBody>
              <a:bodyPr anchor="ctr">
                <a:spAutoFit/>
              </a:bodyPr>
              <a:lstStyle/>
              <a:p>
                <a:endParaRPr lang="en-US"/>
              </a:p>
            </p:txBody>
          </p:sp>
          <p:sp>
            <p:nvSpPr>
              <p:cNvPr id="8290" name="Line 15"/>
              <p:cNvSpPr>
                <a:spLocks noChangeShapeType="1"/>
              </p:cNvSpPr>
              <p:nvPr/>
            </p:nvSpPr>
            <p:spPr bwMode="auto">
              <a:xfrm>
                <a:off x="4988" y="1443"/>
                <a:ext cx="0" cy="720"/>
              </a:xfrm>
              <a:prstGeom prst="line">
                <a:avLst/>
              </a:prstGeom>
              <a:noFill/>
              <a:ln w="12700">
                <a:solidFill>
                  <a:srgbClr val="FF0066"/>
                </a:solidFill>
                <a:round/>
                <a:headEnd/>
                <a:tailEnd/>
              </a:ln>
            </p:spPr>
            <p:txBody>
              <a:bodyPr anchor="ctr">
                <a:spAutoFit/>
              </a:bodyPr>
              <a:lstStyle/>
              <a:p>
                <a:endParaRPr lang="en-US"/>
              </a:p>
            </p:txBody>
          </p:sp>
          <p:sp>
            <p:nvSpPr>
              <p:cNvPr id="8291" name="Line 16"/>
              <p:cNvSpPr>
                <a:spLocks noChangeShapeType="1"/>
              </p:cNvSpPr>
              <p:nvPr/>
            </p:nvSpPr>
            <p:spPr bwMode="auto">
              <a:xfrm>
                <a:off x="5052" y="1443"/>
                <a:ext cx="0" cy="720"/>
              </a:xfrm>
              <a:prstGeom prst="line">
                <a:avLst/>
              </a:prstGeom>
              <a:noFill/>
              <a:ln w="12700">
                <a:solidFill>
                  <a:srgbClr val="FF0066"/>
                </a:solidFill>
                <a:round/>
                <a:headEnd/>
                <a:tailEnd/>
              </a:ln>
            </p:spPr>
            <p:txBody>
              <a:bodyPr anchor="ctr">
                <a:spAutoFit/>
              </a:bodyPr>
              <a:lstStyle/>
              <a:p>
                <a:endParaRPr lang="en-US"/>
              </a:p>
            </p:txBody>
          </p:sp>
          <p:sp>
            <p:nvSpPr>
              <p:cNvPr id="8292" name="Line 17"/>
              <p:cNvSpPr>
                <a:spLocks noChangeShapeType="1"/>
              </p:cNvSpPr>
              <p:nvPr/>
            </p:nvSpPr>
            <p:spPr bwMode="auto">
              <a:xfrm>
                <a:off x="5116" y="1443"/>
                <a:ext cx="0" cy="720"/>
              </a:xfrm>
              <a:prstGeom prst="line">
                <a:avLst/>
              </a:prstGeom>
              <a:noFill/>
              <a:ln w="12700">
                <a:solidFill>
                  <a:srgbClr val="FF0066"/>
                </a:solidFill>
                <a:round/>
                <a:headEnd/>
                <a:tailEnd/>
              </a:ln>
            </p:spPr>
            <p:txBody>
              <a:bodyPr anchor="ctr">
                <a:spAutoFit/>
              </a:bodyPr>
              <a:lstStyle/>
              <a:p>
                <a:endParaRPr lang="en-US"/>
              </a:p>
            </p:txBody>
          </p:sp>
          <p:sp>
            <p:nvSpPr>
              <p:cNvPr id="8293" name="Line 18"/>
              <p:cNvSpPr>
                <a:spLocks noChangeShapeType="1"/>
              </p:cNvSpPr>
              <p:nvPr/>
            </p:nvSpPr>
            <p:spPr bwMode="auto">
              <a:xfrm>
                <a:off x="5180" y="1443"/>
                <a:ext cx="0" cy="720"/>
              </a:xfrm>
              <a:prstGeom prst="line">
                <a:avLst/>
              </a:prstGeom>
              <a:noFill/>
              <a:ln w="12700">
                <a:solidFill>
                  <a:srgbClr val="FF0066"/>
                </a:solidFill>
                <a:round/>
                <a:headEnd/>
                <a:tailEnd/>
              </a:ln>
            </p:spPr>
            <p:txBody>
              <a:bodyPr anchor="ctr">
                <a:spAutoFit/>
              </a:bodyPr>
              <a:lstStyle/>
              <a:p>
                <a:endParaRPr lang="en-US"/>
              </a:p>
            </p:txBody>
          </p:sp>
          <p:sp>
            <p:nvSpPr>
              <p:cNvPr id="8294" name="Freeform 19"/>
              <p:cNvSpPr>
                <a:spLocks/>
              </p:cNvSpPr>
              <p:nvPr/>
            </p:nvSpPr>
            <p:spPr bwMode="auto">
              <a:xfrm>
                <a:off x="4467" y="2154"/>
                <a:ext cx="720" cy="2"/>
              </a:xfrm>
              <a:custGeom>
                <a:avLst/>
                <a:gdLst>
                  <a:gd name="T0" fmla="*/ 0 w 720"/>
                  <a:gd name="T1" fmla="*/ 0 h 2"/>
                  <a:gd name="T2" fmla="*/ 397 w 720"/>
                  <a:gd name="T3" fmla="*/ 2 h 2"/>
                  <a:gd name="T4" fmla="*/ 720 w 720"/>
                  <a:gd name="T5" fmla="*/ 0 h 2"/>
                  <a:gd name="T6" fmla="*/ 0 60000 65536"/>
                  <a:gd name="T7" fmla="*/ 0 60000 65536"/>
                  <a:gd name="T8" fmla="*/ 0 60000 65536"/>
                  <a:gd name="T9" fmla="*/ 0 w 720"/>
                  <a:gd name="T10" fmla="*/ 0 h 2"/>
                  <a:gd name="T11" fmla="*/ 720 w 720"/>
                  <a:gd name="T12" fmla="*/ 2 h 2"/>
                </a:gdLst>
                <a:ahLst/>
                <a:cxnLst>
                  <a:cxn ang="T6">
                    <a:pos x="T0" y="T1"/>
                  </a:cxn>
                  <a:cxn ang="T7">
                    <a:pos x="T2" y="T3"/>
                  </a:cxn>
                  <a:cxn ang="T8">
                    <a:pos x="T4" y="T5"/>
                  </a:cxn>
                </a:cxnLst>
                <a:rect l="T9" t="T10" r="T11" b="T12"/>
                <a:pathLst>
                  <a:path w="720" h="2">
                    <a:moveTo>
                      <a:pt x="0" y="0"/>
                    </a:moveTo>
                    <a:lnTo>
                      <a:pt x="397" y="2"/>
                    </a:lnTo>
                    <a:lnTo>
                      <a:pt x="720" y="0"/>
                    </a:lnTo>
                  </a:path>
                </a:pathLst>
              </a:custGeom>
              <a:solidFill>
                <a:srgbClr val="FF0000"/>
              </a:solidFill>
              <a:ln w="12700">
                <a:solidFill>
                  <a:srgbClr val="FF0066"/>
                </a:solidFill>
                <a:round/>
                <a:headEnd/>
                <a:tailEnd/>
              </a:ln>
            </p:spPr>
            <p:txBody>
              <a:bodyPr anchor="ctr">
                <a:spAutoFit/>
              </a:bodyPr>
              <a:lstStyle/>
              <a:p>
                <a:endParaRPr lang="en-US"/>
              </a:p>
            </p:txBody>
          </p:sp>
          <p:sp>
            <p:nvSpPr>
              <p:cNvPr id="8295" name="Line 20"/>
              <p:cNvSpPr>
                <a:spLocks noChangeShapeType="1"/>
              </p:cNvSpPr>
              <p:nvPr/>
            </p:nvSpPr>
            <p:spPr bwMode="auto">
              <a:xfrm rot="-5400000">
                <a:off x="4827" y="1730"/>
                <a:ext cx="0" cy="720"/>
              </a:xfrm>
              <a:prstGeom prst="line">
                <a:avLst/>
              </a:prstGeom>
              <a:noFill/>
              <a:ln w="12700">
                <a:solidFill>
                  <a:srgbClr val="FF0066"/>
                </a:solidFill>
                <a:round/>
                <a:headEnd/>
                <a:tailEnd/>
              </a:ln>
            </p:spPr>
            <p:txBody>
              <a:bodyPr anchor="ctr">
                <a:spAutoFit/>
              </a:bodyPr>
              <a:lstStyle/>
              <a:p>
                <a:endParaRPr lang="en-US"/>
              </a:p>
            </p:txBody>
          </p:sp>
          <p:sp>
            <p:nvSpPr>
              <p:cNvPr id="8296" name="Line 21"/>
              <p:cNvSpPr>
                <a:spLocks noChangeShapeType="1"/>
              </p:cNvSpPr>
              <p:nvPr/>
            </p:nvSpPr>
            <p:spPr bwMode="auto">
              <a:xfrm rot="-5400000">
                <a:off x="4827" y="1602"/>
                <a:ext cx="0" cy="720"/>
              </a:xfrm>
              <a:prstGeom prst="line">
                <a:avLst/>
              </a:prstGeom>
              <a:noFill/>
              <a:ln w="12700">
                <a:solidFill>
                  <a:srgbClr val="FF0066"/>
                </a:solidFill>
                <a:round/>
                <a:headEnd/>
                <a:tailEnd/>
              </a:ln>
            </p:spPr>
            <p:txBody>
              <a:bodyPr anchor="ctr">
                <a:spAutoFit/>
              </a:bodyPr>
              <a:lstStyle/>
              <a:p>
                <a:endParaRPr lang="en-US"/>
              </a:p>
            </p:txBody>
          </p:sp>
          <p:sp>
            <p:nvSpPr>
              <p:cNvPr id="8297" name="Line 22"/>
              <p:cNvSpPr>
                <a:spLocks noChangeShapeType="1"/>
              </p:cNvSpPr>
              <p:nvPr/>
            </p:nvSpPr>
            <p:spPr bwMode="auto">
              <a:xfrm rot="-5400000">
                <a:off x="4827" y="1474"/>
                <a:ext cx="0" cy="720"/>
              </a:xfrm>
              <a:prstGeom prst="line">
                <a:avLst/>
              </a:prstGeom>
              <a:noFill/>
              <a:ln w="12700">
                <a:solidFill>
                  <a:srgbClr val="FF0066"/>
                </a:solidFill>
                <a:round/>
                <a:headEnd/>
                <a:tailEnd/>
              </a:ln>
            </p:spPr>
            <p:txBody>
              <a:bodyPr anchor="ctr">
                <a:spAutoFit/>
              </a:bodyPr>
              <a:lstStyle/>
              <a:p>
                <a:endParaRPr lang="en-US"/>
              </a:p>
            </p:txBody>
          </p:sp>
          <p:sp>
            <p:nvSpPr>
              <p:cNvPr id="8298" name="Line 23"/>
              <p:cNvSpPr>
                <a:spLocks noChangeShapeType="1"/>
              </p:cNvSpPr>
              <p:nvPr/>
            </p:nvSpPr>
            <p:spPr bwMode="auto">
              <a:xfrm rot="-5400000">
                <a:off x="4827" y="1346"/>
                <a:ext cx="0" cy="720"/>
              </a:xfrm>
              <a:prstGeom prst="line">
                <a:avLst/>
              </a:prstGeom>
              <a:noFill/>
              <a:ln w="12700">
                <a:solidFill>
                  <a:srgbClr val="FF0066"/>
                </a:solidFill>
                <a:round/>
                <a:headEnd/>
                <a:tailEnd/>
              </a:ln>
            </p:spPr>
            <p:txBody>
              <a:bodyPr anchor="ctr">
                <a:spAutoFit/>
              </a:bodyPr>
              <a:lstStyle/>
              <a:p>
                <a:endParaRPr lang="en-US"/>
              </a:p>
            </p:txBody>
          </p:sp>
          <p:sp>
            <p:nvSpPr>
              <p:cNvPr id="8299" name="Line 24"/>
              <p:cNvSpPr>
                <a:spLocks noChangeShapeType="1"/>
              </p:cNvSpPr>
              <p:nvPr/>
            </p:nvSpPr>
            <p:spPr bwMode="auto">
              <a:xfrm rot="-5400000">
                <a:off x="4827" y="1666"/>
                <a:ext cx="0" cy="720"/>
              </a:xfrm>
              <a:prstGeom prst="line">
                <a:avLst/>
              </a:prstGeom>
              <a:noFill/>
              <a:ln w="12700">
                <a:solidFill>
                  <a:srgbClr val="FF0066"/>
                </a:solidFill>
                <a:round/>
                <a:headEnd/>
                <a:tailEnd/>
              </a:ln>
            </p:spPr>
            <p:txBody>
              <a:bodyPr anchor="ctr">
                <a:spAutoFit/>
              </a:bodyPr>
              <a:lstStyle/>
              <a:p>
                <a:endParaRPr lang="en-US"/>
              </a:p>
            </p:txBody>
          </p:sp>
          <p:sp>
            <p:nvSpPr>
              <p:cNvPr id="8300" name="Line 25"/>
              <p:cNvSpPr>
                <a:spLocks noChangeShapeType="1"/>
              </p:cNvSpPr>
              <p:nvPr/>
            </p:nvSpPr>
            <p:spPr bwMode="auto">
              <a:xfrm rot="-5400000">
                <a:off x="4827" y="1538"/>
                <a:ext cx="0" cy="720"/>
              </a:xfrm>
              <a:prstGeom prst="line">
                <a:avLst/>
              </a:prstGeom>
              <a:noFill/>
              <a:ln w="12700">
                <a:solidFill>
                  <a:srgbClr val="FF0066"/>
                </a:solidFill>
                <a:round/>
                <a:headEnd/>
                <a:tailEnd/>
              </a:ln>
            </p:spPr>
            <p:txBody>
              <a:bodyPr anchor="ctr">
                <a:spAutoFit/>
              </a:bodyPr>
              <a:lstStyle/>
              <a:p>
                <a:endParaRPr lang="en-US"/>
              </a:p>
            </p:txBody>
          </p:sp>
          <p:sp>
            <p:nvSpPr>
              <p:cNvPr id="8301" name="Line 26"/>
              <p:cNvSpPr>
                <a:spLocks noChangeShapeType="1"/>
              </p:cNvSpPr>
              <p:nvPr/>
            </p:nvSpPr>
            <p:spPr bwMode="auto">
              <a:xfrm rot="-5400000">
                <a:off x="4827" y="1410"/>
                <a:ext cx="0" cy="720"/>
              </a:xfrm>
              <a:prstGeom prst="line">
                <a:avLst/>
              </a:prstGeom>
              <a:noFill/>
              <a:ln w="12700">
                <a:solidFill>
                  <a:srgbClr val="FF0066"/>
                </a:solidFill>
                <a:round/>
                <a:headEnd/>
                <a:tailEnd/>
              </a:ln>
            </p:spPr>
            <p:txBody>
              <a:bodyPr anchor="ctr">
                <a:spAutoFit/>
              </a:bodyPr>
              <a:lstStyle/>
              <a:p>
                <a:endParaRPr lang="en-US"/>
              </a:p>
            </p:txBody>
          </p:sp>
          <p:sp>
            <p:nvSpPr>
              <p:cNvPr id="8302" name="Line 27"/>
              <p:cNvSpPr>
                <a:spLocks noChangeShapeType="1"/>
              </p:cNvSpPr>
              <p:nvPr/>
            </p:nvSpPr>
            <p:spPr bwMode="auto">
              <a:xfrm rot="-5400000">
                <a:off x="4827" y="1282"/>
                <a:ext cx="0" cy="720"/>
              </a:xfrm>
              <a:prstGeom prst="line">
                <a:avLst/>
              </a:prstGeom>
              <a:noFill/>
              <a:ln w="12700">
                <a:solidFill>
                  <a:srgbClr val="FF0066"/>
                </a:solidFill>
                <a:round/>
                <a:headEnd/>
                <a:tailEnd/>
              </a:ln>
            </p:spPr>
            <p:txBody>
              <a:bodyPr anchor="ctr">
                <a:spAutoFit/>
              </a:bodyPr>
              <a:lstStyle/>
              <a:p>
                <a:endParaRPr lang="en-US"/>
              </a:p>
            </p:txBody>
          </p:sp>
          <p:sp>
            <p:nvSpPr>
              <p:cNvPr id="8303" name="Line 28"/>
              <p:cNvSpPr>
                <a:spLocks noChangeShapeType="1"/>
              </p:cNvSpPr>
              <p:nvPr/>
            </p:nvSpPr>
            <p:spPr bwMode="auto">
              <a:xfrm rot="-5400000">
                <a:off x="4827" y="1218"/>
                <a:ext cx="0" cy="720"/>
              </a:xfrm>
              <a:prstGeom prst="line">
                <a:avLst/>
              </a:prstGeom>
              <a:noFill/>
              <a:ln w="12700">
                <a:solidFill>
                  <a:srgbClr val="FF0066"/>
                </a:solidFill>
                <a:round/>
                <a:headEnd/>
                <a:tailEnd/>
              </a:ln>
            </p:spPr>
            <p:txBody>
              <a:bodyPr anchor="ctr">
                <a:spAutoFit/>
              </a:bodyPr>
              <a:lstStyle/>
              <a:p>
                <a:endParaRPr lang="en-US"/>
              </a:p>
            </p:txBody>
          </p:sp>
          <p:sp>
            <p:nvSpPr>
              <p:cNvPr id="8304" name="Line 29"/>
              <p:cNvSpPr>
                <a:spLocks noChangeShapeType="1"/>
              </p:cNvSpPr>
              <p:nvPr/>
            </p:nvSpPr>
            <p:spPr bwMode="auto">
              <a:xfrm rot="-5400000">
                <a:off x="4827" y="1154"/>
                <a:ext cx="0" cy="720"/>
              </a:xfrm>
              <a:prstGeom prst="line">
                <a:avLst/>
              </a:prstGeom>
              <a:noFill/>
              <a:ln w="12700">
                <a:solidFill>
                  <a:srgbClr val="FF0066"/>
                </a:solidFill>
                <a:round/>
                <a:headEnd/>
                <a:tailEnd/>
              </a:ln>
            </p:spPr>
            <p:txBody>
              <a:bodyPr anchor="ctr">
                <a:spAutoFit/>
              </a:bodyPr>
              <a:lstStyle/>
              <a:p>
                <a:endParaRPr lang="en-US"/>
              </a:p>
            </p:txBody>
          </p:sp>
          <p:sp>
            <p:nvSpPr>
              <p:cNvPr id="8305" name="Line 30"/>
              <p:cNvSpPr>
                <a:spLocks noChangeShapeType="1"/>
              </p:cNvSpPr>
              <p:nvPr/>
            </p:nvSpPr>
            <p:spPr bwMode="auto">
              <a:xfrm rot="-5400000">
                <a:off x="4827" y="1090"/>
                <a:ext cx="0" cy="720"/>
              </a:xfrm>
              <a:prstGeom prst="line">
                <a:avLst/>
              </a:prstGeom>
              <a:noFill/>
              <a:ln w="12700">
                <a:solidFill>
                  <a:srgbClr val="FF0066"/>
                </a:solidFill>
                <a:round/>
                <a:headEnd/>
                <a:tailEnd/>
              </a:ln>
            </p:spPr>
            <p:txBody>
              <a:bodyPr anchor="ctr">
                <a:spAutoFit/>
              </a:bodyPr>
              <a:lstStyle/>
              <a:p>
                <a:endParaRPr lang="en-US"/>
              </a:p>
            </p:txBody>
          </p:sp>
          <p:sp>
            <p:nvSpPr>
              <p:cNvPr id="8306" name="Line 221"/>
              <p:cNvSpPr>
                <a:spLocks noChangeShapeType="1"/>
              </p:cNvSpPr>
              <p:nvPr/>
            </p:nvSpPr>
            <p:spPr bwMode="auto">
              <a:xfrm flipV="1">
                <a:off x="4599" y="1771"/>
                <a:ext cx="96" cy="0"/>
              </a:xfrm>
              <a:prstGeom prst="line">
                <a:avLst/>
              </a:prstGeom>
              <a:noFill/>
              <a:ln w="38100">
                <a:solidFill>
                  <a:srgbClr val="006600"/>
                </a:solidFill>
                <a:round/>
                <a:headEnd/>
                <a:tailEnd/>
              </a:ln>
            </p:spPr>
            <p:txBody>
              <a:bodyPr anchor="ctr">
                <a:spAutoFit/>
              </a:bodyPr>
              <a:lstStyle/>
              <a:p>
                <a:endParaRPr lang="en-US"/>
              </a:p>
            </p:txBody>
          </p:sp>
          <p:sp>
            <p:nvSpPr>
              <p:cNvPr id="8307" name="Line 227"/>
              <p:cNvSpPr>
                <a:spLocks noChangeShapeType="1"/>
              </p:cNvSpPr>
              <p:nvPr/>
            </p:nvSpPr>
            <p:spPr bwMode="auto">
              <a:xfrm flipV="1">
                <a:off x="4692" y="1620"/>
                <a:ext cx="87" cy="152"/>
              </a:xfrm>
              <a:prstGeom prst="line">
                <a:avLst/>
              </a:prstGeom>
              <a:noFill/>
              <a:ln w="38100">
                <a:solidFill>
                  <a:srgbClr val="006600"/>
                </a:solidFill>
                <a:round/>
                <a:headEnd/>
                <a:tailEnd/>
              </a:ln>
            </p:spPr>
            <p:txBody>
              <a:bodyPr anchor="ctr">
                <a:spAutoFit/>
              </a:bodyPr>
              <a:lstStyle/>
              <a:p>
                <a:endParaRPr lang="en-US"/>
              </a:p>
            </p:txBody>
          </p:sp>
        </p:grpSp>
        <p:cxnSp>
          <p:nvCxnSpPr>
            <p:cNvPr id="8204" name="AutoShape 224"/>
            <p:cNvCxnSpPr>
              <a:cxnSpLocks noChangeShapeType="1"/>
            </p:cNvCxnSpPr>
            <p:nvPr/>
          </p:nvCxnSpPr>
          <p:spPr bwMode="auto">
            <a:xfrm flipH="1">
              <a:off x="4128" y="1139"/>
              <a:ext cx="1" cy="642"/>
            </a:xfrm>
            <a:prstGeom prst="straightConnector1">
              <a:avLst/>
            </a:prstGeom>
            <a:noFill/>
            <a:ln w="15875">
              <a:solidFill>
                <a:schemeClr val="tx1"/>
              </a:solidFill>
              <a:round/>
              <a:headEnd/>
              <a:tailEnd type="stealth" w="lg" len="lg"/>
            </a:ln>
          </p:spPr>
        </p:cxnSp>
        <p:sp>
          <p:nvSpPr>
            <p:cNvPr id="8205" name="Freeform 232"/>
            <p:cNvSpPr>
              <a:spLocks/>
            </p:cNvSpPr>
            <p:nvPr/>
          </p:nvSpPr>
          <p:spPr bwMode="auto">
            <a:xfrm>
              <a:off x="1536" y="1296"/>
              <a:ext cx="820" cy="934"/>
            </a:xfrm>
            <a:custGeom>
              <a:avLst/>
              <a:gdLst>
                <a:gd name="T0" fmla="*/ 22 w 820"/>
                <a:gd name="T1" fmla="*/ 372 h 934"/>
                <a:gd name="T2" fmla="*/ 69 w 820"/>
                <a:gd name="T3" fmla="*/ 303 h 934"/>
                <a:gd name="T4" fmla="*/ 124 w 820"/>
                <a:gd name="T5" fmla="*/ 242 h 934"/>
                <a:gd name="T6" fmla="*/ 247 w 820"/>
                <a:gd name="T7" fmla="*/ 166 h 934"/>
                <a:gd name="T8" fmla="*/ 334 w 820"/>
                <a:gd name="T9" fmla="*/ 130 h 934"/>
                <a:gd name="T10" fmla="*/ 417 w 820"/>
                <a:gd name="T11" fmla="*/ 97 h 934"/>
                <a:gd name="T12" fmla="*/ 497 w 820"/>
                <a:gd name="T13" fmla="*/ 72 h 934"/>
                <a:gd name="T14" fmla="*/ 580 w 820"/>
                <a:gd name="T15" fmla="*/ 48 h 934"/>
                <a:gd name="T16" fmla="*/ 681 w 820"/>
                <a:gd name="T17" fmla="*/ 24 h 934"/>
                <a:gd name="T18" fmla="*/ 820 w 820"/>
                <a:gd name="T19" fmla="*/ 0 h 934"/>
                <a:gd name="T20" fmla="*/ 820 w 820"/>
                <a:gd name="T21" fmla="*/ 624 h 934"/>
                <a:gd name="T22" fmla="*/ 819 w 820"/>
                <a:gd name="T23" fmla="*/ 934 h 934"/>
                <a:gd name="T24" fmla="*/ 591 w 820"/>
                <a:gd name="T25" fmla="*/ 887 h 934"/>
                <a:gd name="T26" fmla="*/ 417 w 820"/>
                <a:gd name="T27" fmla="*/ 843 h 934"/>
                <a:gd name="T28" fmla="*/ 287 w 820"/>
                <a:gd name="T29" fmla="*/ 785 h 934"/>
                <a:gd name="T30" fmla="*/ 200 w 820"/>
                <a:gd name="T31" fmla="*/ 731 h 934"/>
                <a:gd name="T32" fmla="*/ 116 w 820"/>
                <a:gd name="T33" fmla="*/ 673 h 934"/>
                <a:gd name="T34" fmla="*/ 66 w 820"/>
                <a:gd name="T35" fmla="*/ 626 h 934"/>
                <a:gd name="T36" fmla="*/ 29 w 820"/>
                <a:gd name="T37" fmla="*/ 564 h 934"/>
                <a:gd name="T38" fmla="*/ 11 w 820"/>
                <a:gd name="T39" fmla="*/ 510 h 934"/>
                <a:gd name="T40" fmla="*/ 0 w 820"/>
                <a:gd name="T41" fmla="*/ 452 h 934"/>
                <a:gd name="T42" fmla="*/ 22 w 820"/>
                <a:gd name="T43" fmla="*/ 372 h 9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20"/>
                <a:gd name="T67" fmla="*/ 0 h 934"/>
                <a:gd name="T68" fmla="*/ 820 w 820"/>
                <a:gd name="T69" fmla="*/ 934 h 9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20" h="934">
                  <a:moveTo>
                    <a:pt x="22" y="372"/>
                  </a:moveTo>
                  <a:lnTo>
                    <a:pt x="69" y="303"/>
                  </a:lnTo>
                  <a:lnTo>
                    <a:pt x="124" y="242"/>
                  </a:lnTo>
                  <a:lnTo>
                    <a:pt x="247" y="166"/>
                  </a:lnTo>
                  <a:lnTo>
                    <a:pt x="334" y="130"/>
                  </a:lnTo>
                  <a:lnTo>
                    <a:pt x="417" y="97"/>
                  </a:lnTo>
                  <a:lnTo>
                    <a:pt x="497" y="72"/>
                  </a:lnTo>
                  <a:lnTo>
                    <a:pt x="580" y="48"/>
                  </a:lnTo>
                  <a:lnTo>
                    <a:pt x="681" y="24"/>
                  </a:lnTo>
                  <a:lnTo>
                    <a:pt x="820" y="0"/>
                  </a:lnTo>
                  <a:lnTo>
                    <a:pt x="820" y="624"/>
                  </a:lnTo>
                  <a:lnTo>
                    <a:pt x="819" y="934"/>
                  </a:lnTo>
                  <a:lnTo>
                    <a:pt x="591" y="887"/>
                  </a:lnTo>
                  <a:lnTo>
                    <a:pt x="417" y="843"/>
                  </a:lnTo>
                  <a:lnTo>
                    <a:pt x="287" y="785"/>
                  </a:lnTo>
                  <a:lnTo>
                    <a:pt x="200" y="731"/>
                  </a:lnTo>
                  <a:lnTo>
                    <a:pt x="116" y="673"/>
                  </a:lnTo>
                  <a:lnTo>
                    <a:pt x="66" y="626"/>
                  </a:lnTo>
                  <a:lnTo>
                    <a:pt x="29" y="564"/>
                  </a:lnTo>
                  <a:lnTo>
                    <a:pt x="11" y="510"/>
                  </a:lnTo>
                  <a:lnTo>
                    <a:pt x="0" y="452"/>
                  </a:lnTo>
                  <a:lnTo>
                    <a:pt x="22" y="372"/>
                  </a:lnTo>
                  <a:close/>
                </a:path>
              </a:pathLst>
            </a:custGeom>
            <a:solidFill>
              <a:schemeClr val="hlink"/>
            </a:solidFill>
            <a:ln w="15875" cap="flat" cmpd="sng">
              <a:noFill/>
              <a:prstDash val="solid"/>
              <a:round/>
              <a:headEnd/>
              <a:tailEnd/>
            </a:ln>
          </p:spPr>
          <p:txBody>
            <a:bodyPr anchor="ctr">
              <a:spAutoFit/>
            </a:bodyPr>
            <a:lstStyle/>
            <a:p>
              <a:endParaRPr lang="en-US"/>
            </a:p>
          </p:txBody>
        </p:sp>
        <p:sp>
          <p:nvSpPr>
            <p:cNvPr id="8206" name="Line 5"/>
            <p:cNvSpPr>
              <a:spLocks noChangeShapeType="1"/>
            </p:cNvSpPr>
            <p:nvPr/>
          </p:nvSpPr>
          <p:spPr bwMode="auto">
            <a:xfrm>
              <a:off x="2227" y="1227"/>
              <a:ext cx="81" cy="1"/>
            </a:xfrm>
            <a:prstGeom prst="line">
              <a:avLst/>
            </a:prstGeom>
            <a:noFill/>
            <a:ln w="12700">
              <a:solidFill>
                <a:srgbClr val="000000"/>
              </a:solidFill>
              <a:round/>
              <a:headEnd type="none" w="lg" len="lg"/>
              <a:tailEnd type="none" w="lg" len="lg"/>
            </a:ln>
          </p:spPr>
          <p:txBody>
            <a:bodyPr/>
            <a:lstStyle/>
            <a:p>
              <a:endParaRPr lang="en-US"/>
            </a:p>
          </p:txBody>
        </p:sp>
        <p:sp>
          <p:nvSpPr>
            <p:cNvPr id="8207" name="Line 6"/>
            <p:cNvSpPr>
              <a:spLocks noChangeShapeType="1"/>
            </p:cNvSpPr>
            <p:nvPr/>
          </p:nvSpPr>
          <p:spPr bwMode="auto">
            <a:xfrm>
              <a:off x="1987" y="1266"/>
              <a:ext cx="81" cy="1"/>
            </a:xfrm>
            <a:prstGeom prst="line">
              <a:avLst/>
            </a:prstGeom>
            <a:noFill/>
            <a:ln w="12700">
              <a:solidFill>
                <a:srgbClr val="000000"/>
              </a:solidFill>
              <a:round/>
              <a:headEnd type="none" w="lg" len="lg"/>
              <a:tailEnd type="none" w="lg" len="lg"/>
            </a:ln>
          </p:spPr>
          <p:txBody>
            <a:bodyPr/>
            <a:lstStyle/>
            <a:p>
              <a:endParaRPr lang="en-US"/>
            </a:p>
          </p:txBody>
        </p:sp>
        <p:sp>
          <p:nvSpPr>
            <p:cNvPr id="8208" name="Line 7"/>
            <p:cNvSpPr>
              <a:spLocks noChangeShapeType="1"/>
            </p:cNvSpPr>
            <p:nvPr/>
          </p:nvSpPr>
          <p:spPr bwMode="auto">
            <a:xfrm>
              <a:off x="1787" y="1344"/>
              <a:ext cx="81" cy="0"/>
            </a:xfrm>
            <a:prstGeom prst="line">
              <a:avLst/>
            </a:prstGeom>
            <a:noFill/>
            <a:ln w="12700">
              <a:solidFill>
                <a:srgbClr val="000000"/>
              </a:solidFill>
              <a:round/>
              <a:headEnd type="none" w="lg" len="lg"/>
              <a:tailEnd type="none" w="lg" len="lg"/>
            </a:ln>
          </p:spPr>
          <p:txBody>
            <a:bodyPr/>
            <a:lstStyle/>
            <a:p>
              <a:endParaRPr lang="en-US"/>
            </a:p>
          </p:txBody>
        </p:sp>
        <p:sp>
          <p:nvSpPr>
            <p:cNvPr id="8209" name="Line 8"/>
            <p:cNvSpPr>
              <a:spLocks noChangeShapeType="1"/>
            </p:cNvSpPr>
            <p:nvPr/>
          </p:nvSpPr>
          <p:spPr bwMode="auto">
            <a:xfrm>
              <a:off x="1627" y="1460"/>
              <a:ext cx="80" cy="0"/>
            </a:xfrm>
            <a:prstGeom prst="line">
              <a:avLst/>
            </a:prstGeom>
            <a:noFill/>
            <a:ln w="12700">
              <a:solidFill>
                <a:srgbClr val="000000"/>
              </a:solidFill>
              <a:round/>
              <a:headEnd type="none" w="lg" len="lg"/>
              <a:tailEnd type="none" w="lg" len="lg"/>
            </a:ln>
          </p:spPr>
          <p:txBody>
            <a:bodyPr/>
            <a:lstStyle/>
            <a:p>
              <a:endParaRPr lang="en-US"/>
            </a:p>
          </p:txBody>
        </p:sp>
        <p:sp>
          <p:nvSpPr>
            <p:cNvPr id="8210" name="Line 9"/>
            <p:cNvSpPr>
              <a:spLocks noChangeShapeType="1"/>
            </p:cNvSpPr>
            <p:nvPr/>
          </p:nvSpPr>
          <p:spPr bwMode="auto">
            <a:xfrm>
              <a:off x="1506" y="1537"/>
              <a:ext cx="81" cy="1"/>
            </a:xfrm>
            <a:prstGeom prst="line">
              <a:avLst/>
            </a:prstGeom>
            <a:noFill/>
            <a:ln w="12700">
              <a:solidFill>
                <a:srgbClr val="000000"/>
              </a:solidFill>
              <a:round/>
              <a:headEnd type="none" w="lg" len="lg"/>
              <a:tailEnd type="none" w="lg" len="lg"/>
            </a:ln>
          </p:spPr>
          <p:txBody>
            <a:bodyPr/>
            <a:lstStyle/>
            <a:p>
              <a:endParaRPr lang="en-US"/>
            </a:p>
          </p:txBody>
        </p:sp>
        <p:sp>
          <p:nvSpPr>
            <p:cNvPr id="8211" name="Line 10"/>
            <p:cNvSpPr>
              <a:spLocks noChangeShapeType="1"/>
            </p:cNvSpPr>
            <p:nvPr/>
          </p:nvSpPr>
          <p:spPr bwMode="auto">
            <a:xfrm>
              <a:off x="1427" y="1654"/>
              <a:ext cx="80" cy="0"/>
            </a:xfrm>
            <a:prstGeom prst="line">
              <a:avLst/>
            </a:prstGeom>
            <a:noFill/>
            <a:ln w="12700">
              <a:solidFill>
                <a:srgbClr val="000000"/>
              </a:solidFill>
              <a:round/>
              <a:headEnd type="none" w="lg" len="lg"/>
              <a:tailEnd type="none" w="lg" len="lg"/>
            </a:ln>
          </p:spPr>
          <p:txBody>
            <a:bodyPr/>
            <a:lstStyle/>
            <a:p>
              <a:endParaRPr lang="en-US"/>
            </a:p>
          </p:txBody>
        </p:sp>
        <p:sp>
          <p:nvSpPr>
            <p:cNvPr id="8212" name="Line 11"/>
            <p:cNvSpPr>
              <a:spLocks noChangeShapeType="1"/>
            </p:cNvSpPr>
            <p:nvPr/>
          </p:nvSpPr>
          <p:spPr bwMode="auto">
            <a:xfrm>
              <a:off x="1427" y="1770"/>
              <a:ext cx="80" cy="0"/>
            </a:xfrm>
            <a:prstGeom prst="line">
              <a:avLst/>
            </a:prstGeom>
            <a:noFill/>
            <a:ln w="12700">
              <a:solidFill>
                <a:srgbClr val="000000"/>
              </a:solidFill>
              <a:round/>
              <a:headEnd type="none" w="lg" len="lg"/>
              <a:tailEnd type="none" w="lg" len="lg"/>
            </a:ln>
          </p:spPr>
          <p:txBody>
            <a:bodyPr/>
            <a:lstStyle/>
            <a:p>
              <a:endParaRPr lang="en-US"/>
            </a:p>
          </p:txBody>
        </p:sp>
        <p:sp>
          <p:nvSpPr>
            <p:cNvPr id="8213" name="Line 12"/>
            <p:cNvSpPr>
              <a:spLocks noChangeShapeType="1"/>
            </p:cNvSpPr>
            <p:nvPr/>
          </p:nvSpPr>
          <p:spPr bwMode="auto">
            <a:xfrm>
              <a:off x="1466" y="1886"/>
              <a:ext cx="81" cy="0"/>
            </a:xfrm>
            <a:prstGeom prst="line">
              <a:avLst/>
            </a:prstGeom>
            <a:noFill/>
            <a:ln w="12700">
              <a:solidFill>
                <a:srgbClr val="000000"/>
              </a:solidFill>
              <a:round/>
              <a:headEnd type="none" w="lg" len="lg"/>
              <a:tailEnd type="none" w="lg" len="lg"/>
            </a:ln>
          </p:spPr>
          <p:txBody>
            <a:bodyPr/>
            <a:lstStyle/>
            <a:p>
              <a:endParaRPr lang="en-US"/>
            </a:p>
          </p:txBody>
        </p:sp>
        <p:sp>
          <p:nvSpPr>
            <p:cNvPr id="8214" name="Line 13"/>
            <p:cNvSpPr>
              <a:spLocks noChangeShapeType="1"/>
            </p:cNvSpPr>
            <p:nvPr/>
          </p:nvSpPr>
          <p:spPr bwMode="auto">
            <a:xfrm>
              <a:off x="1547" y="2002"/>
              <a:ext cx="80" cy="1"/>
            </a:xfrm>
            <a:prstGeom prst="line">
              <a:avLst/>
            </a:prstGeom>
            <a:noFill/>
            <a:ln w="12700">
              <a:solidFill>
                <a:srgbClr val="000000"/>
              </a:solidFill>
              <a:round/>
              <a:headEnd type="none" w="lg" len="lg"/>
              <a:tailEnd type="none" w="lg" len="lg"/>
            </a:ln>
          </p:spPr>
          <p:txBody>
            <a:bodyPr/>
            <a:lstStyle/>
            <a:p>
              <a:endParaRPr lang="en-US"/>
            </a:p>
          </p:txBody>
        </p:sp>
        <p:sp>
          <p:nvSpPr>
            <p:cNvPr id="8215" name="Line 14"/>
            <p:cNvSpPr>
              <a:spLocks noChangeShapeType="1"/>
            </p:cNvSpPr>
            <p:nvPr/>
          </p:nvSpPr>
          <p:spPr bwMode="auto">
            <a:xfrm>
              <a:off x="1667" y="2080"/>
              <a:ext cx="80" cy="0"/>
            </a:xfrm>
            <a:prstGeom prst="line">
              <a:avLst/>
            </a:prstGeom>
            <a:noFill/>
            <a:ln w="12700">
              <a:solidFill>
                <a:srgbClr val="000000"/>
              </a:solidFill>
              <a:round/>
              <a:headEnd type="none" w="lg" len="lg"/>
              <a:tailEnd type="none" w="lg" len="lg"/>
            </a:ln>
          </p:spPr>
          <p:txBody>
            <a:bodyPr/>
            <a:lstStyle/>
            <a:p>
              <a:endParaRPr lang="en-US"/>
            </a:p>
          </p:txBody>
        </p:sp>
        <p:sp>
          <p:nvSpPr>
            <p:cNvPr id="8216" name="Line 15"/>
            <p:cNvSpPr>
              <a:spLocks noChangeShapeType="1"/>
            </p:cNvSpPr>
            <p:nvPr/>
          </p:nvSpPr>
          <p:spPr bwMode="auto">
            <a:xfrm>
              <a:off x="1827" y="2157"/>
              <a:ext cx="80" cy="1"/>
            </a:xfrm>
            <a:prstGeom prst="line">
              <a:avLst/>
            </a:prstGeom>
            <a:noFill/>
            <a:ln w="12700">
              <a:solidFill>
                <a:srgbClr val="000000"/>
              </a:solidFill>
              <a:round/>
              <a:headEnd type="none" w="lg" len="lg"/>
              <a:tailEnd type="none" w="lg" len="lg"/>
            </a:ln>
          </p:spPr>
          <p:txBody>
            <a:bodyPr/>
            <a:lstStyle/>
            <a:p>
              <a:endParaRPr lang="en-US"/>
            </a:p>
          </p:txBody>
        </p:sp>
        <p:sp>
          <p:nvSpPr>
            <p:cNvPr id="8217" name="Line 16"/>
            <p:cNvSpPr>
              <a:spLocks noChangeShapeType="1"/>
            </p:cNvSpPr>
            <p:nvPr/>
          </p:nvSpPr>
          <p:spPr bwMode="auto">
            <a:xfrm>
              <a:off x="2028" y="2235"/>
              <a:ext cx="80" cy="0"/>
            </a:xfrm>
            <a:prstGeom prst="line">
              <a:avLst/>
            </a:prstGeom>
            <a:noFill/>
            <a:ln w="12700">
              <a:solidFill>
                <a:srgbClr val="000000"/>
              </a:solidFill>
              <a:round/>
              <a:headEnd type="none" w="lg" len="lg"/>
              <a:tailEnd type="none" w="lg" len="lg"/>
            </a:ln>
          </p:spPr>
          <p:txBody>
            <a:bodyPr/>
            <a:lstStyle/>
            <a:p>
              <a:endParaRPr lang="en-US"/>
            </a:p>
          </p:txBody>
        </p:sp>
        <p:sp>
          <p:nvSpPr>
            <p:cNvPr id="8218" name="Line 17"/>
            <p:cNvSpPr>
              <a:spLocks noChangeShapeType="1"/>
            </p:cNvSpPr>
            <p:nvPr/>
          </p:nvSpPr>
          <p:spPr bwMode="auto">
            <a:xfrm>
              <a:off x="2187" y="2274"/>
              <a:ext cx="81" cy="0"/>
            </a:xfrm>
            <a:prstGeom prst="line">
              <a:avLst/>
            </a:prstGeom>
            <a:noFill/>
            <a:ln w="12700">
              <a:solidFill>
                <a:srgbClr val="000000"/>
              </a:solidFill>
              <a:round/>
              <a:headEnd type="none" w="lg" len="lg"/>
              <a:tailEnd type="none" w="lg" len="lg"/>
            </a:ln>
          </p:spPr>
          <p:txBody>
            <a:bodyPr/>
            <a:lstStyle/>
            <a:p>
              <a:endParaRPr lang="en-US"/>
            </a:p>
          </p:txBody>
        </p:sp>
        <p:sp>
          <p:nvSpPr>
            <p:cNvPr id="8219" name="Freeform 20"/>
            <p:cNvSpPr>
              <a:spLocks/>
            </p:cNvSpPr>
            <p:nvPr/>
          </p:nvSpPr>
          <p:spPr bwMode="auto">
            <a:xfrm>
              <a:off x="2227" y="1344"/>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0" name="Freeform 21"/>
            <p:cNvSpPr>
              <a:spLocks/>
            </p:cNvSpPr>
            <p:nvPr/>
          </p:nvSpPr>
          <p:spPr bwMode="auto">
            <a:xfrm>
              <a:off x="2028" y="138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1" name="Freeform 22"/>
            <p:cNvSpPr>
              <a:spLocks/>
            </p:cNvSpPr>
            <p:nvPr/>
          </p:nvSpPr>
          <p:spPr bwMode="auto">
            <a:xfrm>
              <a:off x="1867" y="142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2" name="Freeform 23"/>
            <p:cNvSpPr>
              <a:spLocks/>
            </p:cNvSpPr>
            <p:nvPr/>
          </p:nvSpPr>
          <p:spPr bwMode="auto">
            <a:xfrm>
              <a:off x="1707" y="1499"/>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3" name="Freeform 24"/>
            <p:cNvSpPr>
              <a:spLocks/>
            </p:cNvSpPr>
            <p:nvPr/>
          </p:nvSpPr>
          <p:spPr bwMode="auto">
            <a:xfrm>
              <a:off x="1627" y="161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4" name="Freeform 25"/>
            <p:cNvSpPr>
              <a:spLocks/>
            </p:cNvSpPr>
            <p:nvPr/>
          </p:nvSpPr>
          <p:spPr bwMode="auto">
            <a:xfrm>
              <a:off x="1587" y="173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grpSp>
          <p:nvGrpSpPr>
            <p:cNvPr id="8225" name="Group 234"/>
            <p:cNvGrpSpPr>
              <a:grpSpLocks/>
            </p:cNvGrpSpPr>
            <p:nvPr/>
          </p:nvGrpSpPr>
          <p:grpSpPr bwMode="auto">
            <a:xfrm flipV="1">
              <a:off x="2548" y="2160"/>
              <a:ext cx="80" cy="194"/>
              <a:chOff x="2548" y="2215"/>
              <a:chExt cx="80" cy="194"/>
            </a:xfrm>
          </p:grpSpPr>
          <p:sp>
            <p:nvSpPr>
              <p:cNvPr id="8279" name="Line 19"/>
              <p:cNvSpPr>
                <a:spLocks noChangeShapeType="1"/>
              </p:cNvSpPr>
              <p:nvPr/>
            </p:nvSpPr>
            <p:spPr bwMode="auto">
              <a:xfrm>
                <a:off x="2548" y="2408"/>
                <a:ext cx="80" cy="1"/>
              </a:xfrm>
              <a:prstGeom prst="line">
                <a:avLst/>
              </a:prstGeom>
              <a:noFill/>
              <a:ln w="12700">
                <a:solidFill>
                  <a:srgbClr val="000000"/>
                </a:solidFill>
                <a:round/>
                <a:headEnd type="none" w="lg" len="lg"/>
                <a:tailEnd type="none" w="lg" len="lg"/>
              </a:ln>
            </p:spPr>
            <p:txBody>
              <a:bodyPr/>
              <a:lstStyle/>
              <a:p>
                <a:endParaRPr lang="en-US"/>
              </a:p>
            </p:txBody>
          </p:sp>
          <p:sp>
            <p:nvSpPr>
              <p:cNvPr id="8280" name="Freeform 26"/>
              <p:cNvSpPr>
                <a:spLocks/>
              </p:cNvSpPr>
              <p:nvPr/>
            </p:nvSpPr>
            <p:spPr bwMode="auto">
              <a:xfrm>
                <a:off x="2548" y="2215"/>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grpSp>
        <p:sp>
          <p:nvSpPr>
            <p:cNvPr id="8226" name="Freeform 27"/>
            <p:cNvSpPr>
              <a:spLocks/>
            </p:cNvSpPr>
            <p:nvPr/>
          </p:nvSpPr>
          <p:spPr bwMode="auto">
            <a:xfrm>
              <a:off x="2068" y="204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7" name="Line 4"/>
            <p:cNvSpPr>
              <a:spLocks noChangeShapeType="1"/>
            </p:cNvSpPr>
            <p:nvPr/>
          </p:nvSpPr>
          <p:spPr bwMode="auto">
            <a:xfrm>
              <a:off x="2400" y="1344"/>
              <a:ext cx="81" cy="0"/>
            </a:xfrm>
            <a:prstGeom prst="line">
              <a:avLst/>
            </a:prstGeom>
            <a:noFill/>
            <a:ln w="12700">
              <a:solidFill>
                <a:srgbClr val="000000"/>
              </a:solidFill>
              <a:round/>
              <a:headEnd type="none" w="lg" len="lg"/>
              <a:tailEnd type="none" w="lg" len="lg"/>
            </a:ln>
          </p:spPr>
          <p:txBody>
            <a:bodyPr/>
            <a:lstStyle/>
            <a:p>
              <a:endParaRPr lang="en-US"/>
            </a:p>
          </p:txBody>
        </p:sp>
        <p:sp>
          <p:nvSpPr>
            <p:cNvPr id="8228" name="Freeform 28"/>
            <p:cNvSpPr>
              <a:spLocks/>
            </p:cNvSpPr>
            <p:nvPr/>
          </p:nvSpPr>
          <p:spPr bwMode="auto">
            <a:xfrm>
              <a:off x="2413" y="1164"/>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29" name="Freeform 29"/>
            <p:cNvSpPr>
              <a:spLocks/>
            </p:cNvSpPr>
            <p:nvPr/>
          </p:nvSpPr>
          <p:spPr bwMode="auto">
            <a:xfrm>
              <a:off x="1627" y="184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30" name="Freeform 30"/>
            <p:cNvSpPr>
              <a:spLocks/>
            </p:cNvSpPr>
            <p:nvPr/>
          </p:nvSpPr>
          <p:spPr bwMode="auto">
            <a:xfrm>
              <a:off x="1907" y="200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31" name="Freeform 31"/>
            <p:cNvSpPr>
              <a:spLocks/>
            </p:cNvSpPr>
            <p:nvPr/>
          </p:nvSpPr>
          <p:spPr bwMode="auto">
            <a:xfrm>
              <a:off x="1747" y="1925"/>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32" name="Freeform 32"/>
            <p:cNvSpPr>
              <a:spLocks/>
            </p:cNvSpPr>
            <p:nvPr/>
          </p:nvSpPr>
          <p:spPr bwMode="auto">
            <a:xfrm>
              <a:off x="2227" y="208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grpSp>
          <p:nvGrpSpPr>
            <p:cNvPr id="8233" name="Group 233"/>
            <p:cNvGrpSpPr>
              <a:grpSpLocks/>
            </p:cNvGrpSpPr>
            <p:nvPr/>
          </p:nvGrpSpPr>
          <p:grpSpPr bwMode="auto">
            <a:xfrm flipV="1">
              <a:off x="2388" y="2166"/>
              <a:ext cx="92" cy="186"/>
              <a:chOff x="2388" y="2215"/>
              <a:chExt cx="92" cy="186"/>
            </a:xfrm>
          </p:grpSpPr>
          <p:sp>
            <p:nvSpPr>
              <p:cNvPr id="8277" name="Line 18"/>
              <p:cNvSpPr>
                <a:spLocks noChangeShapeType="1"/>
              </p:cNvSpPr>
              <p:nvPr/>
            </p:nvSpPr>
            <p:spPr bwMode="auto">
              <a:xfrm flipV="1">
                <a:off x="2400" y="2400"/>
                <a:ext cx="80" cy="1"/>
              </a:xfrm>
              <a:prstGeom prst="line">
                <a:avLst/>
              </a:prstGeom>
              <a:noFill/>
              <a:ln w="12700">
                <a:solidFill>
                  <a:srgbClr val="000000"/>
                </a:solidFill>
                <a:round/>
                <a:headEnd type="none" w="lg" len="lg"/>
                <a:tailEnd type="none" w="lg" len="lg"/>
              </a:ln>
            </p:spPr>
            <p:txBody>
              <a:bodyPr/>
              <a:lstStyle/>
              <a:p>
                <a:endParaRPr lang="en-US"/>
              </a:p>
            </p:txBody>
          </p:sp>
          <p:sp>
            <p:nvSpPr>
              <p:cNvPr id="8278" name="Freeform 33"/>
              <p:cNvSpPr>
                <a:spLocks/>
              </p:cNvSpPr>
              <p:nvPr/>
            </p:nvSpPr>
            <p:spPr bwMode="auto">
              <a:xfrm flipV="1">
                <a:off x="2388" y="2215"/>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grpSp>
        <p:sp>
          <p:nvSpPr>
            <p:cNvPr id="8234" name="Line 39"/>
            <p:cNvSpPr>
              <a:spLocks noChangeShapeType="1"/>
            </p:cNvSpPr>
            <p:nvPr/>
          </p:nvSpPr>
          <p:spPr bwMode="auto">
            <a:xfrm>
              <a:off x="2828" y="2161"/>
              <a:ext cx="80" cy="1"/>
            </a:xfrm>
            <a:prstGeom prst="line">
              <a:avLst/>
            </a:prstGeom>
            <a:noFill/>
            <a:ln w="12700">
              <a:solidFill>
                <a:srgbClr val="000000"/>
              </a:solidFill>
              <a:round/>
              <a:headEnd type="none" w="lg" len="lg"/>
              <a:tailEnd type="none" w="lg" len="lg"/>
            </a:ln>
          </p:spPr>
          <p:txBody>
            <a:bodyPr/>
            <a:lstStyle/>
            <a:p>
              <a:endParaRPr lang="en-US"/>
            </a:p>
          </p:txBody>
        </p:sp>
        <p:sp>
          <p:nvSpPr>
            <p:cNvPr id="8235" name="Line 40"/>
            <p:cNvSpPr>
              <a:spLocks noChangeShapeType="1"/>
            </p:cNvSpPr>
            <p:nvPr/>
          </p:nvSpPr>
          <p:spPr bwMode="auto">
            <a:xfrm>
              <a:off x="2988" y="2161"/>
              <a:ext cx="80" cy="1"/>
            </a:xfrm>
            <a:prstGeom prst="line">
              <a:avLst/>
            </a:prstGeom>
            <a:noFill/>
            <a:ln w="12700">
              <a:solidFill>
                <a:srgbClr val="000000"/>
              </a:solidFill>
              <a:round/>
              <a:headEnd type="none" w="lg" len="lg"/>
              <a:tailEnd type="none" w="lg" len="lg"/>
            </a:ln>
          </p:spPr>
          <p:txBody>
            <a:bodyPr/>
            <a:lstStyle/>
            <a:p>
              <a:endParaRPr lang="en-US"/>
            </a:p>
          </p:txBody>
        </p:sp>
        <p:sp>
          <p:nvSpPr>
            <p:cNvPr id="8236" name="Line 41"/>
            <p:cNvSpPr>
              <a:spLocks noChangeShapeType="1"/>
            </p:cNvSpPr>
            <p:nvPr/>
          </p:nvSpPr>
          <p:spPr bwMode="auto">
            <a:xfrm>
              <a:off x="3148" y="2123"/>
              <a:ext cx="81" cy="0"/>
            </a:xfrm>
            <a:prstGeom prst="line">
              <a:avLst/>
            </a:prstGeom>
            <a:noFill/>
            <a:ln w="12700">
              <a:solidFill>
                <a:srgbClr val="000000"/>
              </a:solidFill>
              <a:round/>
              <a:headEnd type="none" w="lg" len="lg"/>
              <a:tailEnd type="none" w="lg" len="lg"/>
            </a:ln>
          </p:spPr>
          <p:txBody>
            <a:bodyPr/>
            <a:lstStyle/>
            <a:p>
              <a:endParaRPr lang="en-US"/>
            </a:p>
          </p:txBody>
        </p:sp>
        <p:sp>
          <p:nvSpPr>
            <p:cNvPr id="8237" name="Line 42"/>
            <p:cNvSpPr>
              <a:spLocks noChangeShapeType="1"/>
            </p:cNvSpPr>
            <p:nvPr/>
          </p:nvSpPr>
          <p:spPr bwMode="auto">
            <a:xfrm>
              <a:off x="3308" y="2084"/>
              <a:ext cx="80" cy="0"/>
            </a:xfrm>
            <a:prstGeom prst="line">
              <a:avLst/>
            </a:prstGeom>
            <a:noFill/>
            <a:ln w="12700">
              <a:solidFill>
                <a:srgbClr val="000000"/>
              </a:solidFill>
              <a:round/>
              <a:headEnd type="none" w="lg" len="lg"/>
              <a:tailEnd type="none" w="lg" len="lg"/>
            </a:ln>
          </p:spPr>
          <p:txBody>
            <a:bodyPr/>
            <a:lstStyle/>
            <a:p>
              <a:endParaRPr lang="en-US"/>
            </a:p>
          </p:txBody>
        </p:sp>
        <p:sp>
          <p:nvSpPr>
            <p:cNvPr id="8238" name="Line 43"/>
            <p:cNvSpPr>
              <a:spLocks noChangeShapeType="1"/>
            </p:cNvSpPr>
            <p:nvPr/>
          </p:nvSpPr>
          <p:spPr bwMode="auto">
            <a:xfrm>
              <a:off x="3469" y="2045"/>
              <a:ext cx="80" cy="0"/>
            </a:xfrm>
            <a:prstGeom prst="line">
              <a:avLst/>
            </a:prstGeom>
            <a:noFill/>
            <a:ln w="12700">
              <a:solidFill>
                <a:srgbClr val="000000"/>
              </a:solidFill>
              <a:round/>
              <a:headEnd type="none" w="lg" len="lg"/>
              <a:tailEnd type="none" w="lg" len="lg"/>
            </a:ln>
          </p:spPr>
          <p:txBody>
            <a:bodyPr/>
            <a:lstStyle/>
            <a:p>
              <a:endParaRPr lang="en-US"/>
            </a:p>
          </p:txBody>
        </p:sp>
        <p:sp>
          <p:nvSpPr>
            <p:cNvPr id="8239" name="Line 44"/>
            <p:cNvSpPr>
              <a:spLocks noChangeShapeType="1"/>
            </p:cNvSpPr>
            <p:nvPr/>
          </p:nvSpPr>
          <p:spPr bwMode="auto">
            <a:xfrm>
              <a:off x="3589" y="1968"/>
              <a:ext cx="80" cy="0"/>
            </a:xfrm>
            <a:prstGeom prst="line">
              <a:avLst/>
            </a:prstGeom>
            <a:noFill/>
            <a:ln w="12700">
              <a:solidFill>
                <a:srgbClr val="000000"/>
              </a:solidFill>
              <a:round/>
              <a:headEnd type="none" w="lg" len="lg"/>
              <a:tailEnd type="none" w="lg" len="lg"/>
            </a:ln>
          </p:spPr>
          <p:txBody>
            <a:bodyPr/>
            <a:lstStyle/>
            <a:p>
              <a:endParaRPr lang="en-US"/>
            </a:p>
          </p:txBody>
        </p:sp>
        <p:sp>
          <p:nvSpPr>
            <p:cNvPr id="8240" name="Line 45"/>
            <p:cNvSpPr>
              <a:spLocks noChangeShapeType="1"/>
            </p:cNvSpPr>
            <p:nvPr/>
          </p:nvSpPr>
          <p:spPr bwMode="auto">
            <a:xfrm>
              <a:off x="3709" y="1890"/>
              <a:ext cx="80" cy="0"/>
            </a:xfrm>
            <a:prstGeom prst="line">
              <a:avLst/>
            </a:prstGeom>
            <a:noFill/>
            <a:ln w="12700">
              <a:solidFill>
                <a:srgbClr val="000000"/>
              </a:solidFill>
              <a:round/>
              <a:headEnd type="none" w="lg" len="lg"/>
              <a:tailEnd type="none" w="lg" len="lg"/>
            </a:ln>
          </p:spPr>
          <p:txBody>
            <a:bodyPr/>
            <a:lstStyle/>
            <a:p>
              <a:endParaRPr lang="en-US"/>
            </a:p>
          </p:txBody>
        </p:sp>
        <p:sp>
          <p:nvSpPr>
            <p:cNvPr id="8241" name="Line 46"/>
            <p:cNvSpPr>
              <a:spLocks noChangeShapeType="1"/>
            </p:cNvSpPr>
            <p:nvPr/>
          </p:nvSpPr>
          <p:spPr bwMode="auto">
            <a:xfrm>
              <a:off x="3749" y="1774"/>
              <a:ext cx="80" cy="0"/>
            </a:xfrm>
            <a:prstGeom prst="line">
              <a:avLst/>
            </a:prstGeom>
            <a:noFill/>
            <a:ln w="12700">
              <a:solidFill>
                <a:srgbClr val="000000"/>
              </a:solidFill>
              <a:round/>
              <a:headEnd type="none" w="lg" len="lg"/>
              <a:tailEnd type="none" w="lg" len="lg"/>
            </a:ln>
          </p:spPr>
          <p:txBody>
            <a:bodyPr/>
            <a:lstStyle/>
            <a:p>
              <a:endParaRPr lang="en-US"/>
            </a:p>
          </p:txBody>
        </p:sp>
        <p:sp>
          <p:nvSpPr>
            <p:cNvPr id="8242" name="Line 47"/>
            <p:cNvSpPr>
              <a:spLocks noChangeShapeType="1"/>
            </p:cNvSpPr>
            <p:nvPr/>
          </p:nvSpPr>
          <p:spPr bwMode="auto">
            <a:xfrm>
              <a:off x="3749" y="1658"/>
              <a:ext cx="80" cy="0"/>
            </a:xfrm>
            <a:prstGeom prst="line">
              <a:avLst/>
            </a:prstGeom>
            <a:noFill/>
            <a:ln w="12700">
              <a:solidFill>
                <a:srgbClr val="000000"/>
              </a:solidFill>
              <a:round/>
              <a:headEnd type="none" w="lg" len="lg"/>
              <a:tailEnd type="none" w="lg" len="lg"/>
            </a:ln>
          </p:spPr>
          <p:txBody>
            <a:bodyPr/>
            <a:lstStyle/>
            <a:p>
              <a:endParaRPr lang="en-US"/>
            </a:p>
          </p:txBody>
        </p:sp>
        <p:sp>
          <p:nvSpPr>
            <p:cNvPr id="8243" name="Line 48"/>
            <p:cNvSpPr>
              <a:spLocks noChangeShapeType="1"/>
            </p:cNvSpPr>
            <p:nvPr/>
          </p:nvSpPr>
          <p:spPr bwMode="auto">
            <a:xfrm>
              <a:off x="3628" y="1541"/>
              <a:ext cx="82" cy="1"/>
            </a:xfrm>
            <a:prstGeom prst="line">
              <a:avLst/>
            </a:prstGeom>
            <a:noFill/>
            <a:ln w="12700">
              <a:solidFill>
                <a:srgbClr val="000000"/>
              </a:solidFill>
              <a:round/>
              <a:headEnd type="none" w="lg" len="lg"/>
              <a:tailEnd type="none" w="lg" len="lg"/>
            </a:ln>
          </p:spPr>
          <p:txBody>
            <a:bodyPr/>
            <a:lstStyle/>
            <a:p>
              <a:endParaRPr lang="en-US"/>
            </a:p>
          </p:txBody>
        </p:sp>
        <p:sp>
          <p:nvSpPr>
            <p:cNvPr id="8244" name="Line 49"/>
            <p:cNvSpPr>
              <a:spLocks noChangeShapeType="1"/>
            </p:cNvSpPr>
            <p:nvPr/>
          </p:nvSpPr>
          <p:spPr bwMode="auto">
            <a:xfrm>
              <a:off x="3469" y="1464"/>
              <a:ext cx="80" cy="0"/>
            </a:xfrm>
            <a:prstGeom prst="line">
              <a:avLst/>
            </a:prstGeom>
            <a:noFill/>
            <a:ln w="12700">
              <a:solidFill>
                <a:srgbClr val="000000"/>
              </a:solidFill>
              <a:round/>
              <a:headEnd type="none" w="lg" len="lg"/>
              <a:tailEnd type="none" w="lg" len="lg"/>
            </a:ln>
          </p:spPr>
          <p:txBody>
            <a:bodyPr/>
            <a:lstStyle/>
            <a:p>
              <a:endParaRPr lang="en-US"/>
            </a:p>
          </p:txBody>
        </p:sp>
        <p:sp>
          <p:nvSpPr>
            <p:cNvPr id="8245" name="Line 50"/>
            <p:cNvSpPr>
              <a:spLocks noChangeShapeType="1"/>
            </p:cNvSpPr>
            <p:nvPr/>
          </p:nvSpPr>
          <p:spPr bwMode="auto">
            <a:xfrm>
              <a:off x="3308" y="1425"/>
              <a:ext cx="80" cy="0"/>
            </a:xfrm>
            <a:prstGeom prst="line">
              <a:avLst/>
            </a:prstGeom>
            <a:noFill/>
            <a:ln w="12700">
              <a:solidFill>
                <a:srgbClr val="000000"/>
              </a:solidFill>
              <a:round/>
              <a:headEnd type="none" w="lg" len="lg"/>
              <a:tailEnd type="none" w="lg" len="lg"/>
            </a:ln>
          </p:spPr>
          <p:txBody>
            <a:bodyPr/>
            <a:lstStyle/>
            <a:p>
              <a:endParaRPr lang="en-US"/>
            </a:p>
          </p:txBody>
        </p:sp>
        <p:sp>
          <p:nvSpPr>
            <p:cNvPr id="8246" name="Line 51"/>
            <p:cNvSpPr>
              <a:spLocks noChangeShapeType="1"/>
            </p:cNvSpPr>
            <p:nvPr/>
          </p:nvSpPr>
          <p:spPr bwMode="auto">
            <a:xfrm>
              <a:off x="3188" y="1386"/>
              <a:ext cx="81" cy="1"/>
            </a:xfrm>
            <a:prstGeom prst="line">
              <a:avLst/>
            </a:prstGeom>
            <a:noFill/>
            <a:ln w="12700">
              <a:solidFill>
                <a:srgbClr val="000000"/>
              </a:solidFill>
              <a:round/>
              <a:headEnd type="none" w="lg" len="lg"/>
              <a:tailEnd type="none" w="lg" len="lg"/>
            </a:ln>
          </p:spPr>
          <p:txBody>
            <a:bodyPr/>
            <a:lstStyle/>
            <a:p>
              <a:endParaRPr lang="en-US"/>
            </a:p>
          </p:txBody>
        </p:sp>
        <p:sp>
          <p:nvSpPr>
            <p:cNvPr id="8247" name="Line 52"/>
            <p:cNvSpPr>
              <a:spLocks noChangeShapeType="1"/>
            </p:cNvSpPr>
            <p:nvPr/>
          </p:nvSpPr>
          <p:spPr bwMode="auto">
            <a:xfrm>
              <a:off x="3028" y="1348"/>
              <a:ext cx="80" cy="0"/>
            </a:xfrm>
            <a:prstGeom prst="line">
              <a:avLst/>
            </a:prstGeom>
            <a:noFill/>
            <a:ln w="12700">
              <a:solidFill>
                <a:srgbClr val="000000"/>
              </a:solidFill>
              <a:round/>
              <a:headEnd type="none" w="lg" len="lg"/>
              <a:tailEnd type="none" w="lg" len="lg"/>
            </a:ln>
          </p:spPr>
          <p:txBody>
            <a:bodyPr/>
            <a:lstStyle/>
            <a:p>
              <a:endParaRPr lang="en-US"/>
            </a:p>
          </p:txBody>
        </p:sp>
        <p:sp>
          <p:nvSpPr>
            <p:cNvPr id="8248" name="Line 53"/>
            <p:cNvSpPr>
              <a:spLocks noChangeShapeType="1"/>
            </p:cNvSpPr>
            <p:nvPr/>
          </p:nvSpPr>
          <p:spPr bwMode="auto">
            <a:xfrm>
              <a:off x="2748" y="1348"/>
              <a:ext cx="80" cy="0"/>
            </a:xfrm>
            <a:prstGeom prst="line">
              <a:avLst/>
            </a:prstGeom>
            <a:noFill/>
            <a:ln w="12700">
              <a:solidFill>
                <a:srgbClr val="000000"/>
              </a:solidFill>
              <a:round/>
              <a:headEnd type="none" w="lg" len="lg"/>
              <a:tailEnd type="none" w="lg" len="lg"/>
            </a:ln>
          </p:spPr>
          <p:txBody>
            <a:bodyPr/>
            <a:lstStyle/>
            <a:p>
              <a:endParaRPr lang="en-US"/>
            </a:p>
          </p:txBody>
        </p:sp>
        <p:sp>
          <p:nvSpPr>
            <p:cNvPr id="8249" name="Line 54"/>
            <p:cNvSpPr>
              <a:spLocks noChangeShapeType="1"/>
            </p:cNvSpPr>
            <p:nvPr/>
          </p:nvSpPr>
          <p:spPr bwMode="auto">
            <a:xfrm>
              <a:off x="2908" y="1348"/>
              <a:ext cx="81" cy="0"/>
            </a:xfrm>
            <a:prstGeom prst="line">
              <a:avLst/>
            </a:prstGeom>
            <a:noFill/>
            <a:ln w="12700">
              <a:solidFill>
                <a:srgbClr val="000000"/>
              </a:solidFill>
              <a:round/>
              <a:headEnd type="none" w="lg" len="lg"/>
              <a:tailEnd type="none" w="lg" len="lg"/>
            </a:ln>
          </p:spPr>
          <p:txBody>
            <a:bodyPr/>
            <a:lstStyle/>
            <a:p>
              <a:endParaRPr lang="en-US"/>
            </a:p>
          </p:txBody>
        </p:sp>
        <p:sp>
          <p:nvSpPr>
            <p:cNvPr id="8250" name="Freeform 55"/>
            <p:cNvSpPr>
              <a:spLocks/>
            </p:cNvSpPr>
            <p:nvPr/>
          </p:nvSpPr>
          <p:spPr bwMode="auto">
            <a:xfrm>
              <a:off x="2988" y="227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1" name="Freeform 56"/>
            <p:cNvSpPr>
              <a:spLocks/>
            </p:cNvSpPr>
            <p:nvPr/>
          </p:nvSpPr>
          <p:spPr bwMode="auto">
            <a:xfrm>
              <a:off x="2828" y="227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2" name="Freeform 57"/>
            <p:cNvSpPr>
              <a:spLocks/>
            </p:cNvSpPr>
            <p:nvPr/>
          </p:nvSpPr>
          <p:spPr bwMode="auto">
            <a:xfrm>
              <a:off x="3229" y="123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3" name="Freeform 58"/>
            <p:cNvSpPr>
              <a:spLocks/>
            </p:cNvSpPr>
            <p:nvPr/>
          </p:nvSpPr>
          <p:spPr bwMode="auto">
            <a:xfrm>
              <a:off x="3188" y="2239"/>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4" name="Freeform 59"/>
            <p:cNvSpPr>
              <a:spLocks/>
            </p:cNvSpPr>
            <p:nvPr/>
          </p:nvSpPr>
          <p:spPr bwMode="auto">
            <a:xfrm>
              <a:off x="3869" y="158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5" name="Freeform 60"/>
            <p:cNvSpPr>
              <a:spLocks/>
            </p:cNvSpPr>
            <p:nvPr/>
          </p:nvSpPr>
          <p:spPr bwMode="auto">
            <a:xfrm>
              <a:off x="3749" y="142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6" name="Freeform 61"/>
            <p:cNvSpPr>
              <a:spLocks/>
            </p:cNvSpPr>
            <p:nvPr/>
          </p:nvSpPr>
          <p:spPr bwMode="auto">
            <a:xfrm>
              <a:off x="3348" y="220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7" name="Freeform 62"/>
            <p:cNvSpPr>
              <a:spLocks/>
            </p:cNvSpPr>
            <p:nvPr/>
          </p:nvSpPr>
          <p:spPr bwMode="auto">
            <a:xfrm>
              <a:off x="3068" y="119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8" name="Freeform 63"/>
            <p:cNvSpPr>
              <a:spLocks/>
            </p:cNvSpPr>
            <p:nvPr/>
          </p:nvSpPr>
          <p:spPr bwMode="auto">
            <a:xfrm>
              <a:off x="3950" y="173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59" name="Freeform 64"/>
            <p:cNvSpPr>
              <a:spLocks/>
            </p:cNvSpPr>
            <p:nvPr/>
          </p:nvSpPr>
          <p:spPr bwMode="auto">
            <a:xfrm>
              <a:off x="3589" y="134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0" name="Freeform 65"/>
            <p:cNvSpPr>
              <a:spLocks/>
            </p:cNvSpPr>
            <p:nvPr/>
          </p:nvSpPr>
          <p:spPr bwMode="auto">
            <a:xfrm>
              <a:off x="3388" y="127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1" name="Freeform 66"/>
            <p:cNvSpPr>
              <a:spLocks/>
            </p:cNvSpPr>
            <p:nvPr/>
          </p:nvSpPr>
          <p:spPr bwMode="auto">
            <a:xfrm>
              <a:off x="3628" y="2123"/>
              <a:ext cx="82"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2" name="Freeform 67"/>
            <p:cNvSpPr>
              <a:spLocks/>
            </p:cNvSpPr>
            <p:nvPr/>
          </p:nvSpPr>
          <p:spPr bwMode="auto">
            <a:xfrm>
              <a:off x="2908" y="1154"/>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3" name="Freeform 68"/>
            <p:cNvSpPr>
              <a:spLocks/>
            </p:cNvSpPr>
            <p:nvPr/>
          </p:nvSpPr>
          <p:spPr bwMode="auto">
            <a:xfrm>
              <a:off x="3749" y="2006"/>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4" name="Freeform 69"/>
            <p:cNvSpPr>
              <a:spLocks/>
            </p:cNvSpPr>
            <p:nvPr/>
          </p:nvSpPr>
          <p:spPr bwMode="auto">
            <a:xfrm>
              <a:off x="3869" y="189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5" name="Freeform 70"/>
            <p:cNvSpPr>
              <a:spLocks/>
            </p:cNvSpPr>
            <p:nvPr/>
          </p:nvSpPr>
          <p:spPr bwMode="auto">
            <a:xfrm>
              <a:off x="2748" y="1154"/>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sp>
          <p:nvSpPr>
            <p:cNvPr id="8266" name="Line 104"/>
            <p:cNvSpPr>
              <a:spLocks noChangeShapeType="1"/>
            </p:cNvSpPr>
            <p:nvPr/>
          </p:nvSpPr>
          <p:spPr bwMode="auto">
            <a:xfrm>
              <a:off x="2680" y="2162"/>
              <a:ext cx="81" cy="1"/>
            </a:xfrm>
            <a:prstGeom prst="line">
              <a:avLst/>
            </a:prstGeom>
            <a:noFill/>
            <a:ln w="12700">
              <a:solidFill>
                <a:srgbClr val="000000"/>
              </a:solidFill>
              <a:round/>
              <a:headEnd type="none" w="lg" len="lg"/>
              <a:tailEnd type="none" w="lg" len="lg"/>
            </a:ln>
          </p:spPr>
          <p:txBody>
            <a:bodyPr/>
            <a:lstStyle/>
            <a:p>
              <a:endParaRPr lang="en-US"/>
            </a:p>
          </p:txBody>
        </p:sp>
        <p:sp>
          <p:nvSpPr>
            <p:cNvPr id="8267" name="Freeform 105"/>
            <p:cNvSpPr>
              <a:spLocks/>
            </p:cNvSpPr>
            <p:nvPr/>
          </p:nvSpPr>
          <p:spPr bwMode="auto">
            <a:xfrm>
              <a:off x="2680" y="2279"/>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grpSp>
          <p:nvGrpSpPr>
            <p:cNvPr id="8268" name="Group 112"/>
            <p:cNvGrpSpPr>
              <a:grpSpLocks/>
            </p:cNvGrpSpPr>
            <p:nvPr/>
          </p:nvGrpSpPr>
          <p:grpSpPr bwMode="auto">
            <a:xfrm flipV="1">
              <a:off x="2592" y="1152"/>
              <a:ext cx="85" cy="185"/>
              <a:chOff x="2432" y="1916"/>
              <a:chExt cx="85" cy="185"/>
            </a:xfrm>
          </p:grpSpPr>
          <p:sp>
            <p:nvSpPr>
              <p:cNvPr id="8275" name="Line 110"/>
              <p:cNvSpPr>
                <a:spLocks noChangeShapeType="1"/>
              </p:cNvSpPr>
              <p:nvPr/>
            </p:nvSpPr>
            <p:spPr bwMode="auto">
              <a:xfrm>
                <a:off x="2432" y="1916"/>
                <a:ext cx="80" cy="0"/>
              </a:xfrm>
              <a:prstGeom prst="line">
                <a:avLst/>
              </a:prstGeom>
              <a:noFill/>
              <a:ln w="12700">
                <a:solidFill>
                  <a:srgbClr val="000000"/>
                </a:solidFill>
                <a:round/>
                <a:headEnd type="none" w="lg" len="lg"/>
                <a:tailEnd type="none" w="lg" len="lg"/>
              </a:ln>
            </p:spPr>
            <p:txBody>
              <a:bodyPr/>
              <a:lstStyle/>
              <a:p>
                <a:endParaRPr lang="en-US"/>
              </a:p>
            </p:txBody>
          </p:sp>
          <p:sp>
            <p:nvSpPr>
              <p:cNvPr id="8276" name="Freeform 111"/>
              <p:cNvSpPr>
                <a:spLocks/>
              </p:cNvSpPr>
              <p:nvPr/>
            </p:nvSpPr>
            <p:spPr bwMode="auto">
              <a:xfrm>
                <a:off x="2437" y="20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solidFill>
                <a:srgbClr val="FFCC99"/>
              </a:solidFill>
              <a:ln w="12700" cap="flat">
                <a:solidFill>
                  <a:srgbClr val="000000"/>
                </a:solidFill>
                <a:prstDash val="solid"/>
                <a:round/>
                <a:headEnd type="none" w="lg" len="lg"/>
                <a:tailEnd type="none" w="lg" len="lg"/>
              </a:ln>
            </p:spPr>
            <p:txBody>
              <a:bodyPr/>
              <a:lstStyle/>
              <a:p>
                <a:endParaRPr lang="en-US"/>
              </a:p>
            </p:txBody>
          </p:sp>
        </p:grpSp>
        <p:sp>
          <p:nvSpPr>
            <p:cNvPr id="8269" name="Text Box 239"/>
            <p:cNvSpPr txBox="1">
              <a:spLocks noChangeArrowheads="1"/>
            </p:cNvSpPr>
            <p:nvPr/>
          </p:nvSpPr>
          <p:spPr bwMode="auto">
            <a:xfrm>
              <a:off x="1785" y="1560"/>
              <a:ext cx="925" cy="212"/>
            </a:xfrm>
            <a:prstGeom prst="rect">
              <a:avLst/>
            </a:prstGeom>
            <a:solidFill>
              <a:schemeClr val="bg1"/>
            </a:solidFill>
            <a:ln w="15875">
              <a:noFill/>
              <a:miter lim="800000"/>
              <a:headEnd/>
              <a:tailEnd/>
            </a:ln>
          </p:spPr>
          <p:txBody>
            <a:bodyPr>
              <a:spAutoFit/>
            </a:bodyPr>
            <a:lstStyle/>
            <a:p>
              <a:r>
                <a:rPr lang="en-US" sz="1600">
                  <a:latin typeface="Arial" charset="0"/>
                </a:rPr>
                <a:t>depolarization</a:t>
              </a:r>
            </a:p>
          </p:txBody>
        </p:sp>
        <p:sp>
          <p:nvSpPr>
            <p:cNvPr id="8270" name="Freeform 240"/>
            <p:cNvSpPr>
              <a:spLocks/>
            </p:cNvSpPr>
            <p:nvPr/>
          </p:nvSpPr>
          <p:spPr bwMode="auto">
            <a:xfrm>
              <a:off x="2256" y="1008"/>
              <a:ext cx="456" cy="498"/>
            </a:xfrm>
            <a:custGeom>
              <a:avLst/>
              <a:gdLst>
                <a:gd name="T0" fmla="*/ 0 w 456"/>
                <a:gd name="T1" fmla="*/ 191 h 498"/>
                <a:gd name="T2" fmla="*/ 11 w 456"/>
                <a:gd name="T3" fmla="*/ 137 h 498"/>
                <a:gd name="T4" fmla="*/ 28 w 456"/>
                <a:gd name="T5" fmla="*/ 89 h 498"/>
                <a:gd name="T6" fmla="*/ 65 w 456"/>
                <a:gd name="T7" fmla="*/ 37 h 498"/>
                <a:gd name="T8" fmla="*/ 157 w 456"/>
                <a:gd name="T9" fmla="*/ 2 h 498"/>
                <a:gd name="T10" fmla="*/ 291 w 456"/>
                <a:gd name="T11" fmla="*/ 23 h 498"/>
                <a:gd name="T12" fmla="*/ 389 w 456"/>
                <a:gd name="T13" fmla="*/ 95 h 498"/>
                <a:gd name="T14" fmla="*/ 435 w 456"/>
                <a:gd name="T15" fmla="*/ 166 h 498"/>
                <a:gd name="T16" fmla="*/ 450 w 456"/>
                <a:gd name="T17" fmla="*/ 242 h 498"/>
                <a:gd name="T18" fmla="*/ 442 w 456"/>
                <a:gd name="T19" fmla="*/ 332 h 498"/>
                <a:gd name="T20" fmla="*/ 366 w 456"/>
                <a:gd name="T21" fmla="*/ 448 h 498"/>
                <a:gd name="T22" fmla="*/ 211 w 456"/>
                <a:gd name="T23" fmla="*/ 495 h 498"/>
                <a:gd name="T24" fmla="*/ 33 w 456"/>
                <a:gd name="T25" fmla="*/ 430 h 4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6"/>
                <a:gd name="T40" fmla="*/ 0 h 498"/>
                <a:gd name="T41" fmla="*/ 456 w 456"/>
                <a:gd name="T42" fmla="*/ 498 h 49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6" h="498">
                  <a:moveTo>
                    <a:pt x="0" y="191"/>
                  </a:moveTo>
                  <a:cubicBezTo>
                    <a:pt x="2" y="182"/>
                    <a:pt x="6" y="154"/>
                    <a:pt x="11" y="137"/>
                  </a:cubicBezTo>
                  <a:cubicBezTo>
                    <a:pt x="16" y="120"/>
                    <a:pt x="19" y="106"/>
                    <a:pt x="28" y="89"/>
                  </a:cubicBezTo>
                  <a:cubicBezTo>
                    <a:pt x="37" y="72"/>
                    <a:pt x="44" y="51"/>
                    <a:pt x="65" y="37"/>
                  </a:cubicBezTo>
                  <a:cubicBezTo>
                    <a:pt x="86" y="23"/>
                    <a:pt x="119" y="5"/>
                    <a:pt x="157" y="2"/>
                  </a:cubicBezTo>
                  <a:cubicBezTo>
                    <a:pt x="195" y="0"/>
                    <a:pt x="253" y="8"/>
                    <a:pt x="291" y="23"/>
                  </a:cubicBezTo>
                  <a:cubicBezTo>
                    <a:pt x="330" y="39"/>
                    <a:pt x="365" y="71"/>
                    <a:pt x="389" y="95"/>
                  </a:cubicBezTo>
                  <a:cubicBezTo>
                    <a:pt x="413" y="119"/>
                    <a:pt x="425" y="142"/>
                    <a:pt x="435" y="166"/>
                  </a:cubicBezTo>
                  <a:cubicBezTo>
                    <a:pt x="445" y="190"/>
                    <a:pt x="449" y="214"/>
                    <a:pt x="450" y="242"/>
                  </a:cubicBezTo>
                  <a:cubicBezTo>
                    <a:pt x="451" y="270"/>
                    <a:pt x="456" y="298"/>
                    <a:pt x="442" y="332"/>
                  </a:cubicBezTo>
                  <a:cubicBezTo>
                    <a:pt x="428" y="366"/>
                    <a:pt x="404" y="421"/>
                    <a:pt x="366" y="448"/>
                  </a:cubicBezTo>
                  <a:cubicBezTo>
                    <a:pt x="328" y="475"/>
                    <a:pt x="266" y="498"/>
                    <a:pt x="211" y="495"/>
                  </a:cubicBezTo>
                  <a:cubicBezTo>
                    <a:pt x="156" y="492"/>
                    <a:pt x="70" y="444"/>
                    <a:pt x="33" y="430"/>
                  </a:cubicBezTo>
                </a:path>
              </a:pathLst>
            </a:custGeom>
            <a:noFill/>
            <a:ln w="15875" cap="flat" cmpd="sng">
              <a:solidFill>
                <a:schemeClr val="tx1"/>
              </a:solidFill>
              <a:prstDash val="solid"/>
              <a:round/>
              <a:headEnd/>
              <a:tailEnd type="stealth" w="lg" len="lg"/>
            </a:ln>
          </p:spPr>
          <p:txBody>
            <a:bodyPr anchor="ctr"/>
            <a:lstStyle/>
            <a:p>
              <a:endParaRPr lang="en-US"/>
            </a:p>
          </p:txBody>
        </p:sp>
        <p:cxnSp>
          <p:nvCxnSpPr>
            <p:cNvPr id="8271" name="AutoShape 242"/>
            <p:cNvCxnSpPr>
              <a:cxnSpLocks noChangeShapeType="1"/>
              <a:stCxn id="8201" idx="3"/>
              <a:endCxn id="8270" idx="3"/>
            </p:cNvCxnSpPr>
            <p:nvPr/>
          </p:nvCxnSpPr>
          <p:spPr bwMode="auto">
            <a:xfrm>
              <a:off x="1765" y="935"/>
              <a:ext cx="556" cy="105"/>
            </a:xfrm>
            <a:prstGeom prst="straightConnector1">
              <a:avLst/>
            </a:prstGeom>
            <a:noFill/>
            <a:ln w="15875">
              <a:solidFill>
                <a:schemeClr val="tx1"/>
              </a:solidFill>
              <a:round/>
              <a:headEnd/>
              <a:tailEnd type="stealth" w="lg" len="lg"/>
            </a:ln>
          </p:spPr>
        </p:cxnSp>
        <p:cxnSp>
          <p:nvCxnSpPr>
            <p:cNvPr id="8272" name="AutoShape 245"/>
            <p:cNvCxnSpPr>
              <a:cxnSpLocks noChangeShapeType="1"/>
              <a:stCxn id="8198" idx="2"/>
              <a:endCxn id="8281" idx="2"/>
            </p:cNvCxnSpPr>
            <p:nvPr/>
          </p:nvCxnSpPr>
          <p:spPr bwMode="auto">
            <a:xfrm rot="16200000" flipH="1">
              <a:off x="2739" y="80"/>
              <a:ext cx="104" cy="4066"/>
            </a:xfrm>
            <a:prstGeom prst="bentConnector3">
              <a:avLst>
                <a:gd name="adj1" fmla="val 457690"/>
              </a:avLst>
            </a:prstGeom>
            <a:noFill/>
            <a:ln w="15875">
              <a:solidFill>
                <a:schemeClr val="tx1"/>
              </a:solidFill>
              <a:miter lim="800000"/>
              <a:headEnd/>
              <a:tailEnd type="stealth" w="lg" len="lg"/>
            </a:ln>
          </p:spPr>
        </p:cxnSp>
        <p:cxnSp>
          <p:nvCxnSpPr>
            <p:cNvPr id="8273" name="AutoShape 246"/>
            <p:cNvCxnSpPr>
              <a:cxnSpLocks noChangeShapeType="1"/>
            </p:cNvCxnSpPr>
            <p:nvPr/>
          </p:nvCxnSpPr>
          <p:spPr bwMode="auto">
            <a:xfrm flipV="1">
              <a:off x="1089" y="1865"/>
              <a:ext cx="278" cy="3"/>
            </a:xfrm>
            <a:prstGeom prst="straightConnector1">
              <a:avLst/>
            </a:prstGeom>
            <a:noFill/>
            <a:ln w="15875">
              <a:solidFill>
                <a:schemeClr val="tx1"/>
              </a:solidFill>
              <a:round/>
              <a:headEnd/>
              <a:tailEnd type="oval" w="lg" len="lg"/>
            </a:ln>
          </p:spPr>
        </p:cxnSp>
        <p:sp>
          <p:nvSpPr>
            <p:cNvPr id="8274" name="Line 235"/>
            <p:cNvSpPr>
              <a:spLocks noChangeShapeType="1"/>
            </p:cNvSpPr>
            <p:nvPr/>
          </p:nvSpPr>
          <p:spPr bwMode="auto">
            <a:xfrm>
              <a:off x="1871" y="1756"/>
              <a:ext cx="768" cy="0"/>
            </a:xfrm>
            <a:prstGeom prst="line">
              <a:avLst/>
            </a:prstGeom>
            <a:noFill/>
            <a:ln w="15875">
              <a:solidFill>
                <a:schemeClr val="tx1"/>
              </a:solidFill>
              <a:round/>
              <a:headEnd/>
              <a:tailEnd type="stealth" w="lg" len="lg"/>
            </a:ln>
          </p:spPr>
          <p:txBody>
            <a:bodyPr anchor="ctr">
              <a:spAutoFit/>
            </a:bodyPr>
            <a:lstStyle/>
            <a:p>
              <a:endParaRPr lang="en-US"/>
            </a:p>
          </p:txBody>
        </p:sp>
      </p:gr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1295400" y="180975"/>
            <a:ext cx="6505575" cy="657225"/>
          </a:xfrm>
          <a:solidFill>
            <a:schemeClr val="bg1"/>
          </a:solidFill>
          <a:ln cap="flat" algn="ctr"/>
        </p:spPr>
        <p:txBody>
          <a:bodyPr>
            <a:spAutoFit/>
          </a:bodyPr>
          <a:lstStyle/>
          <a:p>
            <a:pPr algn="l" eaLnBrk="1" hangingPunct="1"/>
            <a:r>
              <a:rPr lang="en-US" sz="1800" smtClean="0"/>
              <a:t>Cell model to show origin of electrocardiogram record: </a:t>
            </a:r>
            <a:r>
              <a:rPr lang="en-US" sz="1800" b="1" smtClean="0"/>
              <a:t>complete depolarization</a:t>
            </a:r>
            <a:r>
              <a:rPr lang="en-US" sz="1800" smtClean="0"/>
              <a:t> returns the ECG signal to baseline</a:t>
            </a:r>
          </a:p>
        </p:txBody>
      </p:sp>
      <p:sp>
        <p:nvSpPr>
          <p:cNvPr id="9219" name="Text Box 1140"/>
          <p:cNvSpPr txBox="1">
            <a:spLocks noChangeArrowheads="1"/>
          </p:cNvSpPr>
          <p:nvPr/>
        </p:nvSpPr>
        <p:spPr bwMode="auto">
          <a:xfrm>
            <a:off x="762000" y="4259263"/>
            <a:ext cx="7696200" cy="960437"/>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lnSpc>
                <a:spcPct val="110000"/>
              </a:lnSpc>
            </a:pPr>
            <a:r>
              <a:rPr lang="en-US" sz="1700">
                <a:latin typeface="Arial" charset="0"/>
              </a:rPr>
              <a:t>When the cell is completely depolarized, once again there is no potential difference between any two points on the outside of the cell membrane.</a:t>
            </a:r>
          </a:p>
          <a:p>
            <a:pPr algn="just" eaLnBrk="0" hangingPunct="0">
              <a:lnSpc>
                <a:spcPct val="110000"/>
              </a:lnSpc>
            </a:pPr>
            <a:r>
              <a:rPr lang="en-US" sz="1700">
                <a:latin typeface="Arial" charset="0"/>
              </a:rPr>
              <a:t>The recorded potential returns to the baseline level.</a:t>
            </a:r>
          </a:p>
        </p:txBody>
      </p:sp>
      <p:grpSp>
        <p:nvGrpSpPr>
          <p:cNvPr id="9220" name="Group 1209"/>
          <p:cNvGrpSpPr>
            <a:grpSpLocks/>
          </p:cNvGrpSpPr>
          <p:nvPr/>
        </p:nvGrpSpPr>
        <p:grpSpPr bwMode="auto">
          <a:xfrm>
            <a:off x="381000" y="1143000"/>
            <a:ext cx="8359775" cy="2743200"/>
            <a:chOff x="240" y="720"/>
            <a:chExt cx="5266" cy="1728"/>
          </a:xfrm>
        </p:grpSpPr>
        <p:sp>
          <p:nvSpPr>
            <p:cNvPr id="9221" name="Line 1128"/>
            <p:cNvSpPr>
              <a:spLocks noChangeShapeType="1"/>
            </p:cNvSpPr>
            <p:nvPr/>
          </p:nvSpPr>
          <p:spPr bwMode="auto">
            <a:xfrm>
              <a:off x="768" y="1584"/>
              <a:ext cx="0" cy="864"/>
            </a:xfrm>
            <a:prstGeom prst="line">
              <a:avLst/>
            </a:prstGeom>
            <a:noFill/>
            <a:ln w="15875">
              <a:solidFill>
                <a:schemeClr val="tx1"/>
              </a:solidFill>
              <a:round/>
              <a:headEnd/>
              <a:tailEnd type="none" w="lg" len="lg"/>
            </a:ln>
          </p:spPr>
          <p:txBody>
            <a:bodyPr anchor="ctr">
              <a:spAutoFit/>
            </a:bodyPr>
            <a:lstStyle/>
            <a:p>
              <a:endParaRPr lang="en-US"/>
            </a:p>
          </p:txBody>
        </p:sp>
        <p:sp>
          <p:nvSpPr>
            <p:cNvPr id="9222" name="Line 1129"/>
            <p:cNvSpPr>
              <a:spLocks noChangeShapeType="1"/>
            </p:cNvSpPr>
            <p:nvPr/>
          </p:nvSpPr>
          <p:spPr bwMode="auto">
            <a:xfrm>
              <a:off x="768" y="2448"/>
              <a:ext cx="4080" cy="0"/>
            </a:xfrm>
            <a:prstGeom prst="line">
              <a:avLst/>
            </a:prstGeom>
            <a:noFill/>
            <a:ln w="15875">
              <a:solidFill>
                <a:schemeClr val="tx1"/>
              </a:solidFill>
              <a:round/>
              <a:headEnd/>
              <a:tailEnd type="none" w="lg" len="lg"/>
            </a:ln>
          </p:spPr>
          <p:txBody>
            <a:bodyPr anchor="ctr">
              <a:spAutoFit/>
            </a:bodyPr>
            <a:lstStyle/>
            <a:p>
              <a:endParaRPr lang="en-US"/>
            </a:p>
          </p:txBody>
        </p:sp>
        <p:sp>
          <p:nvSpPr>
            <p:cNvPr id="9223" name="Line 1130"/>
            <p:cNvSpPr>
              <a:spLocks noChangeShapeType="1"/>
            </p:cNvSpPr>
            <p:nvPr/>
          </p:nvSpPr>
          <p:spPr bwMode="auto">
            <a:xfrm flipH="1">
              <a:off x="768" y="1584"/>
              <a:ext cx="541" cy="0"/>
            </a:xfrm>
            <a:prstGeom prst="line">
              <a:avLst/>
            </a:prstGeom>
            <a:noFill/>
            <a:ln w="15875">
              <a:solidFill>
                <a:schemeClr val="tx1"/>
              </a:solidFill>
              <a:round/>
              <a:headEnd type="oval" w="lg" len="lg"/>
              <a:tailEnd type="none" w="lg" len="lg"/>
            </a:ln>
          </p:spPr>
          <p:txBody>
            <a:bodyPr anchor="ctr">
              <a:spAutoFit/>
            </a:bodyPr>
            <a:lstStyle/>
            <a:p>
              <a:endParaRPr lang="en-US"/>
            </a:p>
          </p:txBody>
        </p:sp>
        <p:sp>
          <p:nvSpPr>
            <p:cNvPr id="9224" name="Line 1131"/>
            <p:cNvSpPr>
              <a:spLocks noChangeShapeType="1"/>
            </p:cNvSpPr>
            <p:nvPr/>
          </p:nvSpPr>
          <p:spPr bwMode="auto">
            <a:xfrm flipV="1">
              <a:off x="4848" y="1968"/>
              <a:ext cx="0" cy="480"/>
            </a:xfrm>
            <a:prstGeom prst="line">
              <a:avLst/>
            </a:prstGeom>
            <a:noFill/>
            <a:ln w="15875">
              <a:solidFill>
                <a:schemeClr val="tx1"/>
              </a:solidFill>
              <a:round/>
              <a:headEnd/>
              <a:tailEnd type="stealth" w="lg" len="lg"/>
            </a:ln>
          </p:spPr>
          <p:txBody>
            <a:bodyPr anchor="ctr">
              <a:spAutoFit/>
            </a:bodyPr>
            <a:lstStyle/>
            <a:p>
              <a:endParaRPr lang="en-US"/>
            </a:p>
          </p:txBody>
        </p:sp>
        <p:sp>
          <p:nvSpPr>
            <p:cNvPr id="9225" name="Line 1132"/>
            <p:cNvSpPr>
              <a:spLocks noChangeShapeType="1"/>
            </p:cNvSpPr>
            <p:nvPr/>
          </p:nvSpPr>
          <p:spPr bwMode="auto">
            <a:xfrm flipH="1">
              <a:off x="4128" y="1584"/>
              <a:ext cx="336" cy="0"/>
            </a:xfrm>
            <a:prstGeom prst="line">
              <a:avLst/>
            </a:prstGeom>
            <a:noFill/>
            <a:ln w="15875">
              <a:solidFill>
                <a:schemeClr val="tx1"/>
              </a:solidFill>
              <a:round/>
              <a:headEnd type="stealth" w="lg" len="lg"/>
              <a:tailEnd type="oval" w="lg" len="lg"/>
            </a:ln>
          </p:spPr>
          <p:txBody>
            <a:bodyPr anchor="ctr">
              <a:spAutoFit/>
            </a:bodyPr>
            <a:lstStyle/>
            <a:p>
              <a:endParaRPr lang="en-US"/>
            </a:p>
          </p:txBody>
        </p:sp>
        <p:sp>
          <p:nvSpPr>
            <p:cNvPr id="9226" name="Text Box 1134"/>
            <p:cNvSpPr txBox="1">
              <a:spLocks noChangeArrowheads="1"/>
            </p:cNvSpPr>
            <p:nvPr/>
          </p:nvSpPr>
          <p:spPr bwMode="auto">
            <a:xfrm>
              <a:off x="3561" y="720"/>
              <a:ext cx="1136" cy="222"/>
            </a:xfrm>
            <a:prstGeom prst="rect">
              <a:avLst/>
            </a:prstGeom>
            <a:solidFill>
              <a:schemeClr val="bg1"/>
            </a:solidFill>
            <a:ln w="15875">
              <a:solidFill>
                <a:srgbClr val="000000"/>
              </a:solidFill>
              <a:miter lim="800000"/>
              <a:headEnd/>
              <a:tailEnd/>
            </a:ln>
          </p:spPr>
          <p:txBody>
            <a:bodyPr>
              <a:spAutoFit/>
            </a:bodyPr>
            <a:lstStyle/>
            <a:p>
              <a:r>
                <a:rPr lang="en-US" sz="1600">
                  <a:latin typeface="Arial" charset="0"/>
                </a:rPr>
                <a:t>positive electrode</a:t>
              </a:r>
            </a:p>
          </p:txBody>
        </p:sp>
        <p:cxnSp>
          <p:nvCxnSpPr>
            <p:cNvPr id="9227" name="AutoShape 1135"/>
            <p:cNvCxnSpPr>
              <a:cxnSpLocks noChangeShapeType="1"/>
            </p:cNvCxnSpPr>
            <p:nvPr/>
          </p:nvCxnSpPr>
          <p:spPr bwMode="auto">
            <a:xfrm flipH="1">
              <a:off x="4128" y="947"/>
              <a:ext cx="1" cy="445"/>
            </a:xfrm>
            <a:prstGeom prst="straightConnector1">
              <a:avLst/>
            </a:prstGeom>
            <a:noFill/>
            <a:ln w="15875">
              <a:solidFill>
                <a:schemeClr val="tx1"/>
              </a:solidFill>
              <a:round/>
              <a:headEnd/>
              <a:tailEnd type="stealth" w="lg" len="lg"/>
            </a:ln>
          </p:spPr>
        </p:cxnSp>
        <p:sp>
          <p:nvSpPr>
            <p:cNvPr id="9228" name="Freeform 1027"/>
            <p:cNvSpPr>
              <a:spLocks/>
            </p:cNvSpPr>
            <p:nvPr/>
          </p:nvSpPr>
          <p:spPr bwMode="auto">
            <a:xfrm>
              <a:off x="1532" y="1087"/>
              <a:ext cx="2321" cy="962"/>
            </a:xfrm>
            <a:custGeom>
              <a:avLst/>
              <a:gdLst>
                <a:gd name="T0" fmla="*/ 22 w 2321"/>
                <a:gd name="T1" fmla="*/ 389 h 962"/>
                <a:gd name="T2" fmla="*/ 69 w 2321"/>
                <a:gd name="T3" fmla="*/ 320 h 962"/>
                <a:gd name="T4" fmla="*/ 124 w 2321"/>
                <a:gd name="T5" fmla="*/ 259 h 962"/>
                <a:gd name="T6" fmla="*/ 247 w 2321"/>
                <a:gd name="T7" fmla="*/ 183 h 962"/>
                <a:gd name="T8" fmla="*/ 334 w 2321"/>
                <a:gd name="T9" fmla="*/ 147 h 962"/>
                <a:gd name="T10" fmla="*/ 417 w 2321"/>
                <a:gd name="T11" fmla="*/ 114 h 962"/>
                <a:gd name="T12" fmla="*/ 497 w 2321"/>
                <a:gd name="T13" fmla="*/ 89 h 962"/>
                <a:gd name="T14" fmla="*/ 580 w 2321"/>
                <a:gd name="T15" fmla="*/ 65 h 962"/>
                <a:gd name="T16" fmla="*/ 681 w 2321"/>
                <a:gd name="T17" fmla="*/ 41 h 962"/>
                <a:gd name="T18" fmla="*/ 820 w 2321"/>
                <a:gd name="T19" fmla="*/ 17 h 962"/>
                <a:gd name="T20" fmla="*/ 1125 w 2321"/>
                <a:gd name="T21" fmla="*/ 0 h 962"/>
                <a:gd name="T22" fmla="*/ 1196 w 2321"/>
                <a:gd name="T23" fmla="*/ 5 h 962"/>
                <a:gd name="T24" fmla="*/ 1473 w 2321"/>
                <a:gd name="T25" fmla="*/ 16 h 962"/>
                <a:gd name="T26" fmla="*/ 1783 w 2321"/>
                <a:gd name="T27" fmla="*/ 76 h 962"/>
                <a:gd name="T28" fmla="*/ 2071 w 2321"/>
                <a:gd name="T29" fmla="*/ 174 h 962"/>
                <a:gd name="T30" fmla="*/ 2217 w 2321"/>
                <a:gd name="T31" fmla="*/ 282 h 962"/>
                <a:gd name="T32" fmla="*/ 2261 w 2321"/>
                <a:gd name="T33" fmla="*/ 337 h 962"/>
                <a:gd name="T34" fmla="*/ 2321 w 2321"/>
                <a:gd name="T35" fmla="*/ 462 h 962"/>
                <a:gd name="T36" fmla="*/ 2288 w 2321"/>
                <a:gd name="T37" fmla="*/ 598 h 962"/>
                <a:gd name="T38" fmla="*/ 2239 w 2321"/>
                <a:gd name="T39" fmla="*/ 663 h 962"/>
                <a:gd name="T40" fmla="*/ 2196 w 2321"/>
                <a:gd name="T41" fmla="*/ 690 h 962"/>
                <a:gd name="T42" fmla="*/ 2087 w 2321"/>
                <a:gd name="T43" fmla="*/ 766 h 962"/>
                <a:gd name="T44" fmla="*/ 1919 w 2321"/>
                <a:gd name="T45" fmla="*/ 858 h 962"/>
                <a:gd name="T46" fmla="*/ 1473 w 2321"/>
                <a:gd name="T47" fmla="*/ 945 h 962"/>
                <a:gd name="T48" fmla="*/ 1250 w 2321"/>
                <a:gd name="T49" fmla="*/ 962 h 962"/>
                <a:gd name="T50" fmla="*/ 1060 w 2321"/>
                <a:gd name="T51" fmla="*/ 962 h 962"/>
                <a:gd name="T52" fmla="*/ 819 w 2321"/>
                <a:gd name="T53" fmla="*/ 951 h 962"/>
                <a:gd name="T54" fmla="*/ 591 w 2321"/>
                <a:gd name="T55" fmla="*/ 904 h 962"/>
                <a:gd name="T56" fmla="*/ 417 w 2321"/>
                <a:gd name="T57" fmla="*/ 860 h 962"/>
                <a:gd name="T58" fmla="*/ 287 w 2321"/>
                <a:gd name="T59" fmla="*/ 802 h 962"/>
                <a:gd name="T60" fmla="*/ 200 w 2321"/>
                <a:gd name="T61" fmla="*/ 748 h 962"/>
                <a:gd name="T62" fmla="*/ 116 w 2321"/>
                <a:gd name="T63" fmla="*/ 690 h 962"/>
                <a:gd name="T64" fmla="*/ 66 w 2321"/>
                <a:gd name="T65" fmla="*/ 643 h 962"/>
                <a:gd name="T66" fmla="*/ 29 w 2321"/>
                <a:gd name="T67" fmla="*/ 581 h 962"/>
                <a:gd name="T68" fmla="*/ 11 w 2321"/>
                <a:gd name="T69" fmla="*/ 527 h 962"/>
                <a:gd name="T70" fmla="*/ 0 w 2321"/>
                <a:gd name="T71" fmla="*/ 469 h 962"/>
                <a:gd name="T72" fmla="*/ 22 w 2321"/>
                <a:gd name="T73" fmla="*/ 389 h 9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21"/>
                <a:gd name="T112" fmla="*/ 0 h 962"/>
                <a:gd name="T113" fmla="*/ 2321 w 2321"/>
                <a:gd name="T114" fmla="*/ 962 h 96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21" h="962">
                  <a:moveTo>
                    <a:pt x="22" y="389"/>
                  </a:moveTo>
                  <a:lnTo>
                    <a:pt x="69" y="320"/>
                  </a:lnTo>
                  <a:lnTo>
                    <a:pt x="124" y="259"/>
                  </a:lnTo>
                  <a:lnTo>
                    <a:pt x="247" y="183"/>
                  </a:lnTo>
                  <a:lnTo>
                    <a:pt x="334" y="147"/>
                  </a:lnTo>
                  <a:lnTo>
                    <a:pt x="417" y="114"/>
                  </a:lnTo>
                  <a:lnTo>
                    <a:pt x="497" y="89"/>
                  </a:lnTo>
                  <a:lnTo>
                    <a:pt x="580" y="65"/>
                  </a:lnTo>
                  <a:lnTo>
                    <a:pt x="681" y="41"/>
                  </a:lnTo>
                  <a:lnTo>
                    <a:pt x="820" y="17"/>
                  </a:lnTo>
                  <a:lnTo>
                    <a:pt x="1125" y="0"/>
                  </a:lnTo>
                  <a:lnTo>
                    <a:pt x="1196" y="5"/>
                  </a:lnTo>
                  <a:lnTo>
                    <a:pt x="1473" y="16"/>
                  </a:lnTo>
                  <a:lnTo>
                    <a:pt x="1783" y="76"/>
                  </a:lnTo>
                  <a:lnTo>
                    <a:pt x="2071" y="174"/>
                  </a:lnTo>
                  <a:lnTo>
                    <a:pt x="2217" y="282"/>
                  </a:lnTo>
                  <a:lnTo>
                    <a:pt x="2261" y="337"/>
                  </a:lnTo>
                  <a:lnTo>
                    <a:pt x="2321" y="462"/>
                  </a:lnTo>
                  <a:lnTo>
                    <a:pt x="2288" y="598"/>
                  </a:lnTo>
                  <a:lnTo>
                    <a:pt x="2239" y="663"/>
                  </a:lnTo>
                  <a:lnTo>
                    <a:pt x="2196" y="690"/>
                  </a:lnTo>
                  <a:lnTo>
                    <a:pt x="2087" y="766"/>
                  </a:lnTo>
                  <a:lnTo>
                    <a:pt x="1919" y="858"/>
                  </a:lnTo>
                  <a:lnTo>
                    <a:pt x="1473" y="945"/>
                  </a:lnTo>
                  <a:lnTo>
                    <a:pt x="1250" y="962"/>
                  </a:lnTo>
                  <a:lnTo>
                    <a:pt x="1060" y="962"/>
                  </a:lnTo>
                  <a:lnTo>
                    <a:pt x="819" y="951"/>
                  </a:lnTo>
                  <a:lnTo>
                    <a:pt x="591" y="904"/>
                  </a:lnTo>
                  <a:lnTo>
                    <a:pt x="417" y="860"/>
                  </a:lnTo>
                  <a:lnTo>
                    <a:pt x="287" y="802"/>
                  </a:lnTo>
                  <a:lnTo>
                    <a:pt x="200" y="748"/>
                  </a:lnTo>
                  <a:lnTo>
                    <a:pt x="116" y="690"/>
                  </a:lnTo>
                  <a:lnTo>
                    <a:pt x="66" y="643"/>
                  </a:lnTo>
                  <a:lnTo>
                    <a:pt x="29" y="581"/>
                  </a:lnTo>
                  <a:lnTo>
                    <a:pt x="11" y="527"/>
                  </a:lnTo>
                  <a:lnTo>
                    <a:pt x="0" y="469"/>
                  </a:lnTo>
                  <a:lnTo>
                    <a:pt x="22" y="389"/>
                  </a:lnTo>
                  <a:close/>
                </a:path>
              </a:pathLst>
            </a:custGeom>
            <a:solidFill>
              <a:schemeClr val="hlink"/>
            </a:solidFill>
            <a:ln w="15875" cap="flat" cmpd="sng">
              <a:noFill/>
              <a:prstDash val="solid"/>
              <a:round/>
              <a:headEnd/>
              <a:tailEnd/>
            </a:ln>
          </p:spPr>
          <p:txBody>
            <a:bodyPr anchor="ctr">
              <a:spAutoFit/>
            </a:bodyPr>
            <a:lstStyle/>
            <a:p>
              <a:endParaRPr lang="en-US"/>
            </a:p>
          </p:txBody>
        </p:sp>
        <p:sp>
          <p:nvSpPr>
            <p:cNvPr id="9229" name="Oval 1029"/>
            <p:cNvSpPr>
              <a:spLocks noChangeArrowheads="1"/>
            </p:cNvSpPr>
            <p:nvPr/>
          </p:nvSpPr>
          <p:spPr bwMode="auto">
            <a:xfrm>
              <a:off x="1534" y="1079"/>
              <a:ext cx="2321" cy="976"/>
            </a:xfrm>
            <a:prstGeom prst="ellipse">
              <a:avLst/>
            </a:prstGeom>
            <a:noFill/>
            <a:ln w="12700">
              <a:solidFill>
                <a:srgbClr val="000000"/>
              </a:solidFill>
              <a:round/>
              <a:headEnd/>
              <a:tailEnd/>
            </a:ln>
          </p:spPr>
          <p:txBody>
            <a:bodyPr/>
            <a:lstStyle/>
            <a:p>
              <a:endParaRPr lang="en-US"/>
            </a:p>
          </p:txBody>
        </p:sp>
        <p:sp>
          <p:nvSpPr>
            <p:cNvPr id="9230" name="Line 1030"/>
            <p:cNvSpPr>
              <a:spLocks noChangeShapeType="1"/>
            </p:cNvSpPr>
            <p:nvPr/>
          </p:nvSpPr>
          <p:spPr bwMode="auto">
            <a:xfrm>
              <a:off x="2227" y="1035"/>
              <a:ext cx="81" cy="1"/>
            </a:xfrm>
            <a:prstGeom prst="line">
              <a:avLst/>
            </a:prstGeom>
            <a:noFill/>
            <a:ln w="12700">
              <a:solidFill>
                <a:srgbClr val="000000"/>
              </a:solidFill>
              <a:round/>
              <a:headEnd type="none" w="lg" len="lg"/>
              <a:tailEnd type="none" w="lg" len="lg"/>
            </a:ln>
          </p:spPr>
          <p:txBody>
            <a:bodyPr/>
            <a:lstStyle/>
            <a:p>
              <a:endParaRPr lang="en-US"/>
            </a:p>
          </p:txBody>
        </p:sp>
        <p:sp>
          <p:nvSpPr>
            <p:cNvPr id="9231" name="Line 1031"/>
            <p:cNvSpPr>
              <a:spLocks noChangeShapeType="1"/>
            </p:cNvSpPr>
            <p:nvPr/>
          </p:nvSpPr>
          <p:spPr bwMode="auto">
            <a:xfrm>
              <a:off x="1987" y="1074"/>
              <a:ext cx="81" cy="1"/>
            </a:xfrm>
            <a:prstGeom prst="line">
              <a:avLst/>
            </a:prstGeom>
            <a:noFill/>
            <a:ln w="12700">
              <a:solidFill>
                <a:srgbClr val="000000"/>
              </a:solidFill>
              <a:round/>
              <a:headEnd type="none" w="lg" len="lg"/>
              <a:tailEnd type="none" w="lg" len="lg"/>
            </a:ln>
          </p:spPr>
          <p:txBody>
            <a:bodyPr/>
            <a:lstStyle/>
            <a:p>
              <a:endParaRPr lang="en-US"/>
            </a:p>
          </p:txBody>
        </p:sp>
        <p:sp>
          <p:nvSpPr>
            <p:cNvPr id="9232" name="Line 1032"/>
            <p:cNvSpPr>
              <a:spLocks noChangeShapeType="1"/>
            </p:cNvSpPr>
            <p:nvPr/>
          </p:nvSpPr>
          <p:spPr bwMode="auto">
            <a:xfrm>
              <a:off x="1787" y="1152"/>
              <a:ext cx="81" cy="0"/>
            </a:xfrm>
            <a:prstGeom prst="line">
              <a:avLst/>
            </a:prstGeom>
            <a:noFill/>
            <a:ln w="12700">
              <a:solidFill>
                <a:srgbClr val="000000"/>
              </a:solidFill>
              <a:round/>
              <a:headEnd type="none" w="lg" len="lg"/>
              <a:tailEnd type="none" w="lg" len="lg"/>
            </a:ln>
          </p:spPr>
          <p:txBody>
            <a:bodyPr/>
            <a:lstStyle/>
            <a:p>
              <a:endParaRPr lang="en-US"/>
            </a:p>
          </p:txBody>
        </p:sp>
        <p:sp>
          <p:nvSpPr>
            <p:cNvPr id="9233" name="Line 1033"/>
            <p:cNvSpPr>
              <a:spLocks noChangeShapeType="1"/>
            </p:cNvSpPr>
            <p:nvPr/>
          </p:nvSpPr>
          <p:spPr bwMode="auto">
            <a:xfrm>
              <a:off x="1627" y="1268"/>
              <a:ext cx="80" cy="0"/>
            </a:xfrm>
            <a:prstGeom prst="line">
              <a:avLst/>
            </a:prstGeom>
            <a:noFill/>
            <a:ln w="12700">
              <a:solidFill>
                <a:srgbClr val="000000"/>
              </a:solidFill>
              <a:round/>
              <a:headEnd type="none" w="lg" len="lg"/>
              <a:tailEnd type="none" w="lg" len="lg"/>
            </a:ln>
          </p:spPr>
          <p:txBody>
            <a:bodyPr/>
            <a:lstStyle/>
            <a:p>
              <a:endParaRPr lang="en-US"/>
            </a:p>
          </p:txBody>
        </p:sp>
        <p:sp>
          <p:nvSpPr>
            <p:cNvPr id="9234" name="Line 1034"/>
            <p:cNvSpPr>
              <a:spLocks noChangeShapeType="1"/>
            </p:cNvSpPr>
            <p:nvPr/>
          </p:nvSpPr>
          <p:spPr bwMode="auto">
            <a:xfrm>
              <a:off x="1506" y="1345"/>
              <a:ext cx="81" cy="1"/>
            </a:xfrm>
            <a:prstGeom prst="line">
              <a:avLst/>
            </a:prstGeom>
            <a:noFill/>
            <a:ln w="12700">
              <a:solidFill>
                <a:srgbClr val="000000"/>
              </a:solidFill>
              <a:round/>
              <a:headEnd type="none" w="lg" len="lg"/>
              <a:tailEnd type="none" w="lg" len="lg"/>
            </a:ln>
          </p:spPr>
          <p:txBody>
            <a:bodyPr/>
            <a:lstStyle/>
            <a:p>
              <a:endParaRPr lang="en-US"/>
            </a:p>
          </p:txBody>
        </p:sp>
        <p:sp>
          <p:nvSpPr>
            <p:cNvPr id="9235" name="Line 1035"/>
            <p:cNvSpPr>
              <a:spLocks noChangeShapeType="1"/>
            </p:cNvSpPr>
            <p:nvPr/>
          </p:nvSpPr>
          <p:spPr bwMode="auto">
            <a:xfrm>
              <a:off x="1427" y="1462"/>
              <a:ext cx="80" cy="0"/>
            </a:xfrm>
            <a:prstGeom prst="line">
              <a:avLst/>
            </a:prstGeom>
            <a:noFill/>
            <a:ln w="12700">
              <a:solidFill>
                <a:srgbClr val="000000"/>
              </a:solidFill>
              <a:round/>
              <a:headEnd type="none" w="lg" len="lg"/>
              <a:tailEnd type="none" w="lg" len="lg"/>
            </a:ln>
          </p:spPr>
          <p:txBody>
            <a:bodyPr/>
            <a:lstStyle/>
            <a:p>
              <a:endParaRPr lang="en-US"/>
            </a:p>
          </p:txBody>
        </p:sp>
        <p:sp>
          <p:nvSpPr>
            <p:cNvPr id="9236" name="Line 1036"/>
            <p:cNvSpPr>
              <a:spLocks noChangeShapeType="1"/>
            </p:cNvSpPr>
            <p:nvPr/>
          </p:nvSpPr>
          <p:spPr bwMode="auto">
            <a:xfrm>
              <a:off x="1427" y="1578"/>
              <a:ext cx="80" cy="0"/>
            </a:xfrm>
            <a:prstGeom prst="line">
              <a:avLst/>
            </a:prstGeom>
            <a:noFill/>
            <a:ln w="12700">
              <a:solidFill>
                <a:srgbClr val="000000"/>
              </a:solidFill>
              <a:round/>
              <a:headEnd type="none" w="lg" len="lg"/>
              <a:tailEnd type="none" w="lg" len="lg"/>
            </a:ln>
          </p:spPr>
          <p:txBody>
            <a:bodyPr/>
            <a:lstStyle/>
            <a:p>
              <a:endParaRPr lang="en-US"/>
            </a:p>
          </p:txBody>
        </p:sp>
        <p:sp>
          <p:nvSpPr>
            <p:cNvPr id="9237" name="Line 1037"/>
            <p:cNvSpPr>
              <a:spLocks noChangeShapeType="1"/>
            </p:cNvSpPr>
            <p:nvPr/>
          </p:nvSpPr>
          <p:spPr bwMode="auto">
            <a:xfrm>
              <a:off x="1466" y="1694"/>
              <a:ext cx="81" cy="0"/>
            </a:xfrm>
            <a:prstGeom prst="line">
              <a:avLst/>
            </a:prstGeom>
            <a:noFill/>
            <a:ln w="12700">
              <a:solidFill>
                <a:srgbClr val="000000"/>
              </a:solidFill>
              <a:round/>
              <a:headEnd type="none" w="lg" len="lg"/>
              <a:tailEnd type="none" w="lg" len="lg"/>
            </a:ln>
          </p:spPr>
          <p:txBody>
            <a:bodyPr/>
            <a:lstStyle/>
            <a:p>
              <a:endParaRPr lang="en-US"/>
            </a:p>
          </p:txBody>
        </p:sp>
        <p:sp>
          <p:nvSpPr>
            <p:cNvPr id="9238" name="Line 1038"/>
            <p:cNvSpPr>
              <a:spLocks noChangeShapeType="1"/>
            </p:cNvSpPr>
            <p:nvPr/>
          </p:nvSpPr>
          <p:spPr bwMode="auto">
            <a:xfrm>
              <a:off x="1547" y="1810"/>
              <a:ext cx="80" cy="1"/>
            </a:xfrm>
            <a:prstGeom prst="line">
              <a:avLst/>
            </a:prstGeom>
            <a:noFill/>
            <a:ln w="12700">
              <a:solidFill>
                <a:srgbClr val="000000"/>
              </a:solidFill>
              <a:round/>
              <a:headEnd type="none" w="lg" len="lg"/>
              <a:tailEnd type="none" w="lg" len="lg"/>
            </a:ln>
          </p:spPr>
          <p:txBody>
            <a:bodyPr/>
            <a:lstStyle/>
            <a:p>
              <a:endParaRPr lang="en-US"/>
            </a:p>
          </p:txBody>
        </p:sp>
        <p:sp>
          <p:nvSpPr>
            <p:cNvPr id="9239" name="Line 1039"/>
            <p:cNvSpPr>
              <a:spLocks noChangeShapeType="1"/>
            </p:cNvSpPr>
            <p:nvPr/>
          </p:nvSpPr>
          <p:spPr bwMode="auto">
            <a:xfrm>
              <a:off x="1667" y="1888"/>
              <a:ext cx="80" cy="0"/>
            </a:xfrm>
            <a:prstGeom prst="line">
              <a:avLst/>
            </a:prstGeom>
            <a:noFill/>
            <a:ln w="12700">
              <a:solidFill>
                <a:srgbClr val="000000"/>
              </a:solidFill>
              <a:round/>
              <a:headEnd type="none" w="lg" len="lg"/>
              <a:tailEnd type="none" w="lg" len="lg"/>
            </a:ln>
          </p:spPr>
          <p:txBody>
            <a:bodyPr/>
            <a:lstStyle/>
            <a:p>
              <a:endParaRPr lang="en-US"/>
            </a:p>
          </p:txBody>
        </p:sp>
        <p:sp>
          <p:nvSpPr>
            <p:cNvPr id="9240" name="Line 1040"/>
            <p:cNvSpPr>
              <a:spLocks noChangeShapeType="1"/>
            </p:cNvSpPr>
            <p:nvPr/>
          </p:nvSpPr>
          <p:spPr bwMode="auto">
            <a:xfrm>
              <a:off x="1827" y="1965"/>
              <a:ext cx="80" cy="1"/>
            </a:xfrm>
            <a:prstGeom prst="line">
              <a:avLst/>
            </a:prstGeom>
            <a:noFill/>
            <a:ln w="12700">
              <a:solidFill>
                <a:srgbClr val="000000"/>
              </a:solidFill>
              <a:round/>
              <a:headEnd type="none" w="lg" len="lg"/>
              <a:tailEnd type="none" w="lg" len="lg"/>
            </a:ln>
          </p:spPr>
          <p:txBody>
            <a:bodyPr/>
            <a:lstStyle/>
            <a:p>
              <a:endParaRPr lang="en-US"/>
            </a:p>
          </p:txBody>
        </p:sp>
        <p:sp>
          <p:nvSpPr>
            <p:cNvPr id="9241" name="Line 1041"/>
            <p:cNvSpPr>
              <a:spLocks noChangeShapeType="1"/>
            </p:cNvSpPr>
            <p:nvPr/>
          </p:nvSpPr>
          <p:spPr bwMode="auto">
            <a:xfrm>
              <a:off x="2028" y="2043"/>
              <a:ext cx="80" cy="0"/>
            </a:xfrm>
            <a:prstGeom prst="line">
              <a:avLst/>
            </a:prstGeom>
            <a:noFill/>
            <a:ln w="12700">
              <a:solidFill>
                <a:srgbClr val="000000"/>
              </a:solidFill>
              <a:round/>
              <a:headEnd type="none" w="lg" len="lg"/>
              <a:tailEnd type="none" w="lg" len="lg"/>
            </a:ln>
          </p:spPr>
          <p:txBody>
            <a:bodyPr/>
            <a:lstStyle/>
            <a:p>
              <a:endParaRPr lang="en-US"/>
            </a:p>
          </p:txBody>
        </p:sp>
        <p:sp>
          <p:nvSpPr>
            <p:cNvPr id="9242" name="Line 1042"/>
            <p:cNvSpPr>
              <a:spLocks noChangeShapeType="1"/>
            </p:cNvSpPr>
            <p:nvPr/>
          </p:nvSpPr>
          <p:spPr bwMode="auto">
            <a:xfrm>
              <a:off x="2187" y="2082"/>
              <a:ext cx="81" cy="0"/>
            </a:xfrm>
            <a:prstGeom prst="line">
              <a:avLst/>
            </a:prstGeom>
            <a:noFill/>
            <a:ln w="12700">
              <a:solidFill>
                <a:srgbClr val="000000"/>
              </a:solidFill>
              <a:round/>
              <a:headEnd type="none" w="lg" len="lg"/>
              <a:tailEnd type="none" w="lg" len="lg"/>
            </a:ln>
          </p:spPr>
          <p:txBody>
            <a:bodyPr/>
            <a:lstStyle/>
            <a:p>
              <a:endParaRPr lang="en-US"/>
            </a:p>
          </p:txBody>
        </p:sp>
        <p:sp>
          <p:nvSpPr>
            <p:cNvPr id="9243" name="Freeform 1043"/>
            <p:cNvSpPr>
              <a:spLocks/>
            </p:cNvSpPr>
            <p:nvPr/>
          </p:nvSpPr>
          <p:spPr bwMode="auto">
            <a:xfrm>
              <a:off x="2227" y="1152"/>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44" name="Freeform 1044"/>
            <p:cNvSpPr>
              <a:spLocks/>
            </p:cNvSpPr>
            <p:nvPr/>
          </p:nvSpPr>
          <p:spPr bwMode="auto">
            <a:xfrm>
              <a:off x="2028" y="119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45" name="Freeform 1045"/>
            <p:cNvSpPr>
              <a:spLocks/>
            </p:cNvSpPr>
            <p:nvPr/>
          </p:nvSpPr>
          <p:spPr bwMode="auto">
            <a:xfrm>
              <a:off x="1867" y="122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46" name="Freeform 1046"/>
            <p:cNvSpPr>
              <a:spLocks/>
            </p:cNvSpPr>
            <p:nvPr/>
          </p:nvSpPr>
          <p:spPr bwMode="auto">
            <a:xfrm>
              <a:off x="1707" y="1307"/>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47" name="Freeform 1047"/>
            <p:cNvSpPr>
              <a:spLocks/>
            </p:cNvSpPr>
            <p:nvPr/>
          </p:nvSpPr>
          <p:spPr bwMode="auto">
            <a:xfrm>
              <a:off x="1627" y="14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48" name="Freeform 1048"/>
            <p:cNvSpPr>
              <a:spLocks/>
            </p:cNvSpPr>
            <p:nvPr/>
          </p:nvSpPr>
          <p:spPr bwMode="auto">
            <a:xfrm>
              <a:off x="1587" y="153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49" name="Freeform 1052"/>
            <p:cNvSpPr>
              <a:spLocks/>
            </p:cNvSpPr>
            <p:nvPr/>
          </p:nvSpPr>
          <p:spPr bwMode="auto">
            <a:xfrm>
              <a:off x="2068" y="184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50" name="Freeform 1055"/>
            <p:cNvSpPr>
              <a:spLocks/>
            </p:cNvSpPr>
            <p:nvPr/>
          </p:nvSpPr>
          <p:spPr bwMode="auto">
            <a:xfrm>
              <a:off x="1627" y="165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51" name="Freeform 1056"/>
            <p:cNvSpPr>
              <a:spLocks/>
            </p:cNvSpPr>
            <p:nvPr/>
          </p:nvSpPr>
          <p:spPr bwMode="auto">
            <a:xfrm>
              <a:off x="1907" y="181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52" name="Freeform 1057"/>
            <p:cNvSpPr>
              <a:spLocks/>
            </p:cNvSpPr>
            <p:nvPr/>
          </p:nvSpPr>
          <p:spPr bwMode="auto">
            <a:xfrm>
              <a:off x="1747" y="1733"/>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53" name="Freeform 1058"/>
            <p:cNvSpPr>
              <a:spLocks/>
            </p:cNvSpPr>
            <p:nvPr/>
          </p:nvSpPr>
          <p:spPr bwMode="auto">
            <a:xfrm>
              <a:off x="2227" y="1888"/>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54" name="Line 1070"/>
            <p:cNvSpPr>
              <a:spLocks noChangeShapeType="1"/>
            </p:cNvSpPr>
            <p:nvPr/>
          </p:nvSpPr>
          <p:spPr bwMode="auto">
            <a:xfrm>
              <a:off x="3840" y="1440"/>
              <a:ext cx="80" cy="0"/>
            </a:xfrm>
            <a:prstGeom prst="line">
              <a:avLst/>
            </a:prstGeom>
            <a:noFill/>
            <a:ln w="12700">
              <a:solidFill>
                <a:srgbClr val="000000"/>
              </a:solidFill>
              <a:round/>
              <a:headEnd type="none" w="lg" len="lg"/>
              <a:tailEnd type="none" w="lg" len="lg"/>
            </a:ln>
          </p:spPr>
          <p:txBody>
            <a:bodyPr/>
            <a:lstStyle/>
            <a:p>
              <a:endParaRPr lang="en-US"/>
            </a:p>
          </p:txBody>
        </p:sp>
        <p:sp>
          <p:nvSpPr>
            <p:cNvPr id="9255" name="Freeform 1082"/>
            <p:cNvSpPr>
              <a:spLocks/>
            </p:cNvSpPr>
            <p:nvPr/>
          </p:nvSpPr>
          <p:spPr bwMode="auto">
            <a:xfrm>
              <a:off x="3675" y="1401"/>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9256" name="Group 1144"/>
            <p:cNvGrpSpPr>
              <a:grpSpLocks/>
            </p:cNvGrpSpPr>
            <p:nvPr/>
          </p:nvGrpSpPr>
          <p:grpSpPr bwMode="auto">
            <a:xfrm>
              <a:off x="2400" y="1015"/>
              <a:ext cx="1416" cy="386"/>
              <a:chOff x="2400" y="1303"/>
              <a:chExt cx="1416" cy="386"/>
            </a:xfrm>
          </p:grpSpPr>
          <p:grpSp>
            <p:nvGrpSpPr>
              <p:cNvPr id="9319" name="Group 1142"/>
              <p:cNvGrpSpPr>
                <a:grpSpLocks/>
              </p:cNvGrpSpPr>
              <p:nvPr/>
            </p:nvGrpSpPr>
            <p:grpSpPr bwMode="auto">
              <a:xfrm flipV="1">
                <a:off x="2400" y="1308"/>
                <a:ext cx="94" cy="180"/>
                <a:chOff x="2400" y="1260"/>
                <a:chExt cx="94" cy="180"/>
              </a:xfrm>
            </p:grpSpPr>
            <p:sp>
              <p:nvSpPr>
                <p:cNvPr id="9338" name="Line 1053"/>
                <p:cNvSpPr>
                  <a:spLocks noChangeShapeType="1"/>
                </p:cNvSpPr>
                <p:nvPr/>
              </p:nvSpPr>
              <p:spPr bwMode="auto">
                <a:xfrm>
                  <a:off x="2400" y="1440"/>
                  <a:ext cx="81" cy="0"/>
                </a:xfrm>
                <a:prstGeom prst="line">
                  <a:avLst/>
                </a:prstGeom>
                <a:noFill/>
                <a:ln w="12700">
                  <a:solidFill>
                    <a:srgbClr val="000000"/>
                  </a:solidFill>
                  <a:round/>
                  <a:headEnd type="none" w="lg" len="lg"/>
                  <a:tailEnd type="none" w="lg" len="lg"/>
                </a:ln>
              </p:spPr>
              <p:txBody>
                <a:bodyPr/>
                <a:lstStyle/>
                <a:p>
                  <a:endParaRPr lang="en-US"/>
                </a:p>
              </p:txBody>
            </p:sp>
            <p:sp>
              <p:nvSpPr>
                <p:cNvPr id="9339" name="Freeform 1054"/>
                <p:cNvSpPr>
                  <a:spLocks/>
                </p:cNvSpPr>
                <p:nvPr/>
              </p:nvSpPr>
              <p:spPr bwMode="auto">
                <a:xfrm>
                  <a:off x="2413" y="126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9320" name="Line 1071"/>
              <p:cNvSpPr>
                <a:spLocks noChangeShapeType="1"/>
              </p:cNvSpPr>
              <p:nvPr/>
            </p:nvSpPr>
            <p:spPr bwMode="auto">
              <a:xfrm>
                <a:off x="3734" y="1575"/>
                <a:ext cx="82" cy="1"/>
              </a:xfrm>
              <a:prstGeom prst="line">
                <a:avLst/>
              </a:prstGeom>
              <a:noFill/>
              <a:ln w="12700">
                <a:solidFill>
                  <a:srgbClr val="000000"/>
                </a:solidFill>
                <a:round/>
                <a:headEnd type="none" w="lg" len="lg"/>
                <a:tailEnd type="none" w="lg" len="lg"/>
              </a:ln>
            </p:spPr>
            <p:txBody>
              <a:bodyPr/>
              <a:lstStyle/>
              <a:p>
                <a:endParaRPr lang="en-US"/>
              </a:p>
            </p:txBody>
          </p:sp>
          <p:sp>
            <p:nvSpPr>
              <p:cNvPr id="9321" name="Line 1072"/>
              <p:cNvSpPr>
                <a:spLocks noChangeShapeType="1"/>
              </p:cNvSpPr>
              <p:nvPr/>
            </p:nvSpPr>
            <p:spPr bwMode="auto">
              <a:xfrm>
                <a:off x="3552" y="1440"/>
                <a:ext cx="80" cy="0"/>
              </a:xfrm>
              <a:prstGeom prst="line">
                <a:avLst/>
              </a:prstGeom>
              <a:noFill/>
              <a:ln w="12700">
                <a:solidFill>
                  <a:srgbClr val="000000"/>
                </a:solidFill>
                <a:round/>
                <a:headEnd type="none" w="lg" len="lg"/>
                <a:tailEnd type="none" w="lg" len="lg"/>
              </a:ln>
            </p:spPr>
            <p:txBody>
              <a:bodyPr/>
              <a:lstStyle/>
              <a:p>
                <a:endParaRPr lang="en-US"/>
              </a:p>
            </p:txBody>
          </p:sp>
          <p:sp>
            <p:nvSpPr>
              <p:cNvPr id="9322" name="Line 1073"/>
              <p:cNvSpPr>
                <a:spLocks noChangeShapeType="1"/>
              </p:cNvSpPr>
              <p:nvPr/>
            </p:nvSpPr>
            <p:spPr bwMode="auto">
              <a:xfrm>
                <a:off x="3360" y="1392"/>
                <a:ext cx="80" cy="0"/>
              </a:xfrm>
              <a:prstGeom prst="line">
                <a:avLst/>
              </a:prstGeom>
              <a:noFill/>
              <a:ln w="12700">
                <a:solidFill>
                  <a:srgbClr val="000000"/>
                </a:solidFill>
                <a:round/>
                <a:headEnd type="none" w="lg" len="lg"/>
                <a:tailEnd type="none" w="lg" len="lg"/>
              </a:ln>
            </p:spPr>
            <p:txBody>
              <a:bodyPr/>
              <a:lstStyle/>
              <a:p>
                <a:endParaRPr lang="en-US"/>
              </a:p>
            </p:txBody>
          </p:sp>
          <p:sp>
            <p:nvSpPr>
              <p:cNvPr id="9323" name="Line 1074"/>
              <p:cNvSpPr>
                <a:spLocks noChangeShapeType="1"/>
              </p:cNvSpPr>
              <p:nvPr/>
            </p:nvSpPr>
            <p:spPr bwMode="auto">
              <a:xfrm>
                <a:off x="3216" y="1344"/>
                <a:ext cx="81" cy="1"/>
              </a:xfrm>
              <a:prstGeom prst="line">
                <a:avLst/>
              </a:prstGeom>
              <a:noFill/>
              <a:ln w="12700">
                <a:solidFill>
                  <a:srgbClr val="000000"/>
                </a:solidFill>
                <a:round/>
                <a:headEnd type="none" w="lg" len="lg"/>
                <a:tailEnd type="none" w="lg" len="lg"/>
              </a:ln>
            </p:spPr>
            <p:txBody>
              <a:bodyPr/>
              <a:lstStyle/>
              <a:p>
                <a:endParaRPr lang="en-US"/>
              </a:p>
            </p:txBody>
          </p:sp>
          <p:sp>
            <p:nvSpPr>
              <p:cNvPr id="9324" name="Line 1075"/>
              <p:cNvSpPr>
                <a:spLocks noChangeShapeType="1"/>
              </p:cNvSpPr>
              <p:nvPr/>
            </p:nvSpPr>
            <p:spPr bwMode="auto">
              <a:xfrm>
                <a:off x="3072" y="1344"/>
                <a:ext cx="80" cy="0"/>
              </a:xfrm>
              <a:prstGeom prst="line">
                <a:avLst/>
              </a:prstGeom>
              <a:noFill/>
              <a:ln w="12700">
                <a:solidFill>
                  <a:srgbClr val="000000"/>
                </a:solidFill>
                <a:round/>
                <a:headEnd type="none" w="lg" len="lg"/>
                <a:tailEnd type="none" w="lg" len="lg"/>
              </a:ln>
            </p:spPr>
            <p:txBody>
              <a:bodyPr/>
              <a:lstStyle/>
              <a:p>
                <a:endParaRPr lang="en-US"/>
              </a:p>
            </p:txBody>
          </p:sp>
          <p:sp>
            <p:nvSpPr>
              <p:cNvPr id="9325" name="Line 1077"/>
              <p:cNvSpPr>
                <a:spLocks noChangeShapeType="1"/>
              </p:cNvSpPr>
              <p:nvPr/>
            </p:nvSpPr>
            <p:spPr bwMode="auto">
              <a:xfrm>
                <a:off x="2902" y="1308"/>
                <a:ext cx="81" cy="0"/>
              </a:xfrm>
              <a:prstGeom prst="line">
                <a:avLst/>
              </a:prstGeom>
              <a:noFill/>
              <a:ln w="12700">
                <a:solidFill>
                  <a:srgbClr val="000000"/>
                </a:solidFill>
                <a:round/>
                <a:headEnd type="none" w="lg" len="lg"/>
                <a:tailEnd type="none" w="lg" len="lg"/>
              </a:ln>
            </p:spPr>
            <p:txBody>
              <a:bodyPr/>
              <a:lstStyle/>
              <a:p>
                <a:endParaRPr lang="en-US"/>
              </a:p>
            </p:txBody>
          </p:sp>
          <p:sp>
            <p:nvSpPr>
              <p:cNvPr id="9326" name="Freeform 1080"/>
              <p:cNvSpPr>
                <a:spLocks/>
              </p:cNvSpPr>
              <p:nvPr/>
            </p:nvSpPr>
            <p:spPr bwMode="auto">
              <a:xfrm>
                <a:off x="3161" y="144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27" name="Freeform 1083"/>
              <p:cNvSpPr>
                <a:spLocks/>
              </p:cNvSpPr>
              <p:nvPr/>
            </p:nvSpPr>
            <p:spPr bwMode="auto">
              <a:xfrm>
                <a:off x="3582" y="161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28" name="Freeform 1085"/>
              <p:cNvSpPr>
                <a:spLocks/>
              </p:cNvSpPr>
              <p:nvPr/>
            </p:nvSpPr>
            <p:spPr bwMode="auto">
              <a:xfrm>
                <a:off x="3007" y="142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29" name="Freeform 1087"/>
              <p:cNvSpPr>
                <a:spLocks/>
              </p:cNvSpPr>
              <p:nvPr/>
            </p:nvSpPr>
            <p:spPr bwMode="auto">
              <a:xfrm>
                <a:off x="3441" y="152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30" name="Freeform 1088"/>
              <p:cNvSpPr>
                <a:spLocks/>
              </p:cNvSpPr>
              <p:nvPr/>
            </p:nvSpPr>
            <p:spPr bwMode="auto">
              <a:xfrm>
                <a:off x="3305" y="1482"/>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31" name="Freeform 1090"/>
              <p:cNvSpPr>
                <a:spLocks/>
              </p:cNvSpPr>
              <p:nvPr/>
            </p:nvSpPr>
            <p:spPr bwMode="auto">
              <a:xfrm>
                <a:off x="2873" y="1403"/>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9332" name="Group 1143"/>
              <p:cNvGrpSpPr>
                <a:grpSpLocks/>
              </p:cNvGrpSpPr>
              <p:nvPr/>
            </p:nvGrpSpPr>
            <p:grpSpPr bwMode="auto">
              <a:xfrm>
                <a:off x="2748" y="1312"/>
                <a:ext cx="84" cy="176"/>
                <a:chOff x="2748" y="1152"/>
                <a:chExt cx="84" cy="176"/>
              </a:xfrm>
            </p:grpSpPr>
            <p:sp>
              <p:nvSpPr>
                <p:cNvPr id="9336" name="Line 1076"/>
                <p:cNvSpPr>
                  <a:spLocks noChangeShapeType="1"/>
                </p:cNvSpPr>
                <p:nvPr/>
              </p:nvSpPr>
              <p:spPr bwMode="auto">
                <a:xfrm>
                  <a:off x="2752" y="1152"/>
                  <a:ext cx="80" cy="0"/>
                </a:xfrm>
                <a:prstGeom prst="line">
                  <a:avLst/>
                </a:prstGeom>
                <a:noFill/>
                <a:ln w="12700">
                  <a:solidFill>
                    <a:srgbClr val="000000"/>
                  </a:solidFill>
                  <a:round/>
                  <a:headEnd type="none" w="lg" len="lg"/>
                  <a:tailEnd type="none" w="lg" len="lg"/>
                </a:ln>
              </p:spPr>
              <p:txBody>
                <a:bodyPr/>
                <a:lstStyle/>
                <a:p>
                  <a:endParaRPr lang="en-US"/>
                </a:p>
              </p:txBody>
            </p:sp>
            <p:sp>
              <p:nvSpPr>
                <p:cNvPr id="9337" name="Freeform 1093"/>
                <p:cNvSpPr>
                  <a:spLocks/>
                </p:cNvSpPr>
                <p:nvPr/>
              </p:nvSpPr>
              <p:spPr bwMode="auto">
                <a:xfrm>
                  <a:off x="2748" y="125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grpSp>
            <p:nvGrpSpPr>
              <p:cNvPr id="9333" name="Group 1096"/>
              <p:cNvGrpSpPr>
                <a:grpSpLocks/>
              </p:cNvGrpSpPr>
              <p:nvPr/>
            </p:nvGrpSpPr>
            <p:grpSpPr bwMode="auto">
              <a:xfrm>
                <a:off x="2592" y="1303"/>
                <a:ext cx="85" cy="185"/>
                <a:chOff x="2432" y="1916"/>
                <a:chExt cx="85" cy="185"/>
              </a:xfrm>
            </p:grpSpPr>
            <p:sp>
              <p:nvSpPr>
                <p:cNvPr id="9334" name="Line 1097"/>
                <p:cNvSpPr>
                  <a:spLocks noChangeShapeType="1"/>
                </p:cNvSpPr>
                <p:nvPr/>
              </p:nvSpPr>
              <p:spPr bwMode="auto">
                <a:xfrm>
                  <a:off x="2432" y="1916"/>
                  <a:ext cx="80" cy="0"/>
                </a:xfrm>
                <a:prstGeom prst="line">
                  <a:avLst/>
                </a:prstGeom>
                <a:noFill/>
                <a:ln w="12700">
                  <a:solidFill>
                    <a:srgbClr val="000000"/>
                  </a:solidFill>
                  <a:round/>
                  <a:headEnd type="none" w="lg" len="lg"/>
                  <a:tailEnd type="none" w="lg" len="lg"/>
                </a:ln>
              </p:spPr>
              <p:txBody>
                <a:bodyPr/>
                <a:lstStyle/>
                <a:p>
                  <a:endParaRPr lang="en-US"/>
                </a:p>
              </p:txBody>
            </p:sp>
            <p:sp>
              <p:nvSpPr>
                <p:cNvPr id="9335" name="Freeform 1098"/>
                <p:cNvSpPr>
                  <a:spLocks/>
                </p:cNvSpPr>
                <p:nvPr/>
              </p:nvSpPr>
              <p:spPr bwMode="auto">
                <a:xfrm>
                  <a:off x="2437" y="20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grpSp>
        <p:grpSp>
          <p:nvGrpSpPr>
            <p:cNvPr id="9257" name="Group 1145"/>
            <p:cNvGrpSpPr>
              <a:grpSpLocks/>
            </p:cNvGrpSpPr>
            <p:nvPr/>
          </p:nvGrpSpPr>
          <p:grpSpPr bwMode="auto">
            <a:xfrm flipV="1">
              <a:off x="2400" y="1728"/>
              <a:ext cx="1416" cy="386"/>
              <a:chOff x="2400" y="1303"/>
              <a:chExt cx="1416" cy="386"/>
            </a:xfrm>
          </p:grpSpPr>
          <p:grpSp>
            <p:nvGrpSpPr>
              <p:cNvPr id="9298" name="Group 1146"/>
              <p:cNvGrpSpPr>
                <a:grpSpLocks/>
              </p:cNvGrpSpPr>
              <p:nvPr/>
            </p:nvGrpSpPr>
            <p:grpSpPr bwMode="auto">
              <a:xfrm flipV="1">
                <a:off x="2400" y="1308"/>
                <a:ext cx="94" cy="180"/>
                <a:chOff x="2400" y="1260"/>
                <a:chExt cx="94" cy="180"/>
              </a:xfrm>
            </p:grpSpPr>
            <p:sp>
              <p:nvSpPr>
                <p:cNvPr id="9317" name="Line 1147"/>
                <p:cNvSpPr>
                  <a:spLocks noChangeShapeType="1"/>
                </p:cNvSpPr>
                <p:nvPr/>
              </p:nvSpPr>
              <p:spPr bwMode="auto">
                <a:xfrm>
                  <a:off x="2400" y="1440"/>
                  <a:ext cx="81" cy="0"/>
                </a:xfrm>
                <a:prstGeom prst="line">
                  <a:avLst/>
                </a:prstGeom>
                <a:noFill/>
                <a:ln w="12700">
                  <a:solidFill>
                    <a:srgbClr val="000000"/>
                  </a:solidFill>
                  <a:round/>
                  <a:headEnd type="none" w="lg" len="lg"/>
                  <a:tailEnd type="none" w="lg" len="lg"/>
                </a:ln>
              </p:spPr>
              <p:txBody>
                <a:bodyPr/>
                <a:lstStyle/>
                <a:p>
                  <a:endParaRPr lang="en-US"/>
                </a:p>
              </p:txBody>
            </p:sp>
            <p:sp>
              <p:nvSpPr>
                <p:cNvPr id="9318" name="Freeform 1148"/>
                <p:cNvSpPr>
                  <a:spLocks/>
                </p:cNvSpPr>
                <p:nvPr/>
              </p:nvSpPr>
              <p:spPr bwMode="auto">
                <a:xfrm>
                  <a:off x="2413" y="126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9299" name="Line 1149"/>
              <p:cNvSpPr>
                <a:spLocks noChangeShapeType="1"/>
              </p:cNvSpPr>
              <p:nvPr/>
            </p:nvSpPr>
            <p:spPr bwMode="auto">
              <a:xfrm>
                <a:off x="3734" y="1575"/>
                <a:ext cx="82" cy="1"/>
              </a:xfrm>
              <a:prstGeom prst="line">
                <a:avLst/>
              </a:prstGeom>
              <a:noFill/>
              <a:ln w="12700">
                <a:solidFill>
                  <a:srgbClr val="000000"/>
                </a:solidFill>
                <a:round/>
                <a:headEnd type="none" w="lg" len="lg"/>
                <a:tailEnd type="none" w="lg" len="lg"/>
              </a:ln>
            </p:spPr>
            <p:txBody>
              <a:bodyPr/>
              <a:lstStyle/>
              <a:p>
                <a:endParaRPr lang="en-US"/>
              </a:p>
            </p:txBody>
          </p:sp>
          <p:sp>
            <p:nvSpPr>
              <p:cNvPr id="9300" name="Line 1150"/>
              <p:cNvSpPr>
                <a:spLocks noChangeShapeType="1"/>
              </p:cNvSpPr>
              <p:nvPr/>
            </p:nvSpPr>
            <p:spPr bwMode="auto">
              <a:xfrm>
                <a:off x="3552" y="1440"/>
                <a:ext cx="80" cy="0"/>
              </a:xfrm>
              <a:prstGeom prst="line">
                <a:avLst/>
              </a:prstGeom>
              <a:noFill/>
              <a:ln w="12700">
                <a:solidFill>
                  <a:srgbClr val="000000"/>
                </a:solidFill>
                <a:round/>
                <a:headEnd type="none" w="lg" len="lg"/>
                <a:tailEnd type="none" w="lg" len="lg"/>
              </a:ln>
            </p:spPr>
            <p:txBody>
              <a:bodyPr/>
              <a:lstStyle/>
              <a:p>
                <a:endParaRPr lang="en-US"/>
              </a:p>
            </p:txBody>
          </p:sp>
          <p:sp>
            <p:nvSpPr>
              <p:cNvPr id="9301" name="Line 1151"/>
              <p:cNvSpPr>
                <a:spLocks noChangeShapeType="1"/>
              </p:cNvSpPr>
              <p:nvPr/>
            </p:nvSpPr>
            <p:spPr bwMode="auto">
              <a:xfrm>
                <a:off x="3360" y="1392"/>
                <a:ext cx="80" cy="0"/>
              </a:xfrm>
              <a:prstGeom prst="line">
                <a:avLst/>
              </a:prstGeom>
              <a:noFill/>
              <a:ln w="12700">
                <a:solidFill>
                  <a:srgbClr val="000000"/>
                </a:solidFill>
                <a:round/>
                <a:headEnd type="none" w="lg" len="lg"/>
                <a:tailEnd type="none" w="lg" len="lg"/>
              </a:ln>
            </p:spPr>
            <p:txBody>
              <a:bodyPr/>
              <a:lstStyle/>
              <a:p>
                <a:endParaRPr lang="en-US"/>
              </a:p>
            </p:txBody>
          </p:sp>
          <p:sp>
            <p:nvSpPr>
              <p:cNvPr id="9302" name="Line 1152"/>
              <p:cNvSpPr>
                <a:spLocks noChangeShapeType="1"/>
              </p:cNvSpPr>
              <p:nvPr/>
            </p:nvSpPr>
            <p:spPr bwMode="auto">
              <a:xfrm>
                <a:off x="3216" y="1344"/>
                <a:ext cx="81" cy="1"/>
              </a:xfrm>
              <a:prstGeom prst="line">
                <a:avLst/>
              </a:prstGeom>
              <a:noFill/>
              <a:ln w="12700">
                <a:solidFill>
                  <a:srgbClr val="000000"/>
                </a:solidFill>
                <a:round/>
                <a:headEnd type="none" w="lg" len="lg"/>
                <a:tailEnd type="none" w="lg" len="lg"/>
              </a:ln>
            </p:spPr>
            <p:txBody>
              <a:bodyPr/>
              <a:lstStyle/>
              <a:p>
                <a:endParaRPr lang="en-US"/>
              </a:p>
            </p:txBody>
          </p:sp>
          <p:sp>
            <p:nvSpPr>
              <p:cNvPr id="9303" name="Line 1153"/>
              <p:cNvSpPr>
                <a:spLocks noChangeShapeType="1"/>
              </p:cNvSpPr>
              <p:nvPr/>
            </p:nvSpPr>
            <p:spPr bwMode="auto">
              <a:xfrm>
                <a:off x="3072" y="1344"/>
                <a:ext cx="80" cy="0"/>
              </a:xfrm>
              <a:prstGeom prst="line">
                <a:avLst/>
              </a:prstGeom>
              <a:noFill/>
              <a:ln w="12700">
                <a:solidFill>
                  <a:srgbClr val="000000"/>
                </a:solidFill>
                <a:round/>
                <a:headEnd type="none" w="lg" len="lg"/>
                <a:tailEnd type="none" w="lg" len="lg"/>
              </a:ln>
            </p:spPr>
            <p:txBody>
              <a:bodyPr/>
              <a:lstStyle/>
              <a:p>
                <a:endParaRPr lang="en-US"/>
              </a:p>
            </p:txBody>
          </p:sp>
          <p:sp>
            <p:nvSpPr>
              <p:cNvPr id="9304" name="Line 1154"/>
              <p:cNvSpPr>
                <a:spLocks noChangeShapeType="1"/>
              </p:cNvSpPr>
              <p:nvPr/>
            </p:nvSpPr>
            <p:spPr bwMode="auto">
              <a:xfrm>
                <a:off x="2902" y="1308"/>
                <a:ext cx="81" cy="0"/>
              </a:xfrm>
              <a:prstGeom prst="line">
                <a:avLst/>
              </a:prstGeom>
              <a:noFill/>
              <a:ln w="12700">
                <a:solidFill>
                  <a:srgbClr val="000000"/>
                </a:solidFill>
                <a:round/>
                <a:headEnd type="none" w="lg" len="lg"/>
                <a:tailEnd type="none" w="lg" len="lg"/>
              </a:ln>
            </p:spPr>
            <p:txBody>
              <a:bodyPr/>
              <a:lstStyle/>
              <a:p>
                <a:endParaRPr lang="en-US"/>
              </a:p>
            </p:txBody>
          </p:sp>
          <p:sp>
            <p:nvSpPr>
              <p:cNvPr id="9305" name="Freeform 1155"/>
              <p:cNvSpPr>
                <a:spLocks/>
              </p:cNvSpPr>
              <p:nvPr/>
            </p:nvSpPr>
            <p:spPr bwMode="auto">
              <a:xfrm>
                <a:off x="3161" y="144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06" name="Freeform 1156"/>
              <p:cNvSpPr>
                <a:spLocks/>
              </p:cNvSpPr>
              <p:nvPr/>
            </p:nvSpPr>
            <p:spPr bwMode="auto">
              <a:xfrm>
                <a:off x="3582" y="161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07" name="Freeform 1157"/>
              <p:cNvSpPr>
                <a:spLocks/>
              </p:cNvSpPr>
              <p:nvPr/>
            </p:nvSpPr>
            <p:spPr bwMode="auto">
              <a:xfrm>
                <a:off x="3007" y="142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08" name="Freeform 1158"/>
              <p:cNvSpPr>
                <a:spLocks/>
              </p:cNvSpPr>
              <p:nvPr/>
            </p:nvSpPr>
            <p:spPr bwMode="auto">
              <a:xfrm>
                <a:off x="3441" y="152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09" name="Freeform 1159"/>
              <p:cNvSpPr>
                <a:spLocks/>
              </p:cNvSpPr>
              <p:nvPr/>
            </p:nvSpPr>
            <p:spPr bwMode="auto">
              <a:xfrm>
                <a:off x="3305" y="1482"/>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310" name="Freeform 1160"/>
              <p:cNvSpPr>
                <a:spLocks/>
              </p:cNvSpPr>
              <p:nvPr/>
            </p:nvSpPr>
            <p:spPr bwMode="auto">
              <a:xfrm>
                <a:off x="2873" y="1403"/>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9311" name="Group 1161"/>
              <p:cNvGrpSpPr>
                <a:grpSpLocks/>
              </p:cNvGrpSpPr>
              <p:nvPr/>
            </p:nvGrpSpPr>
            <p:grpSpPr bwMode="auto">
              <a:xfrm>
                <a:off x="2748" y="1312"/>
                <a:ext cx="84" cy="176"/>
                <a:chOff x="2748" y="1152"/>
                <a:chExt cx="84" cy="176"/>
              </a:xfrm>
            </p:grpSpPr>
            <p:sp>
              <p:nvSpPr>
                <p:cNvPr id="9315" name="Line 1162"/>
                <p:cNvSpPr>
                  <a:spLocks noChangeShapeType="1"/>
                </p:cNvSpPr>
                <p:nvPr/>
              </p:nvSpPr>
              <p:spPr bwMode="auto">
                <a:xfrm>
                  <a:off x="2752" y="1152"/>
                  <a:ext cx="80" cy="0"/>
                </a:xfrm>
                <a:prstGeom prst="line">
                  <a:avLst/>
                </a:prstGeom>
                <a:noFill/>
                <a:ln w="12700">
                  <a:solidFill>
                    <a:srgbClr val="000000"/>
                  </a:solidFill>
                  <a:round/>
                  <a:headEnd type="none" w="lg" len="lg"/>
                  <a:tailEnd type="none" w="lg" len="lg"/>
                </a:ln>
              </p:spPr>
              <p:txBody>
                <a:bodyPr/>
                <a:lstStyle/>
                <a:p>
                  <a:endParaRPr lang="en-US"/>
                </a:p>
              </p:txBody>
            </p:sp>
            <p:sp>
              <p:nvSpPr>
                <p:cNvPr id="9316" name="Freeform 1163"/>
                <p:cNvSpPr>
                  <a:spLocks/>
                </p:cNvSpPr>
                <p:nvPr/>
              </p:nvSpPr>
              <p:spPr bwMode="auto">
                <a:xfrm>
                  <a:off x="2748" y="125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grpSp>
            <p:nvGrpSpPr>
              <p:cNvPr id="9312" name="Group 1164"/>
              <p:cNvGrpSpPr>
                <a:grpSpLocks/>
              </p:cNvGrpSpPr>
              <p:nvPr/>
            </p:nvGrpSpPr>
            <p:grpSpPr bwMode="auto">
              <a:xfrm>
                <a:off x="2592" y="1303"/>
                <a:ext cx="85" cy="185"/>
                <a:chOff x="2432" y="1916"/>
                <a:chExt cx="85" cy="185"/>
              </a:xfrm>
            </p:grpSpPr>
            <p:sp>
              <p:nvSpPr>
                <p:cNvPr id="9313" name="Line 1165"/>
                <p:cNvSpPr>
                  <a:spLocks noChangeShapeType="1"/>
                </p:cNvSpPr>
                <p:nvPr/>
              </p:nvSpPr>
              <p:spPr bwMode="auto">
                <a:xfrm>
                  <a:off x="2432" y="1916"/>
                  <a:ext cx="80" cy="0"/>
                </a:xfrm>
                <a:prstGeom prst="line">
                  <a:avLst/>
                </a:prstGeom>
                <a:noFill/>
                <a:ln w="12700">
                  <a:solidFill>
                    <a:srgbClr val="000000"/>
                  </a:solidFill>
                  <a:round/>
                  <a:headEnd type="none" w="lg" len="lg"/>
                  <a:tailEnd type="none" w="lg" len="lg"/>
                </a:ln>
              </p:spPr>
              <p:txBody>
                <a:bodyPr/>
                <a:lstStyle/>
                <a:p>
                  <a:endParaRPr lang="en-US"/>
                </a:p>
              </p:txBody>
            </p:sp>
            <p:sp>
              <p:nvSpPr>
                <p:cNvPr id="9314" name="Freeform 1166"/>
                <p:cNvSpPr>
                  <a:spLocks/>
                </p:cNvSpPr>
                <p:nvPr/>
              </p:nvSpPr>
              <p:spPr bwMode="auto">
                <a:xfrm>
                  <a:off x="2437" y="20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grpSp>
        <p:sp>
          <p:nvSpPr>
            <p:cNvPr id="9258" name="Line 1167"/>
            <p:cNvSpPr>
              <a:spLocks noChangeShapeType="1"/>
            </p:cNvSpPr>
            <p:nvPr/>
          </p:nvSpPr>
          <p:spPr bwMode="auto">
            <a:xfrm>
              <a:off x="3904" y="1545"/>
              <a:ext cx="80" cy="0"/>
            </a:xfrm>
            <a:prstGeom prst="line">
              <a:avLst/>
            </a:prstGeom>
            <a:noFill/>
            <a:ln w="12700">
              <a:solidFill>
                <a:srgbClr val="000000"/>
              </a:solidFill>
              <a:round/>
              <a:headEnd type="none" w="lg" len="lg"/>
              <a:tailEnd type="none" w="lg" len="lg"/>
            </a:ln>
          </p:spPr>
          <p:txBody>
            <a:bodyPr/>
            <a:lstStyle/>
            <a:p>
              <a:endParaRPr lang="en-US"/>
            </a:p>
          </p:txBody>
        </p:sp>
        <p:sp>
          <p:nvSpPr>
            <p:cNvPr id="9259" name="Freeform 1168"/>
            <p:cNvSpPr>
              <a:spLocks/>
            </p:cNvSpPr>
            <p:nvPr/>
          </p:nvSpPr>
          <p:spPr bwMode="auto">
            <a:xfrm>
              <a:off x="3739" y="1506"/>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9260" name="Line 1169"/>
            <p:cNvSpPr>
              <a:spLocks noChangeShapeType="1"/>
            </p:cNvSpPr>
            <p:nvPr/>
          </p:nvSpPr>
          <p:spPr bwMode="auto">
            <a:xfrm>
              <a:off x="3861" y="1689"/>
              <a:ext cx="80" cy="0"/>
            </a:xfrm>
            <a:prstGeom prst="line">
              <a:avLst/>
            </a:prstGeom>
            <a:noFill/>
            <a:ln w="12700">
              <a:solidFill>
                <a:srgbClr val="000000"/>
              </a:solidFill>
              <a:round/>
              <a:headEnd type="none" w="lg" len="lg"/>
              <a:tailEnd type="none" w="lg" len="lg"/>
            </a:ln>
          </p:spPr>
          <p:txBody>
            <a:bodyPr/>
            <a:lstStyle/>
            <a:p>
              <a:endParaRPr lang="en-US"/>
            </a:p>
          </p:txBody>
        </p:sp>
        <p:sp>
          <p:nvSpPr>
            <p:cNvPr id="9261" name="Freeform 1170"/>
            <p:cNvSpPr>
              <a:spLocks/>
            </p:cNvSpPr>
            <p:nvPr/>
          </p:nvSpPr>
          <p:spPr bwMode="auto">
            <a:xfrm>
              <a:off x="3696" y="165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9262" name="Group 1208"/>
            <p:cNvGrpSpPr>
              <a:grpSpLocks/>
            </p:cNvGrpSpPr>
            <p:nvPr/>
          </p:nvGrpSpPr>
          <p:grpSpPr bwMode="auto">
            <a:xfrm>
              <a:off x="4464" y="1254"/>
              <a:ext cx="721" cy="724"/>
              <a:chOff x="4464" y="1254"/>
              <a:chExt cx="721" cy="724"/>
            </a:xfrm>
          </p:grpSpPr>
          <p:grpSp>
            <p:nvGrpSpPr>
              <p:cNvPr id="9265" name="Group 1181"/>
              <p:cNvGrpSpPr>
                <a:grpSpLocks/>
              </p:cNvGrpSpPr>
              <p:nvPr/>
            </p:nvGrpSpPr>
            <p:grpSpPr bwMode="auto">
              <a:xfrm>
                <a:off x="4464" y="1254"/>
                <a:ext cx="721" cy="724"/>
                <a:chOff x="4463" y="1104"/>
                <a:chExt cx="721" cy="724"/>
              </a:xfrm>
            </p:grpSpPr>
            <p:sp>
              <p:nvSpPr>
                <p:cNvPr id="9273" name="Rectangle 1182"/>
                <p:cNvSpPr>
                  <a:spLocks noChangeArrowheads="1"/>
                </p:cNvSpPr>
                <p:nvPr/>
              </p:nvSpPr>
              <p:spPr bwMode="auto">
                <a:xfrm>
                  <a:off x="4464" y="1104"/>
                  <a:ext cx="720" cy="72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9274" name="Line 1183"/>
                <p:cNvSpPr>
                  <a:spLocks noChangeShapeType="1"/>
                </p:cNvSpPr>
                <p:nvPr/>
              </p:nvSpPr>
              <p:spPr bwMode="auto">
                <a:xfrm>
                  <a:off x="4472" y="1108"/>
                  <a:ext cx="0" cy="720"/>
                </a:xfrm>
                <a:prstGeom prst="line">
                  <a:avLst/>
                </a:prstGeom>
                <a:noFill/>
                <a:ln w="12700">
                  <a:solidFill>
                    <a:srgbClr val="FF0066"/>
                  </a:solidFill>
                  <a:round/>
                  <a:headEnd/>
                  <a:tailEnd/>
                </a:ln>
              </p:spPr>
              <p:txBody>
                <a:bodyPr anchor="ctr">
                  <a:spAutoFit/>
                </a:bodyPr>
                <a:lstStyle/>
                <a:p>
                  <a:endParaRPr lang="en-US"/>
                </a:p>
              </p:txBody>
            </p:sp>
            <p:sp>
              <p:nvSpPr>
                <p:cNvPr id="9275" name="Line 1184"/>
                <p:cNvSpPr>
                  <a:spLocks noChangeShapeType="1"/>
                </p:cNvSpPr>
                <p:nvPr/>
              </p:nvSpPr>
              <p:spPr bwMode="auto">
                <a:xfrm>
                  <a:off x="4536" y="1108"/>
                  <a:ext cx="0" cy="720"/>
                </a:xfrm>
                <a:prstGeom prst="line">
                  <a:avLst/>
                </a:prstGeom>
                <a:noFill/>
                <a:ln w="12700">
                  <a:solidFill>
                    <a:srgbClr val="FF0066"/>
                  </a:solidFill>
                  <a:round/>
                  <a:headEnd/>
                  <a:tailEnd/>
                </a:ln>
              </p:spPr>
              <p:txBody>
                <a:bodyPr anchor="ctr">
                  <a:spAutoFit/>
                </a:bodyPr>
                <a:lstStyle/>
                <a:p>
                  <a:endParaRPr lang="en-US"/>
                </a:p>
              </p:txBody>
            </p:sp>
            <p:sp>
              <p:nvSpPr>
                <p:cNvPr id="9276" name="Line 1185"/>
                <p:cNvSpPr>
                  <a:spLocks noChangeShapeType="1"/>
                </p:cNvSpPr>
                <p:nvPr/>
              </p:nvSpPr>
              <p:spPr bwMode="auto">
                <a:xfrm>
                  <a:off x="4664" y="1108"/>
                  <a:ext cx="0" cy="720"/>
                </a:xfrm>
                <a:prstGeom prst="line">
                  <a:avLst/>
                </a:prstGeom>
                <a:noFill/>
                <a:ln w="12700">
                  <a:solidFill>
                    <a:srgbClr val="FF0066"/>
                  </a:solidFill>
                  <a:round/>
                  <a:headEnd/>
                  <a:tailEnd/>
                </a:ln>
              </p:spPr>
              <p:txBody>
                <a:bodyPr anchor="ctr">
                  <a:spAutoFit/>
                </a:bodyPr>
                <a:lstStyle/>
                <a:p>
                  <a:endParaRPr lang="en-US"/>
                </a:p>
              </p:txBody>
            </p:sp>
            <p:sp>
              <p:nvSpPr>
                <p:cNvPr id="9277" name="Line 1186"/>
                <p:cNvSpPr>
                  <a:spLocks noChangeShapeType="1"/>
                </p:cNvSpPr>
                <p:nvPr/>
              </p:nvSpPr>
              <p:spPr bwMode="auto">
                <a:xfrm>
                  <a:off x="4792" y="1108"/>
                  <a:ext cx="0" cy="720"/>
                </a:xfrm>
                <a:prstGeom prst="line">
                  <a:avLst/>
                </a:prstGeom>
                <a:noFill/>
                <a:ln w="12700">
                  <a:solidFill>
                    <a:srgbClr val="FF0066"/>
                  </a:solidFill>
                  <a:round/>
                  <a:headEnd/>
                  <a:tailEnd/>
                </a:ln>
              </p:spPr>
              <p:txBody>
                <a:bodyPr anchor="ctr">
                  <a:spAutoFit/>
                </a:bodyPr>
                <a:lstStyle/>
                <a:p>
                  <a:endParaRPr lang="en-US"/>
                </a:p>
              </p:txBody>
            </p:sp>
            <p:sp>
              <p:nvSpPr>
                <p:cNvPr id="9278" name="Line 1187"/>
                <p:cNvSpPr>
                  <a:spLocks noChangeShapeType="1"/>
                </p:cNvSpPr>
                <p:nvPr/>
              </p:nvSpPr>
              <p:spPr bwMode="auto">
                <a:xfrm>
                  <a:off x="4920" y="1108"/>
                  <a:ext cx="0" cy="720"/>
                </a:xfrm>
                <a:prstGeom prst="line">
                  <a:avLst/>
                </a:prstGeom>
                <a:noFill/>
                <a:ln w="12700">
                  <a:solidFill>
                    <a:srgbClr val="FF0066"/>
                  </a:solidFill>
                  <a:round/>
                  <a:headEnd/>
                  <a:tailEnd/>
                </a:ln>
              </p:spPr>
              <p:txBody>
                <a:bodyPr anchor="ctr">
                  <a:spAutoFit/>
                </a:bodyPr>
                <a:lstStyle/>
                <a:p>
                  <a:endParaRPr lang="en-US"/>
                </a:p>
              </p:txBody>
            </p:sp>
            <p:sp>
              <p:nvSpPr>
                <p:cNvPr id="9279" name="Line 1188"/>
                <p:cNvSpPr>
                  <a:spLocks noChangeShapeType="1"/>
                </p:cNvSpPr>
                <p:nvPr/>
              </p:nvSpPr>
              <p:spPr bwMode="auto">
                <a:xfrm>
                  <a:off x="4600" y="1108"/>
                  <a:ext cx="0" cy="720"/>
                </a:xfrm>
                <a:prstGeom prst="line">
                  <a:avLst/>
                </a:prstGeom>
                <a:noFill/>
                <a:ln w="12700">
                  <a:solidFill>
                    <a:srgbClr val="FF0066"/>
                  </a:solidFill>
                  <a:round/>
                  <a:headEnd/>
                  <a:tailEnd/>
                </a:ln>
              </p:spPr>
              <p:txBody>
                <a:bodyPr anchor="ctr">
                  <a:spAutoFit/>
                </a:bodyPr>
                <a:lstStyle/>
                <a:p>
                  <a:endParaRPr lang="en-US"/>
                </a:p>
              </p:txBody>
            </p:sp>
            <p:sp>
              <p:nvSpPr>
                <p:cNvPr id="9280" name="Line 1189"/>
                <p:cNvSpPr>
                  <a:spLocks noChangeShapeType="1"/>
                </p:cNvSpPr>
                <p:nvPr/>
              </p:nvSpPr>
              <p:spPr bwMode="auto">
                <a:xfrm>
                  <a:off x="4728" y="1108"/>
                  <a:ext cx="0" cy="720"/>
                </a:xfrm>
                <a:prstGeom prst="line">
                  <a:avLst/>
                </a:prstGeom>
                <a:noFill/>
                <a:ln w="12700">
                  <a:solidFill>
                    <a:srgbClr val="FF0066"/>
                  </a:solidFill>
                  <a:round/>
                  <a:headEnd/>
                  <a:tailEnd/>
                </a:ln>
              </p:spPr>
              <p:txBody>
                <a:bodyPr anchor="ctr">
                  <a:spAutoFit/>
                </a:bodyPr>
                <a:lstStyle/>
                <a:p>
                  <a:endParaRPr lang="en-US"/>
                </a:p>
              </p:txBody>
            </p:sp>
            <p:sp>
              <p:nvSpPr>
                <p:cNvPr id="9281" name="Line 1190"/>
                <p:cNvSpPr>
                  <a:spLocks noChangeShapeType="1"/>
                </p:cNvSpPr>
                <p:nvPr/>
              </p:nvSpPr>
              <p:spPr bwMode="auto">
                <a:xfrm>
                  <a:off x="4856" y="1108"/>
                  <a:ext cx="0" cy="720"/>
                </a:xfrm>
                <a:prstGeom prst="line">
                  <a:avLst/>
                </a:prstGeom>
                <a:noFill/>
                <a:ln w="12700">
                  <a:solidFill>
                    <a:srgbClr val="FF0066"/>
                  </a:solidFill>
                  <a:round/>
                  <a:headEnd/>
                  <a:tailEnd/>
                </a:ln>
              </p:spPr>
              <p:txBody>
                <a:bodyPr anchor="ctr">
                  <a:spAutoFit/>
                </a:bodyPr>
                <a:lstStyle/>
                <a:p>
                  <a:endParaRPr lang="en-US"/>
                </a:p>
              </p:txBody>
            </p:sp>
            <p:sp>
              <p:nvSpPr>
                <p:cNvPr id="9282" name="Line 1191"/>
                <p:cNvSpPr>
                  <a:spLocks noChangeShapeType="1"/>
                </p:cNvSpPr>
                <p:nvPr/>
              </p:nvSpPr>
              <p:spPr bwMode="auto">
                <a:xfrm>
                  <a:off x="4984" y="1108"/>
                  <a:ext cx="0" cy="720"/>
                </a:xfrm>
                <a:prstGeom prst="line">
                  <a:avLst/>
                </a:prstGeom>
                <a:noFill/>
                <a:ln w="12700">
                  <a:solidFill>
                    <a:srgbClr val="FF0066"/>
                  </a:solidFill>
                  <a:round/>
                  <a:headEnd/>
                  <a:tailEnd/>
                </a:ln>
              </p:spPr>
              <p:txBody>
                <a:bodyPr anchor="ctr">
                  <a:spAutoFit/>
                </a:bodyPr>
                <a:lstStyle/>
                <a:p>
                  <a:endParaRPr lang="en-US"/>
                </a:p>
              </p:txBody>
            </p:sp>
            <p:sp>
              <p:nvSpPr>
                <p:cNvPr id="9283" name="Line 1192"/>
                <p:cNvSpPr>
                  <a:spLocks noChangeShapeType="1"/>
                </p:cNvSpPr>
                <p:nvPr/>
              </p:nvSpPr>
              <p:spPr bwMode="auto">
                <a:xfrm>
                  <a:off x="5048" y="1108"/>
                  <a:ext cx="0" cy="720"/>
                </a:xfrm>
                <a:prstGeom prst="line">
                  <a:avLst/>
                </a:prstGeom>
                <a:noFill/>
                <a:ln w="12700">
                  <a:solidFill>
                    <a:srgbClr val="FF0066"/>
                  </a:solidFill>
                  <a:round/>
                  <a:headEnd/>
                  <a:tailEnd/>
                </a:ln>
              </p:spPr>
              <p:txBody>
                <a:bodyPr anchor="ctr">
                  <a:spAutoFit/>
                </a:bodyPr>
                <a:lstStyle/>
                <a:p>
                  <a:endParaRPr lang="en-US"/>
                </a:p>
              </p:txBody>
            </p:sp>
            <p:sp>
              <p:nvSpPr>
                <p:cNvPr id="9284" name="Line 1193"/>
                <p:cNvSpPr>
                  <a:spLocks noChangeShapeType="1"/>
                </p:cNvSpPr>
                <p:nvPr/>
              </p:nvSpPr>
              <p:spPr bwMode="auto">
                <a:xfrm>
                  <a:off x="5112" y="1108"/>
                  <a:ext cx="0" cy="720"/>
                </a:xfrm>
                <a:prstGeom prst="line">
                  <a:avLst/>
                </a:prstGeom>
                <a:noFill/>
                <a:ln w="12700">
                  <a:solidFill>
                    <a:srgbClr val="FF0066"/>
                  </a:solidFill>
                  <a:round/>
                  <a:headEnd/>
                  <a:tailEnd/>
                </a:ln>
              </p:spPr>
              <p:txBody>
                <a:bodyPr anchor="ctr">
                  <a:spAutoFit/>
                </a:bodyPr>
                <a:lstStyle/>
                <a:p>
                  <a:endParaRPr lang="en-US"/>
                </a:p>
              </p:txBody>
            </p:sp>
            <p:sp>
              <p:nvSpPr>
                <p:cNvPr id="9285" name="Line 1194"/>
                <p:cNvSpPr>
                  <a:spLocks noChangeShapeType="1"/>
                </p:cNvSpPr>
                <p:nvPr/>
              </p:nvSpPr>
              <p:spPr bwMode="auto">
                <a:xfrm>
                  <a:off x="5176" y="1108"/>
                  <a:ext cx="0" cy="720"/>
                </a:xfrm>
                <a:prstGeom prst="line">
                  <a:avLst/>
                </a:prstGeom>
                <a:noFill/>
                <a:ln w="12700">
                  <a:solidFill>
                    <a:srgbClr val="FF0066"/>
                  </a:solidFill>
                  <a:round/>
                  <a:headEnd/>
                  <a:tailEnd/>
                </a:ln>
              </p:spPr>
              <p:txBody>
                <a:bodyPr anchor="ctr">
                  <a:spAutoFit/>
                </a:bodyPr>
                <a:lstStyle/>
                <a:p>
                  <a:endParaRPr lang="en-US"/>
                </a:p>
              </p:txBody>
            </p:sp>
            <p:sp>
              <p:nvSpPr>
                <p:cNvPr id="9286" name="Freeform 1195"/>
                <p:cNvSpPr>
                  <a:spLocks/>
                </p:cNvSpPr>
                <p:nvPr/>
              </p:nvSpPr>
              <p:spPr bwMode="auto">
                <a:xfrm>
                  <a:off x="4463" y="1819"/>
                  <a:ext cx="720" cy="2"/>
                </a:xfrm>
                <a:custGeom>
                  <a:avLst/>
                  <a:gdLst>
                    <a:gd name="T0" fmla="*/ 0 w 720"/>
                    <a:gd name="T1" fmla="*/ 0 h 2"/>
                    <a:gd name="T2" fmla="*/ 397 w 720"/>
                    <a:gd name="T3" fmla="*/ 2 h 2"/>
                    <a:gd name="T4" fmla="*/ 720 w 720"/>
                    <a:gd name="T5" fmla="*/ 0 h 2"/>
                    <a:gd name="T6" fmla="*/ 0 60000 65536"/>
                    <a:gd name="T7" fmla="*/ 0 60000 65536"/>
                    <a:gd name="T8" fmla="*/ 0 60000 65536"/>
                    <a:gd name="T9" fmla="*/ 0 w 720"/>
                    <a:gd name="T10" fmla="*/ 0 h 2"/>
                    <a:gd name="T11" fmla="*/ 720 w 720"/>
                    <a:gd name="T12" fmla="*/ 2 h 2"/>
                  </a:gdLst>
                  <a:ahLst/>
                  <a:cxnLst>
                    <a:cxn ang="T6">
                      <a:pos x="T0" y="T1"/>
                    </a:cxn>
                    <a:cxn ang="T7">
                      <a:pos x="T2" y="T3"/>
                    </a:cxn>
                    <a:cxn ang="T8">
                      <a:pos x="T4" y="T5"/>
                    </a:cxn>
                  </a:cxnLst>
                  <a:rect l="T9" t="T10" r="T11" b="T12"/>
                  <a:pathLst>
                    <a:path w="720" h="2">
                      <a:moveTo>
                        <a:pt x="0" y="0"/>
                      </a:moveTo>
                      <a:lnTo>
                        <a:pt x="397" y="2"/>
                      </a:lnTo>
                      <a:lnTo>
                        <a:pt x="720" y="0"/>
                      </a:lnTo>
                    </a:path>
                  </a:pathLst>
                </a:custGeom>
                <a:solidFill>
                  <a:srgbClr val="FF0000"/>
                </a:solidFill>
                <a:ln w="12700">
                  <a:solidFill>
                    <a:srgbClr val="FF0066"/>
                  </a:solidFill>
                  <a:round/>
                  <a:headEnd/>
                  <a:tailEnd/>
                </a:ln>
              </p:spPr>
              <p:txBody>
                <a:bodyPr anchor="ctr">
                  <a:spAutoFit/>
                </a:bodyPr>
                <a:lstStyle/>
                <a:p>
                  <a:endParaRPr lang="en-US"/>
                </a:p>
              </p:txBody>
            </p:sp>
            <p:sp>
              <p:nvSpPr>
                <p:cNvPr id="9287" name="Line 1196"/>
                <p:cNvSpPr>
                  <a:spLocks noChangeShapeType="1"/>
                </p:cNvSpPr>
                <p:nvPr/>
              </p:nvSpPr>
              <p:spPr bwMode="auto">
                <a:xfrm rot="-5400000">
                  <a:off x="4823" y="1395"/>
                  <a:ext cx="0" cy="720"/>
                </a:xfrm>
                <a:prstGeom prst="line">
                  <a:avLst/>
                </a:prstGeom>
                <a:noFill/>
                <a:ln w="12700">
                  <a:solidFill>
                    <a:srgbClr val="FF0066"/>
                  </a:solidFill>
                  <a:round/>
                  <a:headEnd/>
                  <a:tailEnd/>
                </a:ln>
              </p:spPr>
              <p:txBody>
                <a:bodyPr anchor="ctr">
                  <a:spAutoFit/>
                </a:bodyPr>
                <a:lstStyle/>
                <a:p>
                  <a:endParaRPr lang="en-US"/>
                </a:p>
              </p:txBody>
            </p:sp>
            <p:sp>
              <p:nvSpPr>
                <p:cNvPr id="9288" name="Line 1197"/>
                <p:cNvSpPr>
                  <a:spLocks noChangeShapeType="1"/>
                </p:cNvSpPr>
                <p:nvPr/>
              </p:nvSpPr>
              <p:spPr bwMode="auto">
                <a:xfrm rot="-5400000">
                  <a:off x="4823" y="1267"/>
                  <a:ext cx="0" cy="720"/>
                </a:xfrm>
                <a:prstGeom prst="line">
                  <a:avLst/>
                </a:prstGeom>
                <a:noFill/>
                <a:ln w="12700">
                  <a:solidFill>
                    <a:srgbClr val="FF0066"/>
                  </a:solidFill>
                  <a:round/>
                  <a:headEnd/>
                  <a:tailEnd/>
                </a:ln>
              </p:spPr>
              <p:txBody>
                <a:bodyPr anchor="ctr">
                  <a:spAutoFit/>
                </a:bodyPr>
                <a:lstStyle/>
                <a:p>
                  <a:endParaRPr lang="en-US"/>
                </a:p>
              </p:txBody>
            </p:sp>
            <p:sp>
              <p:nvSpPr>
                <p:cNvPr id="9289" name="Line 1198"/>
                <p:cNvSpPr>
                  <a:spLocks noChangeShapeType="1"/>
                </p:cNvSpPr>
                <p:nvPr/>
              </p:nvSpPr>
              <p:spPr bwMode="auto">
                <a:xfrm rot="-5400000">
                  <a:off x="4823" y="1139"/>
                  <a:ext cx="0" cy="720"/>
                </a:xfrm>
                <a:prstGeom prst="line">
                  <a:avLst/>
                </a:prstGeom>
                <a:noFill/>
                <a:ln w="12700">
                  <a:solidFill>
                    <a:srgbClr val="FF0066"/>
                  </a:solidFill>
                  <a:round/>
                  <a:headEnd/>
                  <a:tailEnd/>
                </a:ln>
              </p:spPr>
              <p:txBody>
                <a:bodyPr anchor="ctr">
                  <a:spAutoFit/>
                </a:bodyPr>
                <a:lstStyle/>
                <a:p>
                  <a:endParaRPr lang="en-US"/>
                </a:p>
              </p:txBody>
            </p:sp>
            <p:sp>
              <p:nvSpPr>
                <p:cNvPr id="9290" name="Line 1199"/>
                <p:cNvSpPr>
                  <a:spLocks noChangeShapeType="1"/>
                </p:cNvSpPr>
                <p:nvPr/>
              </p:nvSpPr>
              <p:spPr bwMode="auto">
                <a:xfrm rot="-5400000">
                  <a:off x="4823" y="1011"/>
                  <a:ext cx="0" cy="720"/>
                </a:xfrm>
                <a:prstGeom prst="line">
                  <a:avLst/>
                </a:prstGeom>
                <a:noFill/>
                <a:ln w="12700">
                  <a:solidFill>
                    <a:srgbClr val="FF0066"/>
                  </a:solidFill>
                  <a:round/>
                  <a:headEnd/>
                  <a:tailEnd/>
                </a:ln>
              </p:spPr>
              <p:txBody>
                <a:bodyPr anchor="ctr">
                  <a:spAutoFit/>
                </a:bodyPr>
                <a:lstStyle/>
                <a:p>
                  <a:endParaRPr lang="en-US"/>
                </a:p>
              </p:txBody>
            </p:sp>
            <p:sp>
              <p:nvSpPr>
                <p:cNvPr id="9291" name="Line 1200"/>
                <p:cNvSpPr>
                  <a:spLocks noChangeShapeType="1"/>
                </p:cNvSpPr>
                <p:nvPr/>
              </p:nvSpPr>
              <p:spPr bwMode="auto">
                <a:xfrm rot="-5400000">
                  <a:off x="4823" y="1331"/>
                  <a:ext cx="0" cy="720"/>
                </a:xfrm>
                <a:prstGeom prst="line">
                  <a:avLst/>
                </a:prstGeom>
                <a:noFill/>
                <a:ln w="12700">
                  <a:solidFill>
                    <a:srgbClr val="FF0066"/>
                  </a:solidFill>
                  <a:round/>
                  <a:headEnd/>
                  <a:tailEnd/>
                </a:ln>
              </p:spPr>
              <p:txBody>
                <a:bodyPr anchor="ctr">
                  <a:spAutoFit/>
                </a:bodyPr>
                <a:lstStyle/>
                <a:p>
                  <a:endParaRPr lang="en-US"/>
                </a:p>
              </p:txBody>
            </p:sp>
            <p:sp>
              <p:nvSpPr>
                <p:cNvPr id="9292" name="Line 1201"/>
                <p:cNvSpPr>
                  <a:spLocks noChangeShapeType="1"/>
                </p:cNvSpPr>
                <p:nvPr/>
              </p:nvSpPr>
              <p:spPr bwMode="auto">
                <a:xfrm rot="-5400000">
                  <a:off x="4823" y="1203"/>
                  <a:ext cx="0" cy="720"/>
                </a:xfrm>
                <a:prstGeom prst="line">
                  <a:avLst/>
                </a:prstGeom>
                <a:noFill/>
                <a:ln w="12700">
                  <a:solidFill>
                    <a:srgbClr val="FF0066"/>
                  </a:solidFill>
                  <a:round/>
                  <a:headEnd/>
                  <a:tailEnd/>
                </a:ln>
              </p:spPr>
              <p:txBody>
                <a:bodyPr anchor="ctr">
                  <a:spAutoFit/>
                </a:bodyPr>
                <a:lstStyle/>
                <a:p>
                  <a:endParaRPr lang="en-US"/>
                </a:p>
              </p:txBody>
            </p:sp>
            <p:sp>
              <p:nvSpPr>
                <p:cNvPr id="9293" name="Line 1202"/>
                <p:cNvSpPr>
                  <a:spLocks noChangeShapeType="1"/>
                </p:cNvSpPr>
                <p:nvPr/>
              </p:nvSpPr>
              <p:spPr bwMode="auto">
                <a:xfrm rot="-5400000">
                  <a:off x="4823" y="1075"/>
                  <a:ext cx="0" cy="720"/>
                </a:xfrm>
                <a:prstGeom prst="line">
                  <a:avLst/>
                </a:prstGeom>
                <a:noFill/>
                <a:ln w="12700">
                  <a:solidFill>
                    <a:srgbClr val="FF0066"/>
                  </a:solidFill>
                  <a:round/>
                  <a:headEnd/>
                  <a:tailEnd/>
                </a:ln>
              </p:spPr>
              <p:txBody>
                <a:bodyPr anchor="ctr">
                  <a:spAutoFit/>
                </a:bodyPr>
                <a:lstStyle/>
                <a:p>
                  <a:endParaRPr lang="en-US"/>
                </a:p>
              </p:txBody>
            </p:sp>
            <p:sp>
              <p:nvSpPr>
                <p:cNvPr id="9294" name="Line 1203"/>
                <p:cNvSpPr>
                  <a:spLocks noChangeShapeType="1"/>
                </p:cNvSpPr>
                <p:nvPr/>
              </p:nvSpPr>
              <p:spPr bwMode="auto">
                <a:xfrm rot="-5400000">
                  <a:off x="4823" y="947"/>
                  <a:ext cx="0" cy="720"/>
                </a:xfrm>
                <a:prstGeom prst="line">
                  <a:avLst/>
                </a:prstGeom>
                <a:noFill/>
                <a:ln w="12700">
                  <a:solidFill>
                    <a:srgbClr val="FF0066"/>
                  </a:solidFill>
                  <a:round/>
                  <a:headEnd/>
                  <a:tailEnd/>
                </a:ln>
              </p:spPr>
              <p:txBody>
                <a:bodyPr anchor="ctr">
                  <a:spAutoFit/>
                </a:bodyPr>
                <a:lstStyle/>
                <a:p>
                  <a:endParaRPr lang="en-US"/>
                </a:p>
              </p:txBody>
            </p:sp>
            <p:sp>
              <p:nvSpPr>
                <p:cNvPr id="9295" name="Line 1204"/>
                <p:cNvSpPr>
                  <a:spLocks noChangeShapeType="1"/>
                </p:cNvSpPr>
                <p:nvPr/>
              </p:nvSpPr>
              <p:spPr bwMode="auto">
                <a:xfrm rot="-5400000">
                  <a:off x="4823" y="883"/>
                  <a:ext cx="0" cy="720"/>
                </a:xfrm>
                <a:prstGeom prst="line">
                  <a:avLst/>
                </a:prstGeom>
                <a:noFill/>
                <a:ln w="12700">
                  <a:solidFill>
                    <a:srgbClr val="FF0066"/>
                  </a:solidFill>
                  <a:round/>
                  <a:headEnd/>
                  <a:tailEnd/>
                </a:ln>
              </p:spPr>
              <p:txBody>
                <a:bodyPr anchor="ctr">
                  <a:spAutoFit/>
                </a:bodyPr>
                <a:lstStyle/>
                <a:p>
                  <a:endParaRPr lang="en-US"/>
                </a:p>
              </p:txBody>
            </p:sp>
            <p:sp>
              <p:nvSpPr>
                <p:cNvPr id="9296" name="Line 1205"/>
                <p:cNvSpPr>
                  <a:spLocks noChangeShapeType="1"/>
                </p:cNvSpPr>
                <p:nvPr/>
              </p:nvSpPr>
              <p:spPr bwMode="auto">
                <a:xfrm rot="-5400000">
                  <a:off x="4823" y="819"/>
                  <a:ext cx="0" cy="720"/>
                </a:xfrm>
                <a:prstGeom prst="line">
                  <a:avLst/>
                </a:prstGeom>
                <a:noFill/>
                <a:ln w="12700">
                  <a:solidFill>
                    <a:srgbClr val="FF0066"/>
                  </a:solidFill>
                  <a:round/>
                  <a:headEnd/>
                  <a:tailEnd/>
                </a:ln>
              </p:spPr>
              <p:txBody>
                <a:bodyPr anchor="ctr">
                  <a:spAutoFit/>
                </a:bodyPr>
                <a:lstStyle/>
                <a:p>
                  <a:endParaRPr lang="en-US"/>
                </a:p>
              </p:txBody>
            </p:sp>
            <p:sp>
              <p:nvSpPr>
                <p:cNvPr id="9297" name="Line 1206"/>
                <p:cNvSpPr>
                  <a:spLocks noChangeShapeType="1"/>
                </p:cNvSpPr>
                <p:nvPr/>
              </p:nvSpPr>
              <p:spPr bwMode="auto">
                <a:xfrm rot="-5400000">
                  <a:off x="4823" y="755"/>
                  <a:ext cx="0" cy="720"/>
                </a:xfrm>
                <a:prstGeom prst="line">
                  <a:avLst/>
                </a:prstGeom>
                <a:noFill/>
                <a:ln w="12700">
                  <a:solidFill>
                    <a:srgbClr val="FF0066"/>
                  </a:solidFill>
                  <a:round/>
                  <a:headEnd/>
                  <a:tailEnd/>
                </a:ln>
              </p:spPr>
              <p:txBody>
                <a:bodyPr anchor="ctr">
                  <a:spAutoFit/>
                </a:bodyPr>
                <a:lstStyle/>
                <a:p>
                  <a:endParaRPr lang="en-US"/>
                </a:p>
              </p:txBody>
            </p:sp>
          </p:grpSp>
          <p:grpSp>
            <p:nvGrpSpPr>
              <p:cNvPr id="9266" name="Group 1207"/>
              <p:cNvGrpSpPr>
                <a:grpSpLocks/>
              </p:cNvGrpSpPr>
              <p:nvPr/>
            </p:nvGrpSpPr>
            <p:grpSpPr bwMode="auto">
              <a:xfrm>
                <a:off x="4596" y="1434"/>
                <a:ext cx="366" cy="152"/>
                <a:chOff x="4611" y="1431"/>
                <a:chExt cx="366" cy="152"/>
              </a:xfrm>
            </p:grpSpPr>
            <p:grpSp>
              <p:nvGrpSpPr>
                <p:cNvPr id="9267" name="Group 1137"/>
                <p:cNvGrpSpPr>
                  <a:grpSpLocks/>
                </p:cNvGrpSpPr>
                <p:nvPr/>
              </p:nvGrpSpPr>
              <p:grpSpPr bwMode="auto">
                <a:xfrm>
                  <a:off x="4611" y="1431"/>
                  <a:ext cx="180" cy="152"/>
                  <a:chOff x="4611" y="1719"/>
                  <a:chExt cx="180" cy="152"/>
                </a:xfrm>
              </p:grpSpPr>
              <p:sp>
                <p:nvSpPr>
                  <p:cNvPr id="9271" name="Line 1138"/>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9272" name="Line 1139"/>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nvGrpSpPr>
                <p:cNvPr id="9268" name="Group 1173"/>
                <p:cNvGrpSpPr>
                  <a:grpSpLocks/>
                </p:cNvGrpSpPr>
                <p:nvPr/>
              </p:nvGrpSpPr>
              <p:grpSpPr bwMode="auto">
                <a:xfrm flipH="1">
                  <a:off x="4797" y="1431"/>
                  <a:ext cx="180" cy="152"/>
                  <a:chOff x="4611" y="1719"/>
                  <a:chExt cx="180" cy="152"/>
                </a:xfrm>
              </p:grpSpPr>
              <p:sp>
                <p:nvSpPr>
                  <p:cNvPr id="9269" name="Line 1174"/>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9270" name="Line 1175"/>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grpSp>
        <p:sp>
          <p:nvSpPr>
            <p:cNvPr id="9263" name="Text Box 1133"/>
            <p:cNvSpPr txBox="1">
              <a:spLocks noChangeArrowheads="1"/>
            </p:cNvSpPr>
            <p:nvPr/>
          </p:nvSpPr>
          <p:spPr bwMode="auto">
            <a:xfrm>
              <a:off x="240" y="1440"/>
              <a:ext cx="652" cy="376"/>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Negative</a:t>
              </a:r>
            </a:p>
            <a:p>
              <a:r>
                <a:rPr lang="en-US" sz="1600">
                  <a:latin typeface="Arial" charset="0"/>
                </a:rPr>
                <a:t>electrode</a:t>
              </a:r>
            </a:p>
          </p:txBody>
        </p:sp>
        <p:sp>
          <p:nvSpPr>
            <p:cNvPr id="9264" name="Text Box 1136"/>
            <p:cNvSpPr txBox="1">
              <a:spLocks noChangeArrowheads="1"/>
            </p:cNvSpPr>
            <p:nvPr/>
          </p:nvSpPr>
          <p:spPr bwMode="auto">
            <a:xfrm>
              <a:off x="4704" y="1056"/>
              <a:ext cx="802" cy="222"/>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ECG record</a:t>
              </a:r>
            </a:p>
          </p:txBody>
        </p:sp>
      </p:gr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676400" y="165100"/>
            <a:ext cx="5867400" cy="657225"/>
          </a:xfrm>
          <a:solidFill>
            <a:schemeClr val="bg1"/>
          </a:solidFill>
          <a:ln cap="flat" algn="ctr"/>
        </p:spPr>
        <p:txBody>
          <a:bodyPr>
            <a:spAutoFit/>
          </a:bodyPr>
          <a:lstStyle/>
          <a:p>
            <a:pPr eaLnBrk="1" hangingPunct="1"/>
            <a:r>
              <a:rPr lang="en-US" sz="1800" smtClean="0"/>
              <a:t>Cell model to show origin of electrocardiogram record: </a:t>
            </a:r>
            <a:r>
              <a:rPr lang="en-US" sz="1800" b="1" smtClean="0"/>
              <a:t>repolarization</a:t>
            </a:r>
            <a:r>
              <a:rPr lang="en-US" sz="1800" smtClean="0"/>
              <a:t> produces an ECG signal below baseline</a:t>
            </a:r>
          </a:p>
        </p:txBody>
      </p:sp>
      <p:sp>
        <p:nvSpPr>
          <p:cNvPr id="10243" name="Text Box 42"/>
          <p:cNvSpPr txBox="1">
            <a:spLocks noChangeArrowheads="1"/>
          </p:cNvSpPr>
          <p:nvPr/>
        </p:nvSpPr>
        <p:spPr bwMode="auto">
          <a:xfrm>
            <a:off x="762000" y="4295775"/>
            <a:ext cx="7696200" cy="1143000"/>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b="1" i="1">
                <a:latin typeface="Arial" charset="0"/>
              </a:rPr>
              <a:t>As repolarization occurs, current flows in the opposite direction than during depolarization.</a:t>
            </a:r>
          </a:p>
          <a:p>
            <a:pPr algn="just" eaLnBrk="0" hangingPunct="0"/>
            <a:r>
              <a:rPr lang="en-US" sz="1700" b="1" i="1">
                <a:latin typeface="Arial" charset="0"/>
              </a:rPr>
              <a:t>Consequently the recorded potential is opposite in direction to the potential during depolarization.</a:t>
            </a:r>
          </a:p>
        </p:txBody>
      </p:sp>
      <p:grpSp>
        <p:nvGrpSpPr>
          <p:cNvPr id="10244" name="Group 29"/>
          <p:cNvGrpSpPr>
            <a:grpSpLocks/>
          </p:cNvGrpSpPr>
          <p:nvPr/>
        </p:nvGrpSpPr>
        <p:grpSpPr bwMode="auto">
          <a:xfrm>
            <a:off x="1219200" y="2514600"/>
            <a:ext cx="6477000" cy="1371600"/>
            <a:chOff x="768" y="2592"/>
            <a:chExt cx="3984" cy="864"/>
          </a:xfrm>
        </p:grpSpPr>
        <p:grpSp>
          <p:nvGrpSpPr>
            <p:cNvPr id="10362" name="Group 30"/>
            <p:cNvGrpSpPr>
              <a:grpSpLocks/>
            </p:cNvGrpSpPr>
            <p:nvPr/>
          </p:nvGrpSpPr>
          <p:grpSpPr bwMode="auto">
            <a:xfrm>
              <a:off x="768" y="2592"/>
              <a:ext cx="3984" cy="864"/>
              <a:chOff x="864" y="2592"/>
              <a:chExt cx="3984" cy="864"/>
            </a:xfrm>
          </p:grpSpPr>
          <p:sp>
            <p:nvSpPr>
              <p:cNvPr id="10364" name="Line 31"/>
              <p:cNvSpPr>
                <a:spLocks noChangeShapeType="1"/>
              </p:cNvSpPr>
              <p:nvPr/>
            </p:nvSpPr>
            <p:spPr bwMode="auto">
              <a:xfrm>
                <a:off x="864" y="2592"/>
                <a:ext cx="0" cy="864"/>
              </a:xfrm>
              <a:prstGeom prst="line">
                <a:avLst/>
              </a:prstGeom>
              <a:noFill/>
              <a:ln w="15875">
                <a:solidFill>
                  <a:schemeClr val="tx1"/>
                </a:solidFill>
                <a:round/>
                <a:headEnd/>
                <a:tailEnd/>
              </a:ln>
            </p:spPr>
            <p:txBody>
              <a:bodyPr anchor="ctr">
                <a:spAutoFit/>
              </a:bodyPr>
              <a:lstStyle/>
              <a:p>
                <a:endParaRPr lang="en-US"/>
              </a:p>
            </p:txBody>
          </p:sp>
          <p:sp>
            <p:nvSpPr>
              <p:cNvPr id="10365" name="Line 32"/>
              <p:cNvSpPr>
                <a:spLocks noChangeShapeType="1"/>
              </p:cNvSpPr>
              <p:nvPr/>
            </p:nvSpPr>
            <p:spPr bwMode="auto">
              <a:xfrm>
                <a:off x="864" y="3456"/>
                <a:ext cx="3984" cy="0"/>
              </a:xfrm>
              <a:prstGeom prst="line">
                <a:avLst/>
              </a:prstGeom>
              <a:noFill/>
              <a:ln w="15875">
                <a:solidFill>
                  <a:schemeClr val="tx1"/>
                </a:solidFill>
                <a:round/>
                <a:headEnd/>
                <a:tailEnd/>
              </a:ln>
            </p:spPr>
            <p:txBody>
              <a:bodyPr anchor="ctr">
                <a:spAutoFit/>
              </a:bodyPr>
              <a:lstStyle/>
              <a:p>
                <a:endParaRPr lang="en-US"/>
              </a:p>
            </p:txBody>
          </p:sp>
          <p:sp>
            <p:nvSpPr>
              <p:cNvPr id="10366" name="Line 33"/>
              <p:cNvSpPr>
                <a:spLocks noChangeShapeType="1"/>
              </p:cNvSpPr>
              <p:nvPr/>
            </p:nvSpPr>
            <p:spPr bwMode="auto">
              <a:xfrm>
                <a:off x="864" y="2592"/>
                <a:ext cx="528" cy="0"/>
              </a:xfrm>
              <a:prstGeom prst="line">
                <a:avLst/>
              </a:prstGeom>
              <a:noFill/>
              <a:ln w="15875">
                <a:solidFill>
                  <a:schemeClr val="tx1"/>
                </a:solidFill>
                <a:round/>
                <a:headEnd/>
                <a:tailEnd type="oval" w="lg" len="lg"/>
              </a:ln>
            </p:spPr>
            <p:txBody>
              <a:bodyPr anchor="ctr">
                <a:spAutoFit/>
              </a:bodyPr>
              <a:lstStyle/>
              <a:p>
                <a:endParaRPr lang="en-US"/>
              </a:p>
            </p:txBody>
          </p:sp>
        </p:grpSp>
        <p:sp>
          <p:nvSpPr>
            <p:cNvPr id="10363" name="Line 34"/>
            <p:cNvSpPr>
              <a:spLocks noChangeShapeType="1"/>
            </p:cNvSpPr>
            <p:nvPr/>
          </p:nvSpPr>
          <p:spPr bwMode="auto">
            <a:xfrm flipV="1">
              <a:off x="4752" y="3024"/>
              <a:ext cx="0" cy="432"/>
            </a:xfrm>
            <a:prstGeom prst="line">
              <a:avLst/>
            </a:prstGeom>
            <a:noFill/>
            <a:ln w="15875">
              <a:solidFill>
                <a:schemeClr val="tx1"/>
              </a:solidFill>
              <a:round/>
              <a:headEnd/>
              <a:tailEnd type="stealth" w="lg" len="lg"/>
            </a:ln>
          </p:spPr>
          <p:txBody>
            <a:bodyPr anchor="ctr">
              <a:spAutoFit/>
            </a:bodyPr>
            <a:lstStyle/>
            <a:p>
              <a:endParaRPr lang="en-US"/>
            </a:p>
          </p:txBody>
        </p:sp>
      </p:grpSp>
      <p:sp>
        <p:nvSpPr>
          <p:cNvPr id="10245" name="Line 35"/>
          <p:cNvSpPr>
            <a:spLocks noChangeShapeType="1"/>
          </p:cNvSpPr>
          <p:nvPr/>
        </p:nvSpPr>
        <p:spPr bwMode="auto">
          <a:xfrm flipH="1">
            <a:off x="6553200" y="2514600"/>
            <a:ext cx="533400" cy="0"/>
          </a:xfrm>
          <a:prstGeom prst="line">
            <a:avLst/>
          </a:prstGeom>
          <a:noFill/>
          <a:ln w="15875">
            <a:solidFill>
              <a:schemeClr val="tx1"/>
            </a:solidFill>
            <a:round/>
            <a:headEnd type="stealth" w="lg" len="lg"/>
            <a:tailEnd type="oval" w="lg" len="lg"/>
          </a:ln>
        </p:spPr>
        <p:txBody>
          <a:bodyPr anchor="ctr">
            <a:spAutoFit/>
          </a:bodyPr>
          <a:lstStyle/>
          <a:p>
            <a:endParaRPr lang="en-US"/>
          </a:p>
        </p:txBody>
      </p:sp>
      <p:sp>
        <p:nvSpPr>
          <p:cNvPr id="10246" name="Text Box 36"/>
          <p:cNvSpPr txBox="1">
            <a:spLocks noChangeArrowheads="1"/>
          </p:cNvSpPr>
          <p:nvPr/>
        </p:nvSpPr>
        <p:spPr bwMode="auto">
          <a:xfrm>
            <a:off x="381000" y="2286000"/>
            <a:ext cx="1035050" cy="596900"/>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Negative</a:t>
            </a:r>
          </a:p>
          <a:p>
            <a:r>
              <a:rPr lang="en-US" sz="1600">
                <a:latin typeface="Arial" charset="0"/>
              </a:rPr>
              <a:t>electrode</a:t>
            </a:r>
          </a:p>
        </p:txBody>
      </p:sp>
      <p:sp>
        <p:nvSpPr>
          <p:cNvPr id="10247" name="Text Box 37"/>
          <p:cNvSpPr txBox="1">
            <a:spLocks noChangeArrowheads="1"/>
          </p:cNvSpPr>
          <p:nvPr/>
        </p:nvSpPr>
        <p:spPr bwMode="auto">
          <a:xfrm>
            <a:off x="5653088" y="1143000"/>
            <a:ext cx="1803400" cy="352425"/>
          </a:xfrm>
          <a:prstGeom prst="rect">
            <a:avLst/>
          </a:prstGeom>
          <a:solidFill>
            <a:schemeClr val="bg1"/>
          </a:solidFill>
          <a:ln w="15875">
            <a:solidFill>
              <a:srgbClr val="000000"/>
            </a:solidFill>
            <a:miter lim="800000"/>
            <a:headEnd/>
            <a:tailEnd/>
          </a:ln>
        </p:spPr>
        <p:txBody>
          <a:bodyPr>
            <a:spAutoFit/>
          </a:bodyPr>
          <a:lstStyle/>
          <a:p>
            <a:r>
              <a:rPr lang="en-US" sz="1600">
                <a:latin typeface="Arial" charset="0"/>
              </a:rPr>
              <a:t>positive electrode</a:t>
            </a:r>
          </a:p>
        </p:txBody>
      </p:sp>
      <p:sp>
        <p:nvSpPr>
          <p:cNvPr id="10248" name="Text Box 38"/>
          <p:cNvSpPr txBox="1">
            <a:spLocks noChangeArrowheads="1"/>
          </p:cNvSpPr>
          <p:nvPr/>
        </p:nvSpPr>
        <p:spPr bwMode="auto">
          <a:xfrm>
            <a:off x="7467600" y="1676400"/>
            <a:ext cx="1273175" cy="352425"/>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ECG record</a:t>
            </a:r>
          </a:p>
        </p:txBody>
      </p:sp>
      <p:cxnSp>
        <p:nvCxnSpPr>
          <p:cNvPr id="10249" name="AutoShape 44"/>
          <p:cNvCxnSpPr>
            <a:cxnSpLocks noChangeShapeType="1"/>
            <a:stCxn id="10247" idx="2"/>
            <a:endCxn id="10245" idx="1"/>
          </p:cNvCxnSpPr>
          <p:nvPr/>
        </p:nvCxnSpPr>
        <p:spPr bwMode="auto">
          <a:xfrm flipH="1">
            <a:off x="6553200" y="1503363"/>
            <a:ext cx="1588" cy="1019175"/>
          </a:xfrm>
          <a:prstGeom prst="straightConnector1">
            <a:avLst/>
          </a:prstGeom>
          <a:noFill/>
          <a:ln w="15875">
            <a:solidFill>
              <a:schemeClr val="tx1"/>
            </a:solidFill>
            <a:round/>
            <a:headEnd/>
            <a:tailEnd type="stealth" w="lg" len="lg"/>
          </a:ln>
        </p:spPr>
      </p:cxnSp>
      <p:grpSp>
        <p:nvGrpSpPr>
          <p:cNvPr id="10250" name="Group 164"/>
          <p:cNvGrpSpPr>
            <a:grpSpLocks/>
          </p:cNvGrpSpPr>
          <p:nvPr/>
        </p:nvGrpSpPr>
        <p:grpSpPr bwMode="auto">
          <a:xfrm>
            <a:off x="2265363" y="1308100"/>
            <a:ext cx="4035425" cy="2095500"/>
            <a:chOff x="1427" y="824"/>
            <a:chExt cx="2542" cy="1320"/>
          </a:xfrm>
        </p:grpSpPr>
        <p:sp>
          <p:nvSpPr>
            <p:cNvPr id="10288" name="Oval 46"/>
            <p:cNvSpPr>
              <a:spLocks noChangeArrowheads="1"/>
            </p:cNvSpPr>
            <p:nvPr/>
          </p:nvSpPr>
          <p:spPr bwMode="auto">
            <a:xfrm flipH="1">
              <a:off x="1541" y="1079"/>
              <a:ext cx="2321" cy="976"/>
            </a:xfrm>
            <a:prstGeom prst="ellipse">
              <a:avLst/>
            </a:prstGeom>
            <a:solidFill>
              <a:schemeClr val="hlink"/>
            </a:solidFill>
            <a:ln w="12700">
              <a:solidFill>
                <a:srgbClr val="000000"/>
              </a:solidFill>
              <a:round/>
              <a:headEnd/>
              <a:tailEnd/>
            </a:ln>
          </p:spPr>
          <p:txBody>
            <a:bodyPr/>
            <a:lstStyle/>
            <a:p>
              <a:endParaRPr lang="en-US"/>
            </a:p>
          </p:txBody>
        </p:sp>
        <p:sp>
          <p:nvSpPr>
            <p:cNvPr id="10289" name="Freeform 124"/>
            <p:cNvSpPr>
              <a:spLocks/>
            </p:cNvSpPr>
            <p:nvPr/>
          </p:nvSpPr>
          <p:spPr bwMode="auto">
            <a:xfrm flipH="1">
              <a:off x="1538" y="1074"/>
              <a:ext cx="1170" cy="978"/>
            </a:xfrm>
            <a:custGeom>
              <a:avLst/>
              <a:gdLst>
                <a:gd name="T0" fmla="*/ 1147 w 1170"/>
                <a:gd name="T1" fmla="*/ 395 h 978"/>
                <a:gd name="T2" fmla="*/ 1098 w 1170"/>
                <a:gd name="T3" fmla="*/ 330 h 978"/>
                <a:gd name="T4" fmla="*/ 1025 w 1170"/>
                <a:gd name="T5" fmla="*/ 250 h 978"/>
                <a:gd name="T6" fmla="*/ 848 w 1170"/>
                <a:gd name="T7" fmla="*/ 156 h 978"/>
                <a:gd name="T8" fmla="*/ 725 w 1170"/>
                <a:gd name="T9" fmla="*/ 112 h 978"/>
                <a:gd name="T10" fmla="*/ 616 w 1170"/>
                <a:gd name="T11" fmla="*/ 76 h 978"/>
                <a:gd name="T12" fmla="*/ 482 w 1170"/>
                <a:gd name="T13" fmla="*/ 47 h 978"/>
                <a:gd name="T14" fmla="*/ 359 w 1170"/>
                <a:gd name="T15" fmla="*/ 25 h 978"/>
                <a:gd name="T16" fmla="*/ 214 w 1170"/>
                <a:gd name="T17" fmla="*/ 11 h 978"/>
                <a:gd name="T18" fmla="*/ 0 w 1170"/>
                <a:gd name="T19" fmla="*/ 0 h 978"/>
                <a:gd name="T20" fmla="*/ 0 w 1170"/>
                <a:gd name="T21" fmla="*/ 30 h 978"/>
                <a:gd name="T22" fmla="*/ 0 w 1170"/>
                <a:gd name="T23" fmla="*/ 654 h 978"/>
                <a:gd name="T24" fmla="*/ 11 w 1170"/>
                <a:gd name="T25" fmla="*/ 978 h 978"/>
                <a:gd name="T26" fmla="*/ 156 w 1170"/>
                <a:gd name="T27" fmla="*/ 971 h 978"/>
                <a:gd name="T28" fmla="*/ 377 w 1170"/>
                <a:gd name="T29" fmla="*/ 964 h 978"/>
                <a:gd name="T30" fmla="*/ 630 w 1170"/>
                <a:gd name="T31" fmla="*/ 906 h 978"/>
                <a:gd name="T32" fmla="*/ 728 w 1170"/>
                <a:gd name="T33" fmla="*/ 880 h 978"/>
                <a:gd name="T34" fmla="*/ 808 w 1170"/>
                <a:gd name="T35" fmla="*/ 844 h 978"/>
                <a:gd name="T36" fmla="*/ 942 w 1170"/>
                <a:gd name="T37" fmla="*/ 786 h 978"/>
                <a:gd name="T38" fmla="*/ 1029 w 1170"/>
                <a:gd name="T39" fmla="*/ 732 h 978"/>
                <a:gd name="T40" fmla="*/ 1103 w 1170"/>
                <a:gd name="T41" fmla="*/ 656 h 978"/>
                <a:gd name="T42" fmla="*/ 1145 w 1170"/>
                <a:gd name="T43" fmla="*/ 598 h 978"/>
                <a:gd name="T44" fmla="*/ 1166 w 1170"/>
                <a:gd name="T45" fmla="*/ 547 h 978"/>
                <a:gd name="T46" fmla="*/ 1170 w 1170"/>
                <a:gd name="T47" fmla="*/ 480 h 978"/>
                <a:gd name="T48" fmla="*/ 1147 w 1170"/>
                <a:gd name="T49" fmla="*/ 395 h 9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70"/>
                <a:gd name="T76" fmla="*/ 0 h 978"/>
                <a:gd name="T77" fmla="*/ 1170 w 1170"/>
                <a:gd name="T78" fmla="*/ 978 h 9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70" h="978">
                  <a:moveTo>
                    <a:pt x="1147" y="395"/>
                  </a:moveTo>
                  <a:lnTo>
                    <a:pt x="1098" y="330"/>
                  </a:lnTo>
                  <a:lnTo>
                    <a:pt x="1025" y="250"/>
                  </a:lnTo>
                  <a:lnTo>
                    <a:pt x="848" y="156"/>
                  </a:lnTo>
                  <a:lnTo>
                    <a:pt x="725" y="112"/>
                  </a:lnTo>
                  <a:lnTo>
                    <a:pt x="616" y="76"/>
                  </a:lnTo>
                  <a:lnTo>
                    <a:pt x="482" y="47"/>
                  </a:lnTo>
                  <a:lnTo>
                    <a:pt x="359" y="25"/>
                  </a:lnTo>
                  <a:lnTo>
                    <a:pt x="214" y="11"/>
                  </a:lnTo>
                  <a:lnTo>
                    <a:pt x="0" y="0"/>
                  </a:lnTo>
                  <a:lnTo>
                    <a:pt x="0" y="30"/>
                  </a:lnTo>
                  <a:lnTo>
                    <a:pt x="0" y="654"/>
                  </a:lnTo>
                  <a:lnTo>
                    <a:pt x="11" y="978"/>
                  </a:lnTo>
                  <a:lnTo>
                    <a:pt x="156" y="971"/>
                  </a:lnTo>
                  <a:lnTo>
                    <a:pt x="377" y="964"/>
                  </a:lnTo>
                  <a:lnTo>
                    <a:pt x="630" y="906"/>
                  </a:lnTo>
                  <a:lnTo>
                    <a:pt x="728" y="880"/>
                  </a:lnTo>
                  <a:lnTo>
                    <a:pt x="808" y="844"/>
                  </a:lnTo>
                  <a:lnTo>
                    <a:pt x="942" y="786"/>
                  </a:lnTo>
                  <a:lnTo>
                    <a:pt x="1029" y="732"/>
                  </a:lnTo>
                  <a:lnTo>
                    <a:pt x="1103" y="656"/>
                  </a:lnTo>
                  <a:lnTo>
                    <a:pt x="1145" y="598"/>
                  </a:lnTo>
                  <a:lnTo>
                    <a:pt x="1166" y="547"/>
                  </a:lnTo>
                  <a:lnTo>
                    <a:pt x="1170" y="480"/>
                  </a:lnTo>
                  <a:lnTo>
                    <a:pt x="1147" y="395"/>
                  </a:lnTo>
                  <a:close/>
                </a:path>
              </a:pathLst>
            </a:custGeom>
            <a:solidFill>
              <a:srgbClr val="FFCC99"/>
            </a:solidFill>
            <a:ln w="15875" cap="flat" cmpd="sng">
              <a:noFill/>
              <a:prstDash val="solid"/>
              <a:round/>
              <a:headEnd/>
              <a:tailEnd/>
            </a:ln>
          </p:spPr>
          <p:txBody>
            <a:bodyPr anchor="ctr">
              <a:spAutoFit/>
            </a:bodyPr>
            <a:lstStyle/>
            <a:p>
              <a:endParaRPr lang="en-US"/>
            </a:p>
          </p:txBody>
        </p:sp>
        <p:sp>
          <p:nvSpPr>
            <p:cNvPr id="10290" name="Line 47"/>
            <p:cNvSpPr>
              <a:spLocks noChangeShapeType="1"/>
            </p:cNvSpPr>
            <p:nvPr/>
          </p:nvSpPr>
          <p:spPr bwMode="auto">
            <a:xfrm flipH="1">
              <a:off x="3088" y="1035"/>
              <a:ext cx="81" cy="1"/>
            </a:xfrm>
            <a:prstGeom prst="line">
              <a:avLst/>
            </a:prstGeom>
            <a:noFill/>
            <a:ln w="12700">
              <a:solidFill>
                <a:srgbClr val="000000"/>
              </a:solidFill>
              <a:round/>
              <a:headEnd type="none" w="lg" len="lg"/>
              <a:tailEnd type="none" w="lg" len="lg"/>
            </a:ln>
          </p:spPr>
          <p:txBody>
            <a:bodyPr/>
            <a:lstStyle/>
            <a:p>
              <a:endParaRPr lang="en-US"/>
            </a:p>
          </p:txBody>
        </p:sp>
        <p:sp>
          <p:nvSpPr>
            <p:cNvPr id="10291" name="Line 48"/>
            <p:cNvSpPr>
              <a:spLocks noChangeShapeType="1"/>
            </p:cNvSpPr>
            <p:nvPr/>
          </p:nvSpPr>
          <p:spPr bwMode="auto">
            <a:xfrm flipH="1">
              <a:off x="3328" y="1074"/>
              <a:ext cx="81" cy="1"/>
            </a:xfrm>
            <a:prstGeom prst="line">
              <a:avLst/>
            </a:prstGeom>
            <a:noFill/>
            <a:ln w="12700">
              <a:solidFill>
                <a:srgbClr val="000000"/>
              </a:solidFill>
              <a:round/>
              <a:headEnd type="none" w="lg" len="lg"/>
              <a:tailEnd type="none" w="lg" len="lg"/>
            </a:ln>
          </p:spPr>
          <p:txBody>
            <a:bodyPr/>
            <a:lstStyle/>
            <a:p>
              <a:endParaRPr lang="en-US"/>
            </a:p>
          </p:txBody>
        </p:sp>
        <p:sp>
          <p:nvSpPr>
            <p:cNvPr id="10292" name="Line 49"/>
            <p:cNvSpPr>
              <a:spLocks noChangeShapeType="1"/>
            </p:cNvSpPr>
            <p:nvPr/>
          </p:nvSpPr>
          <p:spPr bwMode="auto">
            <a:xfrm flipH="1">
              <a:off x="3528" y="1152"/>
              <a:ext cx="81" cy="0"/>
            </a:xfrm>
            <a:prstGeom prst="line">
              <a:avLst/>
            </a:prstGeom>
            <a:noFill/>
            <a:ln w="12700">
              <a:solidFill>
                <a:srgbClr val="000000"/>
              </a:solidFill>
              <a:round/>
              <a:headEnd type="none" w="lg" len="lg"/>
              <a:tailEnd type="none" w="lg" len="lg"/>
            </a:ln>
          </p:spPr>
          <p:txBody>
            <a:bodyPr/>
            <a:lstStyle/>
            <a:p>
              <a:endParaRPr lang="en-US"/>
            </a:p>
          </p:txBody>
        </p:sp>
        <p:sp>
          <p:nvSpPr>
            <p:cNvPr id="10293" name="Line 50"/>
            <p:cNvSpPr>
              <a:spLocks noChangeShapeType="1"/>
            </p:cNvSpPr>
            <p:nvPr/>
          </p:nvSpPr>
          <p:spPr bwMode="auto">
            <a:xfrm flipH="1">
              <a:off x="3689" y="1268"/>
              <a:ext cx="80" cy="0"/>
            </a:xfrm>
            <a:prstGeom prst="line">
              <a:avLst/>
            </a:prstGeom>
            <a:noFill/>
            <a:ln w="12700">
              <a:solidFill>
                <a:srgbClr val="000000"/>
              </a:solidFill>
              <a:round/>
              <a:headEnd type="none" w="lg" len="lg"/>
              <a:tailEnd type="none" w="lg" len="lg"/>
            </a:ln>
          </p:spPr>
          <p:txBody>
            <a:bodyPr/>
            <a:lstStyle/>
            <a:p>
              <a:endParaRPr lang="en-US"/>
            </a:p>
          </p:txBody>
        </p:sp>
        <p:sp>
          <p:nvSpPr>
            <p:cNvPr id="10294" name="Line 51"/>
            <p:cNvSpPr>
              <a:spLocks noChangeShapeType="1"/>
            </p:cNvSpPr>
            <p:nvPr/>
          </p:nvSpPr>
          <p:spPr bwMode="auto">
            <a:xfrm flipH="1">
              <a:off x="3809" y="1345"/>
              <a:ext cx="81" cy="1"/>
            </a:xfrm>
            <a:prstGeom prst="line">
              <a:avLst/>
            </a:prstGeom>
            <a:noFill/>
            <a:ln w="12700">
              <a:solidFill>
                <a:srgbClr val="000000"/>
              </a:solidFill>
              <a:round/>
              <a:headEnd type="none" w="lg" len="lg"/>
              <a:tailEnd type="none" w="lg" len="lg"/>
            </a:ln>
          </p:spPr>
          <p:txBody>
            <a:bodyPr/>
            <a:lstStyle/>
            <a:p>
              <a:endParaRPr lang="en-US"/>
            </a:p>
          </p:txBody>
        </p:sp>
        <p:sp>
          <p:nvSpPr>
            <p:cNvPr id="10295" name="Line 52"/>
            <p:cNvSpPr>
              <a:spLocks noChangeShapeType="1"/>
            </p:cNvSpPr>
            <p:nvPr/>
          </p:nvSpPr>
          <p:spPr bwMode="auto">
            <a:xfrm flipH="1">
              <a:off x="3889" y="1462"/>
              <a:ext cx="80" cy="0"/>
            </a:xfrm>
            <a:prstGeom prst="line">
              <a:avLst/>
            </a:prstGeom>
            <a:noFill/>
            <a:ln w="12700">
              <a:solidFill>
                <a:srgbClr val="000000"/>
              </a:solidFill>
              <a:round/>
              <a:headEnd type="none" w="lg" len="lg"/>
              <a:tailEnd type="none" w="lg" len="lg"/>
            </a:ln>
          </p:spPr>
          <p:txBody>
            <a:bodyPr/>
            <a:lstStyle/>
            <a:p>
              <a:endParaRPr lang="en-US"/>
            </a:p>
          </p:txBody>
        </p:sp>
        <p:sp>
          <p:nvSpPr>
            <p:cNvPr id="10296" name="Line 53"/>
            <p:cNvSpPr>
              <a:spLocks noChangeShapeType="1"/>
            </p:cNvSpPr>
            <p:nvPr/>
          </p:nvSpPr>
          <p:spPr bwMode="auto">
            <a:xfrm flipH="1">
              <a:off x="3889" y="1578"/>
              <a:ext cx="80" cy="0"/>
            </a:xfrm>
            <a:prstGeom prst="line">
              <a:avLst/>
            </a:prstGeom>
            <a:noFill/>
            <a:ln w="12700">
              <a:solidFill>
                <a:srgbClr val="000000"/>
              </a:solidFill>
              <a:round/>
              <a:headEnd type="none" w="lg" len="lg"/>
              <a:tailEnd type="none" w="lg" len="lg"/>
            </a:ln>
          </p:spPr>
          <p:txBody>
            <a:bodyPr/>
            <a:lstStyle/>
            <a:p>
              <a:endParaRPr lang="en-US"/>
            </a:p>
          </p:txBody>
        </p:sp>
        <p:sp>
          <p:nvSpPr>
            <p:cNvPr id="10297" name="Line 54"/>
            <p:cNvSpPr>
              <a:spLocks noChangeShapeType="1"/>
            </p:cNvSpPr>
            <p:nvPr/>
          </p:nvSpPr>
          <p:spPr bwMode="auto">
            <a:xfrm flipH="1">
              <a:off x="3849" y="1694"/>
              <a:ext cx="81" cy="0"/>
            </a:xfrm>
            <a:prstGeom prst="line">
              <a:avLst/>
            </a:prstGeom>
            <a:noFill/>
            <a:ln w="12700">
              <a:solidFill>
                <a:srgbClr val="000000"/>
              </a:solidFill>
              <a:round/>
              <a:headEnd type="none" w="lg" len="lg"/>
              <a:tailEnd type="none" w="lg" len="lg"/>
            </a:ln>
          </p:spPr>
          <p:txBody>
            <a:bodyPr/>
            <a:lstStyle/>
            <a:p>
              <a:endParaRPr lang="en-US"/>
            </a:p>
          </p:txBody>
        </p:sp>
        <p:sp>
          <p:nvSpPr>
            <p:cNvPr id="10298" name="Line 55"/>
            <p:cNvSpPr>
              <a:spLocks noChangeShapeType="1"/>
            </p:cNvSpPr>
            <p:nvPr/>
          </p:nvSpPr>
          <p:spPr bwMode="auto">
            <a:xfrm flipH="1">
              <a:off x="3769" y="1810"/>
              <a:ext cx="80" cy="1"/>
            </a:xfrm>
            <a:prstGeom prst="line">
              <a:avLst/>
            </a:prstGeom>
            <a:noFill/>
            <a:ln w="12700">
              <a:solidFill>
                <a:srgbClr val="000000"/>
              </a:solidFill>
              <a:round/>
              <a:headEnd type="none" w="lg" len="lg"/>
              <a:tailEnd type="none" w="lg" len="lg"/>
            </a:ln>
          </p:spPr>
          <p:txBody>
            <a:bodyPr/>
            <a:lstStyle/>
            <a:p>
              <a:endParaRPr lang="en-US"/>
            </a:p>
          </p:txBody>
        </p:sp>
        <p:sp>
          <p:nvSpPr>
            <p:cNvPr id="10299" name="Line 56"/>
            <p:cNvSpPr>
              <a:spLocks noChangeShapeType="1"/>
            </p:cNvSpPr>
            <p:nvPr/>
          </p:nvSpPr>
          <p:spPr bwMode="auto">
            <a:xfrm flipH="1">
              <a:off x="3649" y="1888"/>
              <a:ext cx="80" cy="0"/>
            </a:xfrm>
            <a:prstGeom prst="line">
              <a:avLst/>
            </a:prstGeom>
            <a:noFill/>
            <a:ln w="12700">
              <a:solidFill>
                <a:srgbClr val="000000"/>
              </a:solidFill>
              <a:round/>
              <a:headEnd type="none" w="lg" len="lg"/>
              <a:tailEnd type="none" w="lg" len="lg"/>
            </a:ln>
          </p:spPr>
          <p:txBody>
            <a:bodyPr/>
            <a:lstStyle/>
            <a:p>
              <a:endParaRPr lang="en-US"/>
            </a:p>
          </p:txBody>
        </p:sp>
        <p:sp>
          <p:nvSpPr>
            <p:cNvPr id="10300" name="Line 57"/>
            <p:cNvSpPr>
              <a:spLocks noChangeShapeType="1"/>
            </p:cNvSpPr>
            <p:nvPr/>
          </p:nvSpPr>
          <p:spPr bwMode="auto">
            <a:xfrm flipH="1">
              <a:off x="3489" y="1965"/>
              <a:ext cx="80" cy="1"/>
            </a:xfrm>
            <a:prstGeom prst="line">
              <a:avLst/>
            </a:prstGeom>
            <a:noFill/>
            <a:ln w="12700">
              <a:solidFill>
                <a:srgbClr val="000000"/>
              </a:solidFill>
              <a:round/>
              <a:headEnd type="none" w="lg" len="lg"/>
              <a:tailEnd type="none" w="lg" len="lg"/>
            </a:ln>
          </p:spPr>
          <p:txBody>
            <a:bodyPr/>
            <a:lstStyle/>
            <a:p>
              <a:endParaRPr lang="en-US"/>
            </a:p>
          </p:txBody>
        </p:sp>
        <p:sp>
          <p:nvSpPr>
            <p:cNvPr id="10301" name="Line 58"/>
            <p:cNvSpPr>
              <a:spLocks noChangeShapeType="1"/>
            </p:cNvSpPr>
            <p:nvPr/>
          </p:nvSpPr>
          <p:spPr bwMode="auto">
            <a:xfrm flipH="1">
              <a:off x="3288" y="2043"/>
              <a:ext cx="80" cy="0"/>
            </a:xfrm>
            <a:prstGeom prst="line">
              <a:avLst/>
            </a:prstGeom>
            <a:noFill/>
            <a:ln w="12700">
              <a:solidFill>
                <a:srgbClr val="000000"/>
              </a:solidFill>
              <a:round/>
              <a:headEnd type="none" w="lg" len="lg"/>
              <a:tailEnd type="none" w="lg" len="lg"/>
            </a:ln>
          </p:spPr>
          <p:txBody>
            <a:bodyPr/>
            <a:lstStyle/>
            <a:p>
              <a:endParaRPr lang="en-US"/>
            </a:p>
          </p:txBody>
        </p:sp>
        <p:sp>
          <p:nvSpPr>
            <p:cNvPr id="10302" name="Line 59"/>
            <p:cNvSpPr>
              <a:spLocks noChangeShapeType="1"/>
            </p:cNvSpPr>
            <p:nvPr/>
          </p:nvSpPr>
          <p:spPr bwMode="auto">
            <a:xfrm flipH="1">
              <a:off x="3128" y="2082"/>
              <a:ext cx="81" cy="0"/>
            </a:xfrm>
            <a:prstGeom prst="line">
              <a:avLst/>
            </a:prstGeom>
            <a:noFill/>
            <a:ln w="12700">
              <a:solidFill>
                <a:srgbClr val="000000"/>
              </a:solidFill>
              <a:round/>
              <a:headEnd type="none" w="lg" len="lg"/>
              <a:tailEnd type="none" w="lg" len="lg"/>
            </a:ln>
          </p:spPr>
          <p:txBody>
            <a:bodyPr/>
            <a:lstStyle/>
            <a:p>
              <a:endParaRPr lang="en-US"/>
            </a:p>
          </p:txBody>
        </p:sp>
        <p:sp>
          <p:nvSpPr>
            <p:cNvPr id="10303" name="Freeform 60"/>
            <p:cNvSpPr>
              <a:spLocks/>
            </p:cNvSpPr>
            <p:nvPr/>
          </p:nvSpPr>
          <p:spPr bwMode="auto">
            <a:xfrm flipH="1">
              <a:off x="3088" y="1152"/>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04" name="Freeform 61"/>
            <p:cNvSpPr>
              <a:spLocks/>
            </p:cNvSpPr>
            <p:nvPr/>
          </p:nvSpPr>
          <p:spPr bwMode="auto">
            <a:xfrm flipH="1">
              <a:off x="3288" y="119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05" name="Freeform 62"/>
            <p:cNvSpPr>
              <a:spLocks/>
            </p:cNvSpPr>
            <p:nvPr/>
          </p:nvSpPr>
          <p:spPr bwMode="auto">
            <a:xfrm flipH="1">
              <a:off x="3449" y="122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06" name="Freeform 63"/>
            <p:cNvSpPr>
              <a:spLocks/>
            </p:cNvSpPr>
            <p:nvPr/>
          </p:nvSpPr>
          <p:spPr bwMode="auto">
            <a:xfrm flipH="1">
              <a:off x="3608" y="1307"/>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07" name="Freeform 64"/>
            <p:cNvSpPr>
              <a:spLocks/>
            </p:cNvSpPr>
            <p:nvPr/>
          </p:nvSpPr>
          <p:spPr bwMode="auto">
            <a:xfrm flipH="1">
              <a:off x="3689" y="14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08" name="Freeform 65"/>
            <p:cNvSpPr>
              <a:spLocks/>
            </p:cNvSpPr>
            <p:nvPr/>
          </p:nvSpPr>
          <p:spPr bwMode="auto">
            <a:xfrm flipH="1">
              <a:off x="3729" y="153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09" name="Freeform 66"/>
            <p:cNvSpPr>
              <a:spLocks/>
            </p:cNvSpPr>
            <p:nvPr/>
          </p:nvSpPr>
          <p:spPr bwMode="auto">
            <a:xfrm flipH="1">
              <a:off x="3248" y="184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10" name="Freeform 67"/>
            <p:cNvSpPr>
              <a:spLocks/>
            </p:cNvSpPr>
            <p:nvPr/>
          </p:nvSpPr>
          <p:spPr bwMode="auto">
            <a:xfrm flipH="1">
              <a:off x="3689" y="165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11" name="Freeform 68"/>
            <p:cNvSpPr>
              <a:spLocks/>
            </p:cNvSpPr>
            <p:nvPr/>
          </p:nvSpPr>
          <p:spPr bwMode="auto">
            <a:xfrm flipH="1">
              <a:off x="3409" y="181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12" name="Freeform 69"/>
            <p:cNvSpPr>
              <a:spLocks/>
            </p:cNvSpPr>
            <p:nvPr/>
          </p:nvSpPr>
          <p:spPr bwMode="auto">
            <a:xfrm flipH="1">
              <a:off x="3568" y="1733"/>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13" name="Freeform 70"/>
            <p:cNvSpPr>
              <a:spLocks/>
            </p:cNvSpPr>
            <p:nvPr/>
          </p:nvSpPr>
          <p:spPr bwMode="auto">
            <a:xfrm flipH="1">
              <a:off x="3088" y="1888"/>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10314" name="Group 96"/>
            <p:cNvGrpSpPr>
              <a:grpSpLocks/>
            </p:cNvGrpSpPr>
            <p:nvPr/>
          </p:nvGrpSpPr>
          <p:grpSpPr bwMode="auto">
            <a:xfrm flipH="1">
              <a:off x="2902" y="1929"/>
              <a:ext cx="94" cy="180"/>
              <a:chOff x="2400" y="1260"/>
              <a:chExt cx="94" cy="180"/>
            </a:xfrm>
          </p:grpSpPr>
          <p:sp>
            <p:nvSpPr>
              <p:cNvPr id="10360" name="Line 97"/>
              <p:cNvSpPr>
                <a:spLocks noChangeShapeType="1"/>
              </p:cNvSpPr>
              <p:nvPr/>
            </p:nvSpPr>
            <p:spPr bwMode="auto">
              <a:xfrm>
                <a:off x="2400" y="1440"/>
                <a:ext cx="81" cy="0"/>
              </a:xfrm>
              <a:prstGeom prst="line">
                <a:avLst/>
              </a:prstGeom>
              <a:noFill/>
              <a:ln w="12700">
                <a:solidFill>
                  <a:srgbClr val="000000"/>
                </a:solidFill>
                <a:round/>
                <a:headEnd type="none" w="lg" len="lg"/>
                <a:tailEnd type="none" w="lg" len="lg"/>
              </a:ln>
            </p:spPr>
            <p:txBody>
              <a:bodyPr/>
              <a:lstStyle/>
              <a:p>
                <a:endParaRPr lang="en-US"/>
              </a:p>
            </p:txBody>
          </p:sp>
          <p:sp>
            <p:nvSpPr>
              <p:cNvPr id="10361" name="Freeform 98"/>
              <p:cNvSpPr>
                <a:spLocks/>
              </p:cNvSpPr>
              <p:nvPr/>
            </p:nvSpPr>
            <p:spPr bwMode="auto">
              <a:xfrm>
                <a:off x="2413" y="1260"/>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grpSp>
          <p:nvGrpSpPr>
            <p:cNvPr id="10315" name="Group 114"/>
            <p:cNvGrpSpPr>
              <a:grpSpLocks/>
            </p:cNvGrpSpPr>
            <p:nvPr/>
          </p:nvGrpSpPr>
          <p:grpSpPr bwMode="auto">
            <a:xfrm flipH="1" flipV="1">
              <a:off x="2719" y="1929"/>
              <a:ext cx="85" cy="185"/>
              <a:chOff x="2432" y="1916"/>
              <a:chExt cx="85" cy="185"/>
            </a:xfrm>
          </p:grpSpPr>
          <p:sp>
            <p:nvSpPr>
              <p:cNvPr id="10358" name="Line 115"/>
              <p:cNvSpPr>
                <a:spLocks noChangeShapeType="1"/>
              </p:cNvSpPr>
              <p:nvPr/>
            </p:nvSpPr>
            <p:spPr bwMode="auto">
              <a:xfrm>
                <a:off x="2432" y="1916"/>
                <a:ext cx="80" cy="0"/>
              </a:xfrm>
              <a:prstGeom prst="line">
                <a:avLst/>
              </a:prstGeom>
              <a:noFill/>
              <a:ln w="12700">
                <a:solidFill>
                  <a:srgbClr val="000000"/>
                </a:solidFill>
                <a:round/>
                <a:headEnd type="none" w="lg" len="lg"/>
                <a:tailEnd type="none" w="lg" len="lg"/>
              </a:ln>
            </p:spPr>
            <p:txBody>
              <a:bodyPr/>
              <a:lstStyle/>
              <a:p>
                <a:endParaRPr lang="en-US"/>
              </a:p>
            </p:txBody>
          </p:sp>
          <p:sp>
            <p:nvSpPr>
              <p:cNvPr id="10359" name="Freeform 116"/>
              <p:cNvSpPr>
                <a:spLocks/>
              </p:cNvSpPr>
              <p:nvPr/>
            </p:nvSpPr>
            <p:spPr bwMode="auto">
              <a:xfrm>
                <a:off x="2437" y="20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grpSp>
          <p:nvGrpSpPr>
            <p:cNvPr id="10316" name="Group 125"/>
            <p:cNvGrpSpPr>
              <a:grpSpLocks/>
            </p:cNvGrpSpPr>
            <p:nvPr/>
          </p:nvGrpSpPr>
          <p:grpSpPr bwMode="auto">
            <a:xfrm flipH="1">
              <a:off x="1475" y="1680"/>
              <a:ext cx="1185" cy="464"/>
              <a:chOff x="2736" y="1968"/>
              <a:chExt cx="1185" cy="464"/>
            </a:xfrm>
          </p:grpSpPr>
          <p:sp>
            <p:nvSpPr>
              <p:cNvPr id="10341" name="Line 99"/>
              <p:cNvSpPr>
                <a:spLocks noChangeShapeType="1"/>
              </p:cNvSpPr>
              <p:nvPr/>
            </p:nvSpPr>
            <p:spPr bwMode="auto">
              <a:xfrm flipV="1">
                <a:off x="3552" y="2064"/>
                <a:ext cx="82" cy="1"/>
              </a:xfrm>
              <a:prstGeom prst="line">
                <a:avLst/>
              </a:prstGeom>
              <a:noFill/>
              <a:ln w="12700">
                <a:solidFill>
                  <a:srgbClr val="000000"/>
                </a:solidFill>
                <a:round/>
                <a:headEnd type="none" w="lg" len="lg"/>
                <a:tailEnd type="none" w="lg" len="lg"/>
              </a:ln>
            </p:spPr>
            <p:txBody>
              <a:bodyPr/>
              <a:lstStyle/>
              <a:p>
                <a:endParaRPr lang="en-US"/>
              </a:p>
            </p:txBody>
          </p:sp>
          <p:sp>
            <p:nvSpPr>
              <p:cNvPr id="10342" name="Line 100"/>
              <p:cNvSpPr>
                <a:spLocks noChangeShapeType="1"/>
              </p:cNvSpPr>
              <p:nvPr/>
            </p:nvSpPr>
            <p:spPr bwMode="auto">
              <a:xfrm flipV="1">
                <a:off x="3456" y="2160"/>
                <a:ext cx="80" cy="0"/>
              </a:xfrm>
              <a:prstGeom prst="line">
                <a:avLst/>
              </a:prstGeom>
              <a:noFill/>
              <a:ln w="12700">
                <a:solidFill>
                  <a:srgbClr val="000000"/>
                </a:solidFill>
                <a:round/>
                <a:headEnd type="none" w="lg" len="lg"/>
                <a:tailEnd type="none" w="lg" len="lg"/>
              </a:ln>
            </p:spPr>
            <p:txBody>
              <a:bodyPr/>
              <a:lstStyle/>
              <a:p>
                <a:endParaRPr lang="en-US"/>
              </a:p>
            </p:txBody>
          </p:sp>
          <p:sp>
            <p:nvSpPr>
              <p:cNvPr id="10343" name="Line 101"/>
              <p:cNvSpPr>
                <a:spLocks noChangeShapeType="1"/>
              </p:cNvSpPr>
              <p:nvPr/>
            </p:nvSpPr>
            <p:spPr bwMode="auto">
              <a:xfrm flipV="1">
                <a:off x="3312" y="2208"/>
                <a:ext cx="80" cy="0"/>
              </a:xfrm>
              <a:prstGeom prst="line">
                <a:avLst/>
              </a:prstGeom>
              <a:noFill/>
              <a:ln w="12700">
                <a:solidFill>
                  <a:srgbClr val="000000"/>
                </a:solidFill>
                <a:round/>
                <a:headEnd type="none" w="lg" len="lg"/>
                <a:tailEnd type="none" w="lg" len="lg"/>
              </a:ln>
            </p:spPr>
            <p:txBody>
              <a:bodyPr/>
              <a:lstStyle/>
              <a:p>
                <a:endParaRPr lang="en-US"/>
              </a:p>
            </p:txBody>
          </p:sp>
          <p:sp>
            <p:nvSpPr>
              <p:cNvPr id="10344" name="Line 102"/>
              <p:cNvSpPr>
                <a:spLocks noChangeShapeType="1"/>
              </p:cNvSpPr>
              <p:nvPr/>
            </p:nvSpPr>
            <p:spPr bwMode="auto">
              <a:xfrm flipV="1">
                <a:off x="3171" y="2219"/>
                <a:ext cx="81" cy="1"/>
              </a:xfrm>
              <a:prstGeom prst="line">
                <a:avLst/>
              </a:prstGeom>
              <a:noFill/>
              <a:ln w="12700">
                <a:solidFill>
                  <a:srgbClr val="000000"/>
                </a:solidFill>
                <a:round/>
                <a:headEnd type="none" w="lg" len="lg"/>
                <a:tailEnd type="none" w="lg" len="lg"/>
              </a:ln>
            </p:spPr>
            <p:txBody>
              <a:bodyPr/>
              <a:lstStyle/>
              <a:p>
                <a:endParaRPr lang="en-US"/>
              </a:p>
            </p:txBody>
          </p:sp>
          <p:sp>
            <p:nvSpPr>
              <p:cNvPr id="10345" name="Line 103"/>
              <p:cNvSpPr>
                <a:spLocks noChangeShapeType="1"/>
              </p:cNvSpPr>
              <p:nvPr/>
            </p:nvSpPr>
            <p:spPr bwMode="auto">
              <a:xfrm flipV="1">
                <a:off x="3022" y="2233"/>
                <a:ext cx="80" cy="0"/>
              </a:xfrm>
              <a:prstGeom prst="line">
                <a:avLst/>
              </a:prstGeom>
              <a:noFill/>
              <a:ln w="12700">
                <a:solidFill>
                  <a:srgbClr val="000000"/>
                </a:solidFill>
                <a:round/>
                <a:headEnd type="none" w="lg" len="lg"/>
                <a:tailEnd type="none" w="lg" len="lg"/>
              </a:ln>
            </p:spPr>
            <p:txBody>
              <a:bodyPr/>
              <a:lstStyle/>
              <a:p>
                <a:endParaRPr lang="en-US"/>
              </a:p>
            </p:txBody>
          </p:sp>
          <p:sp>
            <p:nvSpPr>
              <p:cNvPr id="10346" name="Line 104"/>
              <p:cNvSpPr>
                <a:spLocks noChangeShapeType="1"/>
              </p:cNvSpPr>
              <p:nvPr/>
            </p:nvSpPr>
            <p:spPr bwMode="auto">
              <a:xfrm flipV="1">
                <a:off x="2880" y="2256"/>
                <a:ext cx="81" cy="0"/>
              </a:xfrm>
              <a:prstGeom prst="line">
                <a:avLst/>
              </a:prstGeom>
              <a:noFill/>
              <a:ln w="12700">
                <a:solidFill>
                  <a:srgbClr val="000000"/>
                </a:solidFill>
                <a:round/>
                <a:headEnd type="none" w="lg" len="lg"/>
                <a:tailEnd type="none" w="lg" len="lg"/>
              </a:ln>
            </p:spPr>
            <p:txBody>
              <a:bodyPr/>
              <a:lstStyle/>
              <a:p>
                <a:endParaRPr lang="en-US"/>
              </a:p>
            </p:txBody>
          </p:sp>
          <p:sp>
            <p:nvSpPr>
              <p:cNvPr id="10347" name="Freeform 105"/>
              <p:cNvSpPr>
                <a:spLocks/>
              </p:cNvSpPr>
              <p:nvPr/>
            </p:nvSpPr>
            <p:spPr bwMode="auto">
              <a:xfrm flipV="1">
                <a:off x="3264" y="2304"/>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48" name="Freeform 106"/>
              <p:cNvSpPr>
                <a:spLocks/>
              </p:cNvSpPr>
              <p:nvPr/>
            </p:nvSpPr>
            <p:spPr bwMode="auto">
              <a:xfrm flipV="1">
                <a:off x="3702" y="212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49" name="Freeform 107"/>
              <p:cNvSpPr>
                <a:spLocks/>
              </p:cNvSpPr>
              <p:nvPr/>
            </p:nvSpPr>
            <p:spPr bwMode="auto">
              <a:xfrm flipV="1">
                <a:off x="3106" y="233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50" name="Freeform 108"/>
              <p:cNvSpPr>
                <a:spLocks/>
              </p:cNvSpPr>
              <p:nvPr/>
            </p:nvSpPr>
            <p:spPr bwMode="auto">
              <a:xfrm flipV="1">
                <a:off x="3552" y="220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51" name="Freeform 109"/>
              <p:cNvSpPr>
                <a:spLocks/>
              </p:cNvSpPr>
              <p:nvPr/>
            </p:nvSpPr>
            <p:spPr bwMode="auto">
              <a:xfrm flipV="1">
                <a:off x="3408" y="2274"/>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52" name="Freeform 110"/>
              <p:cNvSpPr>
                <a:spLocks/>
              </p:cNvSpPr>
              <p:nvPr/>
            </p:nvSpPr>
            <p:spPr bwMode="auto">
              <a:xfrm flipV="1">
                <a:off x="2928" y="2352"/>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10353" name="Group 111"/>
              <p:cNvGrpSpPr>
                <a:grpSpLocks/>
              </p:cNvGrpSpPr>
              <p:nvPr/>
            </p:nvGrpSpPr>
            <p:grpSpPr bwMode="auto">
              <a:xfrm>
                <a:off x="2736" y="2256"/>
                <a:ext cx="84" cy="176"/>
                <a:chOff x="2748" y="1152"/>
                <a:chExt cx="84" cy="176"/>
              </a:xfrm>
            </p:grpSpPr>
            <p:sp>
              <p:nvSpPr>
                <p:cNvPr id="10356" name="Line 112"/>
                <p:cNvSpPr>
                  <a:spLocks noChangeShapeType="1"/>
                </p:cNvSpPr>
                <p:nvPr/>
              </p:nvSpPr>
              <p:spPr bwMode="auto">
                <a:xfrm>
                  <a:off x="2752" y="1152"/>
                  <a:ext cx="80" cy="0"/>
                </a:xfrm>
                <a:prstGeom prst="line">
                  <a:avLst/>
                </a:prstGeom>
                <a:noFill/>
                <a:ln w="12700">
                  <a:solidFill>
                    <a:srgbClr val="000000"/>
                  </a:solidFill>
                  <a:round/>
                  <a:headEnd type="none" w="lg" len="lg"/>
                  <a:tailEnd type="none" w="lg" len="lg"/>
                </a:ln>
              </p:spPr>
              <p:txBody>
                <a:bodyPr/>
                <a:lstStyle/>
                <a:p>
                  <a:endParaRPr lang="en-US"/>
                </a:p>
              </p:txBody>
            </p:sp>
            <p:sp>
              <p:nvSpPr>
                <p:cNvPr id="10357" name="Freeform 113"/>
                <p:cNvSpPr>
                  <a:spLocks/>
                </p:cNvSpPr>
                <p:nvPr/>
              </p:nvSpPr>
              <p:spPr bwMode="auto">
                <a:xfrm>
                  <a:off x="2748" y="125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10354" name="Line 119"/>
              <p:cNvSpPr>
                <a:spLocks noChangeShapeType="1"/>
              </p:cNvSpPr>
              <p:nvPr/>
            </p:nvSpPr>
            <p:spPr bwMode="auto">
              <a:xfrm>
                <a:off x="3648" y="1968"/>
                <a:ext cx="80" cy="0"/>
              </a:xfrm>
              <a:prstGeom prst="line">
                <a:avLst/>
              </a:prstGeom>
              <a:noFill/>
              <a:ln w="12700">
                <a:solidFill>
                  <a:srgbClr val="000000"/>
                </a:solidFill>
                <a:round/>
                <a:headEnd type="none" w="lg" len="lg"/>
                <a:tailEnd type="none" w="lg" len="lg"/>
              </a:ln>
            </p:spPr>
            <p:txBody>
              <a:bodyPr/>
              <a:lstStyle/>
              <a:p>
                <a:endParaRPr lang="en-US"/>
              </a:p>
            </p:txBody>
          </p:sp>
          <p:sp>
            <p:nvSpPr>
              <p:cNvPr id="10355" name="Freeform 120"/>
              <p:cNvSpPr>
                <a:spLocks/>
              </p:cNvSpPr>
              <p:nvPr/>
            </p:nvSpPr>
            <p:spPr bwMode="auto">
              <a:xfrm>
                <a:off x="3840" y="2016"/>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10317" name="Line 127"/>
            <p:cNvSpPr>
              <a:spLocks noChangeShapeType="1"/>
            </p:cNvSpPr>
            <p:nvPr/>
          </p:nvSpPr>
          <p:spPr bwMode="auto">
            <a:xfrm flipH="1">
              <a:off x="1810" y="1348"/>
              <a:ext cx="82" cy="1"/>
            </a:xfrm>
            <a:prstGeom prst="line">
              <a:avLst/>
            </a:prstGeom>
            <a:noFill/>
            <a:ln w="12700">
              <a:solidFill>
                <a:srgbClr val="000000"/>
              </a:solidFill>
              <a:round/>
              <a:headEnd type="none" w="lg" len="lg"/>
              <a:tailEnd type="none" w="lg" len="lg"/>
            </a:ln>
          </p:spPr>
          <p:txBody>
            <a:bodyPr/>
            <a:lstStyle/>
            <a:p>
              <a:endParaRPr lang="en-US"/>
            </a:p>
          </p:txBody>
        </p:sp>
        <p:sp>
          <p:nvSpPr>
            <p:cNvPr id="10318" name="Line 128"/>
            <p:cNvSpPr>
              <a:spLocks noChangeShapeType="1"/>
            </p:cNvSpPr>
            <p:nvPr/>
          </p:nvSpPr>
          <p:spPr bwMode="auto">
            <a:xfrm flipH="1">
              <a:off x="1908" y="1253"/>
              <a:ext cx="80" cy="0"/>
            </a:xfrm>
            <a:prstGeom prst="line">
              <a:avLst/>
            </a:prstGeom>
            <a:noFill/>
            <a:ln w="12700">
              <a:solidFill>
                <a:srgbClr val="000000"/>
              </a:solidFill>
              <a:round/>
              <a:headEnd type="none" w="lg" len="lg"/>
              <a:tailEnd type="none" w="lg" len="lg"/>
            </a:ln>
          </p:spPr>
          <p:txBody>
            <a:bodyPr/>
            <a:lstStyle/>
            <a:p>
              <a:endParaRPr lang="en-US"/>
            </a:p>
          </p:txBody>
        </p:sp>
        <p:sp>
          <p:nvSpPr>
            <p:cNvPr id="10319" name="Line 129"/>
            <p:cNvSpPr>
              <a:spLocks noChangeShapeType="1"/>
            </p:cNvSpPr>
            <p:nvPr/>
          </p:nvSpPr>
          <p:spPr bwMode="auto">
            <a:xfrm flipH="1">
              <a:off x="2052" y="1205"/>
              <a:ext cx="80" cy="0"/>
            </a:xfrm>
            <a:prstGeom prst="line">
              <a:avLst/>
            </a:prstGeom>
            <a:noFill/>
            <a:ln w="12700">
              <a:solidFill>
                <a:srgbClr val="000000"/>
              </a:solidFill>
              <a:round/>
              <a:headEnd type="none" w="lg" len="lg"/>
              <a:tailEnd type="none" w="lg" len="lg"/>
            </a:ln>
          </p:spPr>
          <p:txBody>
            <a:bodyPr/>
            <a:lstStyle/>
            <a:p>
              <a:endParaRPr lang="en-US"/>
            </a:p>
          </p:txBody>
        </p:sp>
        <p:sp>
          <p:nvSpPr>
            <p:cNvPr id="10320" name="Line 130"/>
            <p:cNvSpPr>
              <a:spLocks noChangeShapeType="1"/>
            </p:cNvSpPr>
            <p:nvPr/>
          </p:nvSpPr>
          <p:spPr bwMode="auto">
            <a:xfrm flipH="1">
              <a:off x="2192" y="1193"/>
              <a:ext cx="81" cy="1"/>
            </a:xfrm>
            <a:prstGeom prst="line">
              <a:avLst/>
            </a:prstGeom>
            <a:noFill/>
            <a:ln w="12700">
              <a:solidFill>
                <a:srgbClr val="000000"/>
              </a:solidFill>
              <a:round/>
              <a:headEnd type="none" w="lg" len="lg"/>
              <a:tailEnd type="none" w="lg" len="lg"/>
            </a:ln>
          </p:spPr>
          <p:txBody>
            <a:bodyPr/>
            <a:lstStyle/>
            <a:p>
              <a:endParaRPr lang="en-US"/>
            </a:p>
          </p:txBody>
        </p:sp>
        <p:sp>
          <p:nvSpPr>
            <p:cNvPr id="10321" name="Line 131"/>
            <p:cNvSpPr>
              <a:spLocks noChangeShapeType="1"/>
            </p:cNvSpPr>
            <p:nvPr/>
          </p:nvSpPr>
          <p:spPr bwMode="auto">
            <a:xfrm flipH="1">
              <a:off x="2342" y="1180"/>
              <a:ext cx="80" cy="0"/>
            </a:xfrm>
            <a:prstGeom prst="line">
              <a:avLst/>
            </a:prstGeom>
            <a:noFill/>
            <a:ln w="12700">
              <a:solidFill>
                <a:srgbClr val="000000"/>
              </a:solidFill>
              <a:round/>
              <a:headEnd type="none" w="lg" len="lg"/>
              <a:tailEnd type="none" w="lg" len="lg"/>
            </a:ln>
          </p:spPr>
          <p:txBody>
            <a:bodyPr/>
            <a:lstStyle/>
            <a:p>
              <a:endParaRPr lang="en-US"/>
            </a:p>
          </p:txBody>
        </p:sp>
        <p:sp>
          <p:nvSpPr>
            <p:cNvPr id="10322" name="Line 132"/>
            <p:cNvSpPr>
              <a:spLocks noChangeShapeType="1"/>
            </p:cNvSpPr>
            <p:nvPr/>
          </p:nvSpPr>
          <p:spPr bwMode="auto">
            <a:xfrm flipH="1">
              <a:off x="2483" y="1157"/>
              <a:ext cx="81" cy="0"/>
            </a:xfrm>
            <a:prstGeom prst="line">
              <a:avLst/>
            </a:prstGeom>
            <a:noFill/>
            <a:ln w="12700">
              <a:solidFill>
                <a:srgbClr val="000000"/>
              </a:solidFill>
              <a:round/>
              <a:headEnd type="none" w="lg" len="lg"/>
              <a:tailEnd type="none" w="lg" len="lg"/>
            </a:ln>
          </p:spPr>
          <p:txBody>
            <a:bodyPr/>
            <a:lstStyle/>
            <a:p>
              <a:endParaRPr lang="en-US"/>
            </a:p>
          </p:txBody>
        </p:sp>
        <p:sp>
          <p:nvSpPr>
            <p:cNvPr id="10323" name="Freeform 133"/>
            <p:cNvSpPr>
              <a:spLocks/>
            </p:cNvSpPr>
            <p:nvPr/>
          </p:nvSpPr>
          <p:spPr bwMode="auto">
            <a:xfrm flipH="1">
              <a:off x="2100" y="103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24" name="Freeform 134"/>
            <p:cNvSpPr>
              <a:spLocks/>
            </p:cNvSpPr>
            <p:nvPr/>
          </p:nvSpPr>
          <p:spPr bwMode="auto">
            <a:xfrm flipH="1">
              <a:off x="1662" y="1214"/>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25" name="Freeform 135"/>
            <p:cNvSpPr>
              <a:spLocks/>
            </p:cNvSpPr>
            <p:nvPr/>
          </p:nvSpPr>
          <p:spPr bwMode="auto">
            <a:xfrm flipH="1">
              <a:off x="2258" y="99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26" name="Freeform 136"/>
            <p:cNvSpPr>
              <a:spLocks/>
            </p:cNvSpPr>
            <p:nvPr/>
          </p:nvSpPr>
          <p:spPr bwMode="auto">
            <a:xfrm flipH="1">
              <a:off x="1812" y="1128"/>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27" name="Freeform 137"/>
            <p:cNvSpPr>
              <a:spLocks/>
            </p:cNvSpPr>
            <p:nvPr/>
          </p:nvSpPr>
          <p:spPr bwMode="auto">
            <a:xfrm flipH="1">
              <a:off x="1955" y="1061"/>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28" name="Freeform 138"/>
            <p:cNvSpPr>
              <a:spLocks/>
            </p:cNvSpPr>
            <p:nvPr/>
          </p:nvSpPr>
          <p:spPr bwMode="auto">
            <a:xfrm flipH="1">
              <a:off x="2435" y="983"/>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10329" name="Group 139"/>
            <p:cNvGrpSpPr>
              <a:grpSpLocks/>
            </p:cNvGrpSpPr>
            <p:nvPr/>
          </p:nvGrpSpPr>
          <p:grpSpPr bwMode="auto">
            <a:xfrm flipH="1" flipV="1">
              <a:off x="2624" y="981"/>
              <a:ext cx="84" cy="176"/>
              <a:chOff x="2748" y="1152"/>
              <a:chExt cx="84" cy="176"/>
            </a:xfrm>
          </p:grpSpPr>
          <p:sp>
            <p:nvSpPr>
              <p:cNvPr id="10339" name="Line 140"/>
              <p:cNvSpPr>
                <a:spLocks noChangeShapeType="1"/>
              </p:cNvSpPr>
              <p:nvPr/>
            </p:nvSpPr>
            <p:spPr bwMode="auto">
              <a:xfrm>
                <a:off x="2752" y="1152"/>
                <a:ext cx="80" cy="0"/>
              </a:xfrm>
              <a:prstGeom prst="line">
                <a:avLst/>
              </a:prstGeom>
              <a:noFill/>
              <a:ln w="12700">
                <a:solidFill>
                  <a:srgbClr val="000000"/>
                </a:solidFill>
                <a:round/>
                <a:headEnd type="none" w="lg" len="lg"/>
                <a:tailEnd type="none" w="lg" len="lg"/>
              </a:ln>
            </p:spPr>
            <p:txBody>
              <a:bodyPr/>
              <a:lstStyle/>
              <a:p>
                <a:endParaRPr lang="en-US"/>
              </a:p>
            </p:txBody>
          </p:sp>
          <p:sp>
            <p:nvSpPr>
              <p:cNvPr id="10340" name="Freeform 141"/>
              <p:cNvSpPr>
                <a:spLocks/>
              </p:cNvSpPr>
              <p:nvPr/>
            </p:nvSpPr>
            <p:spPr bwMode="auto">
              <a:xfrm>
                <a:off x="2748" y="1250"/>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10330" name="Line 142"/>
            <p:cNvSpPr>
              <a:spLocks noChangeShapeType="1"/>
            </p:cNvSpPr>
            <p:nvPr/>
          </p:nvSpPr>
          <p:spPr bwMode="auto">
            <a:xfrm flipH="1" flipV="1">
              <a:off x="1716" y="1445"/>
              <a:ext cx="80" cy="0"/>
            </a:xfrm>
            <a:prstGeom prst="line">
              <a:avLst/>
            </a:prstGeom>
            <a:noFill/>
            <a:ln w="12700">
              <a:solidFill>
                <a:srgbClr val="000000"/>
              </a:solidFill>
              <a:round/>
              <a:headEnd type="none" w="lg" len="lg"/>
              <a:tailEnd type="none" w="lg" len="lg"/>
            </a:ln>
          </p:spPr>
          <p:txBody>
            <a:bodyPr/>
            <a:lstStyle/>
            <a:p>
              <a:endParaRPr lang="en-US"/>
            </a:p>
          </p:txBody>
        </p:sp>
        <p:sp>
          <p:nvSpPr>
            <p:cNvPr id="10331" name="Freeform 143"/>
            <p:cNvSpPr>
              <a:spLocks/>
            </p:cNvSpPr>
            <p:nvPr/>
          </p:nvSpPr>
          <p:spPr bwMode="auto">
            <a:xfrm flipH="1" flipV="1">
              <a:off x="1523" y="1319"/>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32" name="Line 144"/>
            <p:cNvSpPr>
              <a:spLocks noChangeShapeType="1"/>
            </p:cNvSpPr>
            <p:nvPr/>
          </p:nvSpPr>
          <p:spPr bwMode="auto">
            <a:xfrm flipH="1" flipV="1">
              <a:off x="1620" y="1566"/>
              <a:ext cx="80" cy="0"/>
            </a:xfrm>
            <a:prstGeom prst="line">
              <a:avLst/>
            </a:prstGeom>
            <a:noFill/>
            <a:ln w="12700">
              <a:solidFill>
                <a:srgbClr val="000000"/>
              </a:solidFill>
              <a:round/>
              <a:headEnd type="none" w="lg" len="lg"/>
              <a:tailEnd type="none" w="lg" len="lg"/>
            </a:ln>
          </p:spPr>
          <p:txBody>
            <a:bodyPr/>
            <a:lstStyle/>
            <a:p>
              <a:endParaRPr lang="en-US"/>
            </a:p>
          </p:txBody>
        </p:sp>
        <p:sp>
          <p:nvSpPr>
            <p:cNvPr id="10333" name="Freeform 145"/>
            <p:cNvSpPr>
              <a:spLocks/>
            </p:cNvSpPr>
            <p:nvPr/>
          </p:nvSpPr>
          <p:spPr bwMode="auto">
            <a:xfrm flipH="1" flipV="1">
              <a:off x="1427" y="1506"/>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34" name="Line 146"/>
            <p:cNvSpPr>
              <a:spLocks noChangeShapeType="1"/>
            </p:cNvSpPr>
            <p:nvPr/>
          </p:nvSpPr>
          <p:spPr bwMode="auto">
            <a:xfrm flipH="1" flipV="1">
              <a:off x="2868" y="1008"/>
              <a:ext cx="80" cy="0"/>
            </a:xfrm>
            <a:prstGeom prst="line">
              <a:avLst/>
            </a:prstGeom>
            <a:noFill/>
            <a:ln w="12700">
              <a:solidFill>
                <a:srgbClr val="000000"/>
              </a:solidFill>
              <a:round/>
              <a:headEnd type="none" w="lg" len="lg"/>
              <a:tailEnd type="none" w="lg" len="lg"/>
            </a:ln>
          </p:spPr>
          <p:txBody>
            <a:bodyPr/>
            <a:lstStyle/>
            <a:p>
              <a:endParaRPr lang="en-US"/>
            </a:p>
          </p:txBody>
        </p:sp>
        <p:sp>
          <p:nvSpPr>
            <p:cNvPr id="10335" name="Freeform 147"/>
            <p:cNvSpPr>
              <a:spLocks/>
            </p:cNvSpPr>
            <p:nvPr/>
          </p:nvSpPr>
          <p:spPr bwMode="auto">
            <a:xfrm flipH="1" flipV="1">
              <a:off x="2852" y="1122"/>
              <a:ext cx="81"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0336" name="Line 149"/>
            <p:cNvSpPr>
              <a:spLocks noChangeShapeType="1"/>
            </p:cNvSpPr>
            <p:nvPr/>
          </p:nvSpPr>
          <p:spPr bwMode="auto">
            <a:xfrm>
              <a:off x="1830" y="1566"/>
              <a:ext cx="768" cy="0"/>
            </a:xfrm>
            <a:prstGeom prst="line">
              <a:avLst/>
            </a:prstGeom>
            <a:noFill/>
            <a:ln w="15875">
              <a:solidFill>
                <a:schemeClr val="tx1"/>
              </a:solidFill>
              <a:round/>
              <a:headEnd/>
              <a:tailEnd type="stealth" w="lg" len="lg"/>
            </a:ln>
          </p:spPr>
          <p:txBody>
            <a:bodyPr anchor="ctr">
              <a:spAutoFit/>
            </a:bodyPr>
            <a:lstStyle/>
            <a:p>
              <a:endParaRPr lang="en-US"/>
            </a:p>
          </p:txBody>
        </p:sp>
        <p:sp>
          <p:nvSpPr>
            <p:cNvPr id="10337" name="Text Box 150"/>
            <p:cNvSpPr txBox="1">
              <a:spLocks noChangeArrowheads="1"/>
            </p:cNvSpPr>
            <p:nvPr/>
          </p:nvSpPr>
          <p:spPr bwMode="auto">
            <a:xfrm>
              <a:off x="1794" y="1363"/>
              <a:ext cx="925" cy="212"/>
            </a:xfrm>
            <a:prstGeom prst="rect">
              <a:avLst/>
            </a:prstGeom>
            <a:noFill/>
            <a:ln w="15875">
              <a:noFill/>
              <a:miter lim="800000"/>
              <a:headEnd/>
              <a:tailEnd/>
            </a:ln>
          </p:spPr>
          <p:txBody>
            <a:bodyPr>
              <a:spAutoFit/>
            </a:bodyPr>
            <a:lstStyle/>
            <a:p>
              <a:r>
                <a:rPr lang="en-US" sz="1600">
                  <a:latin typeface="Arial" charset="0"/>
                </a:rPr>
                <a:t>repolarization</a:t>
              </a:r>
            </a:p>
          </p:txBody>
        </p:sp>
        <p:sp>
          <p:nvSpPr>
            <p:cNvPr id="10338" name="Freeform 160"/>
            <p:cNvSpPr>
              <a:spLocks/>
            </p:cNvSpPr>
            <p:nvPr/>
          </p:nvSpPr>
          <p:spPr bwMode="auto">
            <a:xfrm>
              <a:off x="2543" y="824"/>
              <a:ext cx="456" cy="616"/>
            </a:xfrm>
            <a:custGeom>
              <a:avLst/>
              <a:gdLst>
                <a:gd name="T0" fmla="*/ 0 w 456"/>
                <a:gd name="T1" fmla="*/ 382 h 616"/>
                <a:gd name="T2" fmla="*/ 12 w 456"/>
                <a:gd name="T3" fmla="*/ 431 h 616"/>
                <a:gd name="T4" fmla="*/ 29 w 456"/>
                <a:gd name="T5" fmla="*/ 496 h 616"/>
                <a:gd name="T6" fmla="*/ 66 w 456"/>
                <a:gd name="T7" fmla="*/ 566 h 616"/>
                <a:gd name="T8" fmla="*/ 158 w 456"/>
                <a:gd name="T9" fmla="*/ 613 h 616"/>
                <a:gd name="T10" fmla="*/ 292 w 456"/>
                <a:gd name="T11" fmla="*/ 585 h 616"/>
                <a:gd name="T12" fmla="*/ 390 w 456"/>
                <a:gd name="T13" fmla="*/ 488 h 616"/>
                <a:gd name="T14" fmla="*/ 436 w 456"/>
                <a:gd name="T15" fmla="*/ 392 h 616"/>
                <a:gd name="T16" fmla="*/ 451 w 456"/>
                <a:gd name="T17" fmla="*/ 289 h 616"/>
                <a:gd name="T18" fmla="*/ 443 w 456"/>
                <a:gd name="T19" fmla="*/ 168 h 616"/>
                <a:gd name="T20" fmla="*/ 375 w 456"/>
                <a:gd name="T21" fmla="*/ 40 h 616"/>
                <a:gd name="T22" fmla="*/ 234 w 456"/>
                <a:gd name="T23" fmla="*/ 13 h 616"/>
                <a:gd name="T24" fmla="*/ 73 w 456"/>
                <a:gd name="T25" fmla="*/ 118 h 6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6"/>
                <a:gd name="T40" fmla="*/ 0 h 616"/>
                <a:gd name="T41" fmla="*/ 456 w 456"/>
                <a:gd name="T42" fmla="*/ 616 h 6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6" h="616">
                  <a:moveTo>
                    <a:pt x="0" y="382"/>
                  </a:moveTo>
                  <a:cubicBezTo>
                    <a:pt x="1" y="390"/>
                    <a:pt x="7" y="412"/>
                    <a:pt x="12" y="431"/>
                  </a:cubicBezTo>
                  <a:cubicBezTo>
                    <a:pt x="17" y="450"/>
                    <a:pt x="20" y="473"/>
                    <a:pt x="29" y="496"/>
                  </a:cubicBezTo>
                  <a:cubicBezTo>
                    <a:pt x="38" y="519"/>
                    <a:pt x="45" y="547"/>
                    <a:pt x="66" y="566"/>
                  </a:cubicBezTo>
                  <a:cubicBezTo>
                    <a:pt x="87" y="585"/>
                    <a:pt x="120" y="609"/>
                    <a:pt x="158" y="613"/>
                  </a:cubicBezTo>
                  <a:cubicBezTo>
                    <a:pt x="196" y="616"/>
                    <a:pt x="254" y="605"/>
                    <a:pt x="292" y="585"/>
                  </a:cubicBezTo>
                  <a:cubicBezTo>
                    <a:pt x="331" y="563"/>
                    <a:pt x="366" y="520"/>
                    <a:pt x="390" y="488"/>
                  </a:cubicBezTo>
                  <a:cubicBezTo>
                    <a:pt x="414" y="455"/>
                    <a:pt x="426" y="424"/>
                    <a:pt x="436" y="392"/>
                  </a:cubicBezTo>
                  <a:cubicBezTo>
                    <a:pt x="446" y="360"/>
                    <a:pt x="450" y="327"/>
                    <a:pt x="451" y="289"/>
                  </a:cubicBezTo>
                  <a:cubicBezTo>
                    <a:pt x="452" y="252"/>
                    <a:pt x="456" y="209"/>
                    <a:pt x="443" y="168"/>
                  </a:cubicBezTo>
                  <a:cubicBezTo>
                    <a:pt x="430" y="127"/>
                    <a:pt x="410" y="66"/>
                    <a:pt x="375" y="40"/>
                  </a:cubicBezTo>
                  <a:cubicBezTo>
                    <a:pt x="340" y="14"/>
                    <a:pt x="284" y="0"/>
                    <a:pt x="234" y="13"/>
                  </a:cubicBezTo>
                  <a:cubicBezTo>
                    <a:pt x="184" y="26"/>
                    <a:pt x="107" y="96"/>
                    <a:pt x="73" y="118"/>
                  </a:cubicBezTo>
                </a:path>
              </a:pathLst>
            </a:custGeom>
            <a:noFill/>
            <a:ln w="15875" cap="flat" cmpd="sng">
              <a:solidFill>
                <a:schemeClr val="tx1"/>
              </a:solidFill>
              <a:prstDash val="solid"/>
              <a:round/>
              <a:headEnd/>
              <a:tailEnd type="stealth" w="lg" len="lg"/>
            </a:ln>
          </p:spPr>
          <p:txBody>
            <a:bodyPr anchor="ctr"/>
            <a:lstStyle/>
            <a:p>
              <a:endParaRPr lang="en-US"/>
            </a:p>
          </p:txBody>
        </p:sp>
      </p:grpSp>
      <p:grpSp>
        <p:nvGrpSpPr>
          <p:cNvPr id="10251" name="Group 194"/>
          <p:cNvGrpSpPr>
            <a:grpSpLocks/>
          </p:cNvGrpSpPr>
          <p:nvPr/>
        </p:nvGrpSpPr>
        <p:grpSpPr bwMode="auto">
          <a:xfrm>
            <a:off x="7086600" y="1981200"/>
            <a:ext cx="1144588" cy="1149350"/>
            <a:chOff x="4464" y="1248"/>
            <a:chExt cx="721" cy="724"/>
          </a:xfrm>
        </p:grpSpPr>
        <p:grpSp>
          <p:nvGrpSpPr>
            <p:cNvPr id="10252" name="Group 167"/>
            <p:cNvGrpSpPr>
              <a:grpSpLocks/>
            </p:cNvGrpSpPr>
            <p:nvPr/>
          </p:nvGrpSpPr>
          <p:grpSpPr bwMode="auto">
            <a:xfrm>
              <a:off x="4464" y="1248"/>
              <a:ext cx="721" cy="724"/>
              <a:chOff x="4463" y="1104"/>
              <a:chExt cx="721" cy="724"/>
            </a:xfrm>
          </p:grpSpPr>
          <p:sp>
            <p:nvSpPr>
              <p:cNvPr id="10263" name="Rectangle 168"/>
              <p:cNvSpPr>
                <a:spLocks noChangeArrowheads="1"/>
              </p:cNvSpPr>
              <p:nvPr/>
            </p:nvSpPr>
            <p:spPr bwMode="auto">
              <a:xfrm>
                <a:off x="4464" y="1104"/>
                <a:ext cx="720" cy="72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10264" name="Line 169"/>
              <p:cNvSpPr>
                <a:spLocks noChangeShapeType="1"/>
              </p:cNvSpPr>
              <p:nvPr/>
            </p:nvSpPr>
            <p:spPr bwMode="auto">
              <a:xfrm>
                <a:off x="4472" y="1108"/>
                <a:ext cx="0" cy="720"/>
              </a:xfrm>
              <a:prstGeom prst="line">
                <a:avLst/>
              </a:prstGeom>
              <a:noFill/>
              <a:ln w="12700">
                <a:solidFill>
                  <a:srgbClr val="FF0066"/>
                </a:solidFill>
                <a:round/>
                <a:headEnd/>
                <a:tailEnd/>
              </a:ln>
            </p:spPr>
            <p:txBody>
              <a:bodyPr anchor="ctr">
                <a:spAutoFit/>
              </a:bodyPr>
              <a:lstStyle/>
              <a:p>
                <a:endParaRPr lang="en-US"/>
              </a:p>
            </p:txBody>
          </p:sp>
          <p:sp>
            <p:nvSpPr>
              <p:cNvPr id="10265" name="Line 170"/>
              <p:cNvSpPr>
                <a:spLocks noChangeShapeType="1"/>
              </p:cNvSpPr>
              <p:nvPr/>
            </p:nvSpPr>
            <p:spPr bwMode="auto">
              <a:xfrm>
                <a:off x="4536" y="1108"/>
                <a:ext cx="0" cy="720"/>
              </a:xfrm>
              <a:prstGeom prst="line">
                <a:avLst/>
              </a:prstGeom>
              <a:noFill/>
              <a:ln w="12700">
                <a:solidFill>
                  <a:srgbClr val="FF0066"/>
                </a:solidFill>
                <a:round/>
                <a:headEnd/>
                <a:tailEnd/>
              </a:ln>
            </p:spPr>
            <p:txBody>
              <a:bodyPr anchor="ctr">
                <a:spAutoFit/>
              </a:bodyPr>
              <a:lstStyle/>
              <a:p>
                <a:endParaRPr lang="en-US"/>
              </a:p>
            </p:txBody>
          </p:sp>
          <p:sp>
            <p:nvSpPr>
              <p:cNvPr id="10266" name="Line 171"/>
              <p:cNvSpPr>
                <a:spLocks noChangeShapeType="1"/>
              </p:cNvSpPr>
              <p:nvPr/>
            </p:nvSpPr>
            <p:spPr bwMode="auto">
              <a:xfrm>
                <a:off x="4664" y="1108"/>
                <a:ext cx="0" cy="720"/>
              </a:xfrm>
              <a:prstGeom prst="line">
                <a:avLst/>
              </a:prstGeom>
              <a:noFill/>
              <a:ln w="12700">
                <a:solidFill>
                  <a:srgbClr val="FF0066"/>
                </a:solidFill>
                <a:round/>
                <a:headEnd/>
                <a:tailEnd/>
              </a:ln>
            </p:spPr>
            <p:txBody>
              <a:bodyPr anchor="ctr">
                <a:spAutoFit/>
              </a:bodyPr>
              <a:lstStyle/>
              <a:p>
                <a:endParaRPr lang="en-US"/>
              </a:p>
            </p:txBody>
          </p:sp>
          <p:sp>
            <p:nvSpPr>
              <p:cNvPr id="10267" name="Line 172"/>
              <p:cNvSpPr>
                <a:spLocks noChangeShapeType="1"/>
              </p:cNvSpPr>
              <p:nvPr/>
            </p:nvSpPr>
            <p:spPr bwMode="auto">
              <a:xfrm>
                <a:off x="4792" y="1108"/>
                <a:ext cx="0" cy="720"/>
              </a:xfrm>
              <a:prstGeom prst="line">
                <a:avLst/>
              </a:prstGeom>
              <a:noFill/>
              <a:ln w="12700">
                <a:solidFill>
                  <a:srgbClr val="FF0066"/>
                </a:solidFill>
                <a:round/>
                <a:headEnd/>
                <a:tailEnd/>
              </a:ln>
            </p:spPr>
            <p:txBody>
              <a:bodyPr anchor="ctr">
                <a:spAutoFit/>
              </a:bodyPr>
              <a:lstStyle/>
              <a:p>
                <a:endParaRPr lang="en-US"/>
              </a:p>
            </p:txBody>
          </p:sp>
          <p:sp>
            <p:nvSpPr>
              <p:cNvPr id="10268" name="Line 173"/>
              <p:cNvSpPr>
                <a:spLocks noChangeShapeType="1"/>
              </p:cNvSpPr>
              <p:nvPr/>
            </p:nvSpPr>
            <p:spPr bwMode="auto">
              <a:xfrm>
                <a:off x="4920" y="1108"/>
                <a:ext cx="0" cy="720"/>
              </a:xfrm>
              <a:prstGeom prst="line">
                <a:avLst/>
              </a:prstGeom>
              <a:noFill/>
              <a:ln w="12700">
                <a:solidFill>
                  <a:srgbClr val="FF0066"/>
                </a:solidFill>
                <a:round/>
                <a:headEnd/>
                <a:tailEnd/>
              </a:ln>
            </p:spPr>
            <p:txBody>
              <a:bodyPr anchor="ctr">
                <a:spAutoFit/>
              </a:bodyPr>
              <a:lstStyle/>
              <a:p>
                <a:endParaRPr lang="en-US"/>
              </a:p>
            </p:txBody>
          </p:sp>
          <p:sp>
            <p:nvSpPr>
              <p:cNvPr id="10269" name="Line 174"/>
              <p:cNvSpPr>
                <a:spLocks noChangeShapeType="1"/>
              </p:cNvSpPr>
              <p:nvPr/>
            </p:nvSpPr>
            <p:spPr bwMode="auto">
              <a:xfrm>
                <a:off x="4600" y="1108"/>
                <a:ext cx="0" cy="720"/>
              </a:xfrm>
              <a:prstGeom prst="line">
                <a:avLst/>
              </a:prstGeom>
              <a:noFill/>
              <a:ln w="12700">
                <a:solidFill>
                  <a:srgbClr val="FF0066"/>
                </a:solidFill>
                <a:round/>
                <a:headEnd/>
                <a:tailEnd/>
              </a:ln>
            </p:spPr>
            <p:txBody>
              <a:bodyPr anchor="ctr">
                <a:spAutoFit/>
              </a:bodyPr>
              <a:lstStyle/>
              <a:p>
                <a:endParaRPr lang="en-US"/>
              </a:p>
            </p:txBody>
          </p:sp>
          <p:sp>
            <p:nvSpPr>
              <p:cNvPr id="10270" name="Line 175"/>
              <p:cNvSpPr>
                <a:spLocks noChangeShapeType="1"/>
              </p:cNvSpPr>
              <p:nvPr/>
            </p:nvSpPr>
            <p:spPr bwMode="auto">
              <a:xfrm>
                <a:off x="4728" y="1108"/>
                <a:ext cx="0" cy="720"/>
              </a:xfrm>
              <a:prstGeom prst="line">
                <a:avLst/>
              </a:prstGeom>
              <a:noFill/>
              <a:ln w="12700">
                <a:solidFill>
                  <a:srgbClr val="FF0066"/>
                </a:solidFill>
                <a:round/>
                <a:headEnd/>
                <a:tailEnd/>
              </a:ln>
            </p:spPr>
            <p:txBody>
              <a:bodyPr anchor="ctr">
                <a:spAutoFit/>
              </a:bodyPr>
              <a:lstStyle/>
              <a:p>
                <a:endParaRPr lang="en-US"/>
              </a:p>
            </p:txBody>
          </p:sp>
          <p:sp>
            <p:nvSpPr>
              <p:cNvPr id="10271" name="Line 176"/>
              <p:cNvSpPr>
                <a:spLocks noChangeShapeType="1"/>
              </p:cNvSpPr>
              <p:nvPr/>
            </p:nvSpPr>
            <p:spPr bwMode="auto">
              <a:xfrm>
                <a:off x="4856" y="1108"/>
                <a:ext cx="0" cy="720"/>
              </a:xfrm>
              <a:prstGeom prst="line">
                <a:avLst/>
              </a:prstGeom>
              <a:noFill/>
              <a:ln w="12700">
                <a:solidFill>
                  <a:srgbClr val="FF0066"/>
                </a:solidFill>
                <a:round/>
                <a:headEnd/>
                <a:tailEnd/>
              </a:ln>
            </p:spPr>
            <p:txBody>
              <a:bodyPr anchor="ctr">
                <a:spAutoFit/>
              </a:bodyPr>
              <a:lstStyle/>
              <a:p>
                <a:endParaRPr lang="en-US"/>
              </a:p>
            </p:txBody>
          </p:sp>
          <p:sp>
            <p:nvSpPr>
              <p:cNvPr id="10272" name="Line 177"/>
              <p:cNvSpPr>
                <a:spLocks noChangeShapeType="1"/>
              </p:cNvSpPr>
              <p:nvPr/>
            </p:nvSpPr>
            <p:spPr bwMode="auto">
              <a:xfrm>
                <a:off x="4984" y="1108"/>
                <a:ext cx="0" cy="720"/>
              </a:xfrm>
              <a:prstGeom prst="line">
                <a:avLst/>
              </a:prstGeom>
              <a:noFill/>
              <a:ln w="12700">
                <a:solidFill>
                  <a:srgbClr val="FF0066"/>
                </a:solidFill>
                <a:round/>
                <a:headEnd/>
                <a:tailEnd/>
              </a:ln>
            </p:spPr>
            <p:txBody>
              <a:bodyPr anchor="ctr">
                <a:spAutoFit/>
              </a:bodyPr>
              <a:lstStyle/>
              <a:p>
                <a:endParaRPr lang="en-US"/>
              </a:p>
            </p:txBody>
          </p:sp>
          <p:sp>
            <p:nvSpPr>
              <p:cNvPr id="10273" name="Line 178"/>
              <p:cNvSpPr>
                <a:spLocks noChangeShapeType="1"/>
              </p:cNvSpPr>
              <p:nvPr/>
            </p:nvSpPr>
            <p:spPr bwMode="auto">
              <a:xfrm>
                <a:off x="5048" y="1108"/>
                <a:ext cx="0" cy="720"/>
              </a:xfrm>
              <a:prstGeom prst="line">
                <a:avLst/>
              </a:prstGeom>
              <a:noFill/>
              <a:ln w="12700">
                <a:solidFill>
                  <a:srgbClr val="FF0066"/>
                </a:solidFill>
                <a:round/>
                <a:headEnd/>
                <a:tailEnd/>
              </a:ln>
            </p:spPr>
            <p:txBody>
              <a:bodyPr anchor="ctr">
                <a:spAutoFit/>
              </a:bodyPr>
              <a:lstStyle/>
              <a:p>
                <a:endParaRPr lang="en-US"/>
              </a:p>
            </p:txBody>
          </p:sp>
          <p:sp>
            <p:nvSpPr>
              <p:cNvPr id="10274" name="Line 179"/>
              <p:cNvSpPr>
                <a:spLocks noChangeShapeType="1"/>
              </p:cNvSpPr>
              <p:nvPr/>
            </p:nvSpPr>
            <p:spPr bwMode="auto">
              <a:xfrm>
                <a:off x="5112" y="1108"/>
                <a:ext cx="0" cy="720"/>
              </a:xfrm>
              <a:prstGeom prst="line">
                <a:avLst/>
              </a:prstGeom>
              <a:noFill/>
              <a:ln w="12700">
                <a:solidFill>
                  <a:srgbClr val="FF0066"/>
                </a:solidFill>
                <a:round/>
                <a:headEnd/>
                <a:tailEnd/>
              </a:ln>
            </p:spPr>
            <p:txBody>
              <a:bodyPr anchor="ctr">
                <a:spAutoFit/>
              </a:bodyPr>
              <a:lstStyle/>
              <a:p>
                <a:endParaRPr lang="en-US"/>
              </a:p>
            </p:txBody>
          </p:sp>
          <p:sp>
            <p:nvSpPr>
              <p:cNvPr id="10275" name="Line 180"/>
              <p:cNvSpPr>
                <a:spLocks noChangeShapeType="1"/>
              </p:cNvSpPr>
              <p:nvPr/>
            </p:nvSpPr>
            <p:spPr bwMode="auto">
              <a:xfrm>
                <a:off x="5176" y="1108"/>
                <a:ext cx="0" cy="720"/>
              </a:xfrm>
              <a:prstGeom prst="line">
                <a:avLst/>
              </a:prstGeom>
              <a:noFill/>
              <a:ln w="12700">
                <a:solidFill>
                  <a:srgbClr val="FF0066"/>
                </a:solidFill>
                <a:round/>
                <a:headEnd/>
                <a:tailEnd/>
              </a:ln>
            </p:spPr>
            <p:txBody>
              <a:bodyPr anchor="ctr">
                <a:spAutoFit/>
              </a:bodyPr>
              <a:lstStyle/>
              <a:p>
                <a:endParaRPr lang="en-US"/>
              </a:p>
            </p:txBody>
          </p:sp>
          <p:sp>
            <p:nvSpPr>
              <p:cNvPr id="10276" name="Freeform 181"/>
              <p:cNvSpPr>
                <a:spLocks/>
              </p:cNvSpPr>
              <p:nvPr/>
            </p:nvSpPr>
            <p:spPr bwMode="auto">
              <a:xfrm>
                <a:off x="4463" y="1819"/>
                <a:ext cx="720" cy="2"/>
              </a:xfrm>
              <a:custGeom>
                <a:avLst/>
                <a:gdLst>
                  <a:gd name="T0" fmla="*/ 0 w 720"/>
                  <a:gd name="T1" fmla="*/ 0 h 2"/>
                  <a:gd name="T2" fmla="*/ 397 w 720"/>
                  <a:gd name="T3" fmla="*/ 2 h 2"/>
                  <a:gd name="T4" fmla="*/ 720 w 720"/>
                  <a:gd name="T5" fmla="*/ 0 h 2"/>
                  <a:gd name="T6" fmla="*/ 0 60000 65536"/>
                  <a:gd name="T7" fmla="*/ 0 60000 65536"/>
                  <a:gd name="T8" fmla="*/ 0 60000 65536"/>
                  <a:gd name="T9" fmla="*/ 0 w 720"/>
                  <a:gd name="T10" fmla="*/ 0 h 2"/>
                  <a:gd name="T11" fmla="*/ 720 w 720"/>
                  <a:gd name="T12" fmla="*/ 2 h 2"/>
                </a:gdLst>
                <a:ahLst/>
                <a:cxnLst>
                  <a:cxn ang="T6">
                    <a:pos x="T0" y="T1"/>
                  </a:cxn>
                  <a:cxn ang="T7">
                    <a:pos x="T2" y="T3"/>
                  </a:cxn>
                  <a:cxn ang="T8">
                    <a:pos x="T4" y="T5"/>
                  </a:cxn>
                </a:cxnLst>
                <a:rect l="T9" t="T10" r="T11" b="T12"/>
                <a:pathLst>
                  <a:path w="720" h="2">
                    <a:moveTo>
                      <a:pt x="0" y="0"/>
                    </a:moveTo>
                    <a:lnTo>
                      <a:pt x="397" y="2"/>
                    </a:lnTo>
                    <a:lnTo>
                      <a:pt x="720" y="0"/>
                    </a:lnTo>
                  </a:path>
                </a:pathLst>
              </a:custGeom>
              <a:solidFill>
                <a:srgbClr val="FF0000"/>
              </a:solidFill>
              <a:ln w="12700">
                <a:solidFill>
                  <a:srgbClr val="FF0066"/>
                </a:solidFill>
                <a:round/>
                <a:headEnd/>
                <a:tailEnd/>
              </a:ln>
            </p:spPr>
            <p:txBody>
              <a:bodyPr anchor="ctr">
                <a:spAutoFit/>
              </a:bodyPr>
              <a:lstStyle/>
              <a:p>
                <a:endParaRPr lang="en-US"/>
              </a:p>
            </p:txBody>
          </p:sp>
          <p:sp>
            <p:nvSpPr>
              <p:cNvPr id="10277" name="Line 182"/>
              <p:cNvSpPr>
                <a:spLocks noChangeShapeType="1"/>
              </p:cNvSpPr>
              <p:nvPr/>
            </p:nvSpPr>
            <p:spPr bwMode="auto">
              <a:xfrm rot="-5400000">
                <a:off x="4823" y="1395"/>
                <a:ext cx="0" cy="720"/>
              </a:xfrm>
              <a:prstGeom prst="line">
                <a:avLst/>
              </a:prstGeom>
              <a:noFill/>
              <a:ln w="12700">
                <a:solidFill>
                  <a:srgbClr val="FF0066"/>
                </a:solidFill>
                <a:round/>
                <a:headEnd/>
                <a:tailEnd/>
              </a:ln>
            </p:spPr>
            <p:txBody>
              <a:bodyPr anchor="ctr">
                <a:spAutoFit/>
              </a:bodyPr>
              <a:lstStyle/>
              <a:p>
                <a:endParaRPr lang="en-US"/>
              </a:p>
            </p:txBody>
          </p:sp>
          <p:sp>
            <p:nvSpPr>
              <p:cNvPr id="10278" name="Line 183"/>
              <p:cNvSpPr>
                <a:spLocks noChangeShapeType="1"/>
              </p:cNvSpPr>
              <p:nvPr/>
            </p:nvSpPr>
            <p:spPr bwMode="auto">
              <a:xfrm rot="-5400000">
                <a:off x="4823" y="1267"/>
                <a:ext cx="0" cy="720"/>
              </a:xfrm>
              <a:prstGeom prst="line">
                <a:avLst/>
              </a:prstGeom>
              <a:noFill/>
              <a:ln w="12700">
                <a:solidFill>
                  <a:srgbClr val="FF0066"/>
                </a:solidFill>
                <a:round/>
                <a:headEnd/>
                <a:tailEnd/>
              </a:ln>
            </p:spPr>
            <p:txBody>
              <a:bodyPr anchor="ctr">
                <a:spAutoFit/>
              </a:bodyPr>
              <a:lstStyle/>
              <a:p>
                <a:endParaRPr lang="en-US"/>
              </a:p>
            </p:txBody>
          </p:sp>
          <p:sp>
            <p:nvSpPr>
              <p:cNvPr id="10279" name="Line 184"/>
              <p:cNvSpPr>
                <a:spLocks noChangeShapeType="1"/>
              </p:cNvSpPr>
              <p:nvPr/>
            </p:nvSpPr>
            <p:spPr bwMode="auto">
              <a:xfrm rot="-5400000">
                <a:off x="4823" y="1139"/>
                <a:ext cx="0" cy="720"/>
              </a:xfrm>
              <a:prstGeom prst="line">
                <a:avLst/>
              </a:prstGeom>
              <a:noFill/>
              <a:ln w="12700">
                <a:solidFill>
                  <a:srgbClr val="FF0066"/>
                </a:solidFill>
                <a:round/>
                <a:headEnd/>
                <a:tailEnd/>
              </a:ln>
            </p:spPr>
            <p:txBody>
              <a:bodyPr anchor="ctr">
                <a:spAutoFit/>
              </a:bodyPr>
              <a:lstStyle/>
              <a:p>
                <a:endParaRPr lang="en-US"/>
              </a:p>
            </p:txBody>
          </p:sp>
          <p:sp>
            <p:nvSpPr>
              <p:cNvPr id="10280" name="Line 185"/>
              <p:cNvSpPr>
                <a:spLocks noChangeShapeType="1"/>
              </p:cNvSpPr>
              <p:nvPr/>
            </p:nvSpPr>
            <p:spPr bwMode="auto">
              <a:xfrm rot="-5400000">
                <a:off x="4823" y="1011"/>
                <a:ext cx="0" cy="720"/>
              </a:xfrm>
              <a:prstGeom prst="line">
                <a:avLst/>
              </a:prstGeom>
              <a:noFill/>
              <a:ln w="12700">
                <a:solidFill>
                  <a:srgbClr val="FF0066"/>
                </a:solidFill>
                <a:round/>
                <a:headEnd/>
                <a:tailEnd/>
              </a:ln>
            </p:spPr>
            <p:txBody>
              <a:bodyPr anchor="ctr">
                <a:spAutoFit/>
              </a:bodyPr>
              <a:lstStyle/>
              <a:p>
                <a:endParaRPr lang="en-US"/>
              </a:p>
            </p:txBody>
          </p:sp>
          <p:sp>
            <p:nvSpPr>
              <p:cNvPr id="10281" name="Line 186"/>
              <p:cNvSpPr>
                <a:spLocks noChangeShapeType="1"/>
              </p:cNvSpPr>
              <p:nvPr/>
            </p:nvSpPr>
            <p:spPr bwMode="auto">
              <a:xfrm rot="-5400000">
                <a:off x="4823" y="1331"/>
                <a:ext cx="0" cy="720"/>
              </a:xfrm>
              <a:prstGeom prst="line">
                <a:avLst/>
              </a:prstGeom>
              <a:noFill/>
              <a:ln w="12700">
                <a:solidFill>
                  <a:srgbClr val="FF0066"/>
                </a:solidFill>
                <a:round/>
                <a:headEnd/>
                <a:tailEnd/>
              </a:ln>
            </p:spPr>
            <p:txBody>
              <a:bodyPr anchor="ctr">
                <a:spAutoFit/>
              </a:bodyPr>
              <a:lstStyle/>
              <a:p>
                <a:endParaRPr lang="en-US"/>
              </a:p>
            </p:txBody>
          </p:sp>
          <p:sp>
            <p:nvSpPr>
              <p:cNvPr id="10282" name="Line 187"/>
              <p:cNvSpPr>
                <a:spLocks noChangeShapeType="1"/>
              </p:cNvSpPr>
              <p:nvPr/>
            </p:nvSpPr>
            <p:spPr bwMode="auto">
              <a:xfrm rot="-5400000">
                <a:off x="4823" y="1203"/>
                <a:ext cx="0" cy="720"/>
              </a:xfrm>
              <a:prstGeom prst="line">
                <a:avLst/>
              </a:prstGeom>
              <a:noFill/>
              <a:ln w="12700">
                <a:solidFill>
                  <a:srgbClr val="FF0066"/>
                </a:solidFill>
                <a:round/>
                <a:headEnd/>
                <a:tailEnd/>
              </a:ln>
            </p:spPr>
            <p:txBody>
              <a:bodyPr anchor="ctr">
                <a:spAutoFit/>
              </a:bodyPr>
              <a:lstStyle/>
              <a:p>
                <a:endParaRPr lang="en-US"/>
              </a:p>
            </p:txBody>
          </p:sp>
          <p:sp>
            <p:nvSpPr>
              <p:cNvPr id="10283" name="Line 188"/>
              <p:cNvSpPr>
                <a:spLocks noChangeShapeType="1"/>
              </p:cNvSpPr>
              <p:nvPr/>
            </p:nvSpPr>
            <p:spPr bwMode="auto">
              <a:xfrm rot="-5400000">
                <a:off x="4823" y="1075"/>
                <a:ext cx="0" cy="720"/>
              </a:xfrm>
              <a:prstGeom prst="line">
                <a:avLst/>
              </a:prstGeom>
              <a:noFill/>
              <a:ln w="12700">
                <a:solidFill>
                  <a:srgbClr val="FF0066"/>
                </a:solidFill>
                <a:round/>
                <a:headEnd/>
                <a:tailEnd/>
              </a:ln>
            </p:spPr>
            <p:txBody>
              <a:bodyPr anchor="ctr">
                <a:spAutoFit/>
              </a:bodyPr>
              <a:lstStyle/>
              <a:p>
                <a:endParaRPr lang="en-US"/>
              </a:p>
            </p:txBody>
          </p:sp>
          <p:sp>
            <p:nvSpPr>
              <p:cNvPr id="10284" name="Line 189"/>
              <p:cNvSpPr>
                <a:spLocks noChangeShapeType="1"/>
              </p:cNvSpPr>
              <p:nvPr/>
            </p:nvSpPr>
            <p:spPr bwMode="auto">
              <a:xfrm rot="-5400000">
                <a:off x="4823" y="947"/>
                <a:ext cx="0" cy="720"/>
              </a:xfrm>
              <a:prstGeom prst="line">
                <a:avLst/>
              </a:prstGeom>
              <a:noFill/>
              <a:ln w="12700">
                <a:solidFill>
                  <a:srgbClr val="FF0066"/>
                </a:solidFill>
                <a:round/>
                <a:headEnd/>
                <a:tailEnd/>
              </a:ln>
            </p:spPr>
            <p:txBody>
              <a:bodyPr anchor="ctr">
                <a:spAutoFit/>
              </a:bodyPr>
              <a:lstStyle/>
              <a:p>
                <a:endParaRPr lang="en-US"/>
              </a:p>
            </p:txBody>
          </p:sp>
          <p:sp>
            <p:nvSpPr>
              <p:cNvPr id="10285" name="Line 190"/>
              <p:cNvSpPr>
                <a:spLocks noChangeShapeType="1"/>
              </p:cNvSpPr>
              <p:nvPr/>
            </p:nvSpPr>
            <p:spPr bwMode="auto">
              <a:xfrm rot="-5400000">
                <a:off x="4823" y="883"/>
                <a:ext cx="0" cy="720"/>
              </a:xfrm>
              <a:prstGeom prst="line">
                <a:avLst/>
              </a:prstGeom>
              <a:noFill/>
              <a:ln w="12700">
                <a:solidFill>
                  <a:srgbClr val="FF0066"/>
                </a:solidFill>
                <a:round/>
                <a:headEnd/>
                <a:tailEnd/>
              </a:ln>
            </p:spPr>
            <p:txBody>
              <a:bodyPr anchor="ctr">
                <a:spAutoFit/>
              </a:bodyPr>
              <a:lstStyle/>
              <a:p>
                <a:endParaRPr lang="en-US"/>
              </a:p>
            </p:txBody>
          </p:sp>
          <p:sp>
            <p:nvSpPr>
              <p:cNvPr id="10286" name="Line 191"/>
              <p:cNvSpPr>
                <a:spLocks noChangeShapeType="1"/>
              </p:cNvSpPr>
              <p:nvPr/>
            </p:nvSpPr>
            <p:spPr bwMode="auto">
              <a:xfrm rot="-5400000">
                <a:off x="4823" y="819"/>
                <a:ext cx="0" cy="720"/>
              </a:xfrm>
              <a:prstGeom prst="line">
                <a:avLst/>
              </a:prstGeom>
              <a:noFill/>
              <a:ln w="12700">
                <a:solidFill>
                  <a:srgbClr val="FF0066"/>
                </a:solidFill>
                <a:round/>
                <a:headEnd/>
                <a:tailEnd/>
              </a:ln>
            </p:spPr>
            <p:txBody>
              <a:bodyPr anchor="ctr">
                <a:spAutoFit/>
              </a:bodyPr>
              <a:lstStyle/>
              <a:p>
                <a:endParaRPr lang="en-US"/>
              </a:p>
            </p:txBody>
          </p:sp>
          <p:sp>
            <p:nvSpPr>
              <p:cNvPr id="10287" name="Line 192"/>
              <p:cNvSpPr>
                <a:spLocks noChangeShapeType="1"/>
              </p:cNvSpPr>
              <p:nvPr/>
            </p:nvSpPr>
            <p:spPr bwMode="auto">
              <a:xfrm rot="-5400000">
                <a:off x="4823" y="755"/>
                <a:ext cx="0" cy="720"/>
              </a:xfrm>
              <a:prstGeom prst="line">
                <a:avLst/>
              </a:prstGeom>
              <a:noFill/>
              <a:ln w="12700">
                <a:solidFill>
                  <a:srgbClr val="FF0066"/>
                </a:solidFill>
                <a:round/>
                <a:headEnd/>
                <a:tailEnd/>
              </a:ln>
            </p:spPr>
            <p:txBody>
              <a:bodyPr anchor="ctr">
                <a:spAutoFit/>
              </a:bodyPr>
              <a:lstStyle/>
              <a:p>
                <a:endParaRPr lang="en-US"/>
              </a:p>
            </p:txBody>
          </p:sp>
        </p:grpSp>
        <p:grpSp>
          <p:nvGrpSpPr>
            <p:cNvPr id="10253" name="Group 193"/>
            <p:cNvGrpSpPr>
              <a:grpSpLocks/>
            </p:cNvGrpSpPr>
            <p:nvPr/>
          </p:nvGrpSpPr>
          <p:grpSpPr bwMode="auto">
            <a:xfrm>
              <a:off x="4590" y="1428"/>
              <a:ext cx="507" cy="255"/>
              <a:chOff x="4560" y="1430"/>
              <a:chExt cx="507" cy="255"/>
            </a:xfrm>
          </p:grpSpPr>
          <p:grpSp>
            <p:nvGrpSpPr>
              <p:cNvPr id="10254" name="Group 151"/>
              <p:cNvGrpSpPr>
                <a:grpSpLocks/>
              </p:cNvGrpSpPr>
              <p:nvPr/>
            </p:nvGrpSpPr>
            <p:grpSpPr bwMode="auto">
              <a:xfrm>
                <a:off x="4560" y="1430"/>
                <a:ext cx="366" cy="152"/>
                <a:chOff x="4560" y="1719"/>
                <a:chExt cx="366" cy="152"/>
              </a:xfrm>
            </p:grpSpPr>
            <p:grpSp>
              <p:nvGrpSpPr>
                <p:cNvPr id="10257" name="Group 39"/>
                <p:cNvGrpSpPr>
                  <a:grpSpLocks/>
                </p:cNvGrpSpPr>
                <p:nvPr/>
              </p:nvGrpSpPr>
              <p:grpSpPr bwMode="auto">
                <a:xfrm>
                  <a:off x="4560" y="1719"/>
                  <a:ext cx="180" cy="152"/>
                  <a:chOff x="4611" y="1719"/>
                  <a:chExt cx="180" cy="152"/>
                </a:xfrm>
              </p:grpSpPr>
              <p:sp>
                <p:nvSpPr>
                  <p:cNvPr id="10261" name="Line 40"/>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10262" name="Line 41"/>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nvGrpSpPr>
                <p:cNvPr id="10258" name="Group 121"/>
                <p:cNvGrpSpPr>
                  <a:grpSpLocks/>
                </p:cNvGrpSpPr>
                <p:nvPr/>
              </p:nvGrpSpPr>
              <p:grpSpPr bwMode="auto">
                <a:xfrm flipH="1">
                  <a:off x="4746" y="1719"/>
                  <a:ext cx="180" cy="152"/>
                  <a:chOff x="4611" y="1719"/>
                  <a:chExt cx="180" cy="152"/>
                </a:xfrm>
              </p:grpSpPr>
              <p:sp>
                <p:nvSpPr>
                  <p:cNvPr id="10259" name="Line 122"/>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10260" name="Line 123"/>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grpSp>
          <p:sp>
            <p:nvSpPr>
              <p:cNvPr id="10255" name="Line 154"/>
              <p:cNvSpPr>
                <a:spLocks noChangeShapeType="1"/>
              </p:cNvSpPr>
              <p:nvPr/>
            </p:nvSpPr>
            <p:spPr bwMode="auto">
              <a:xfrm>
                <a:off x="4833" y="1576"/>
                <a:ext cx="96" cy="0"/>
              </a:xfrm>
              <a:prstGeom prst="line">
                <a:avLst/>
              </a:prstGeom>
              <a:noFill/>
              <a:ln w="38100">
                <a:solidFill>
                  <a:srgbClr val="006600"/>
                </a:solidFill>
                <a:round/>
                <a:headEnd/>
                <a:tailEnd/>
              </a:ln>
            </p:spPr>
            <p:txBody>
              <a:bodyPr anchor="ctr">
                <a:spAutoFit/>
              </a:bodyPr>
              <a:lstStyle/>
              <a:p>
                <a:endParaRPr lang="en-US"/>
              </a:p>
            </p:txBody>
          </p:sp>
          <p:sp>
            <p:nvSpPr>
              <p:cNvPr id="10256" name="Line 155"/>
              <p:cNvSpPr>
                <a:spLocks noChangeShapeType="1"/>
              </p:cNvSpPr>
              <p:nvPr/>
            </p:nvSpPr>
            <p:spPr bwMode="auto">
              <a:xfrm>
                <a:off x="4926" y="1575"/>
                <a:ext cx="141" cy="110"/>
              </a:xfrm>
              <a:prstGeom prst="line">
                <a:avLst/>
              </a:prstGeom>
              <a:noFill/>
              <a:ln w="38100">
                <a:solidFill>
                  <a:srgbClr val="006600"/>
                </a:solidFill>
                <a:round/>
                <a:headEnd/>
                <a:tailEnd/>
              </a:ln>
            </p:spPr>
            <p:txBody>
              <a:bodyPr anchor="ctr">
                <a:spAutoFit/>
              </a:bodyPr>
              <a:lstStyle/>
              <a:p>
                <a:endParaRPr lang="en-US"/>
              </a:p>
            </p:txBody>
          </p:sp>
        </p:grpSp>
      </p:gr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371600" y="127000"/>
            <a:ext cx="6324600" cy="711200"/>
          </a:xfrm>
          <a:solidFill>
            <a:schemeClr val="bg1"/>
          </a:solidFill>
          <a:ln cap="flat" algn="ctr"/>
        </p:spPr>
        <p:txBody>
          <a:bodyPr>
            <a:spAutoFit/>
          </a:bodyPr>
          <a:lstStyle/>
          <a:p>
            <a:pPr algn="l" eaLnBrk="1" hangingPunct="1">
              <a:lnSpc>
                <a:spcPct val="110000"/>
              </a:lnSpc>
            </a:pPr>
            <a:r>
              <a:rPr lang="en-US" sz="1800" smtClean="0"/>
              <a:t>Cell model to show origin of electrocardiogram record: </a:t>
            </a:r>
            <a:r>
              <a:rPr lang="en-US" sz="1800" b="1" smtClean="0"/>
              <a:t>repolarization completed</a:t>
            </a:r>
            <a:r>
              <a:rPr lang="en-US" sz="1800" smtClean="0"/>
              <a:t>: ECG signal returns to baseline</a:t>
            </a:r>
          </a:p>
        </p:txBody>
      </p:sp>
      <p:sp>
        <p:nvSpPr>
          <p:cNvPr id="11267" name="Text Box 114"/>
          <p:cNvSpPr txBox="1">
            <a:spLocks noChangeArrowheads="1"/>
          </p:cNvSpPr>
          <p:nvPr/>
        </p:nvSpPr>
        <p:spPr bwMode="auto">
          <a:xfrm>
            <a:off x="457200" y="4556125"/>
            <a:ext cx="8169275" cy="884238"/>
          </a:xfrm>
          <a:prstGeom prst="rect">
            <a:avLst/>
          </a:prstGeom>
          <a:solidFill>
            <a:srgbClr val="FFFFFF"/>
          </a:solidFill>
          <a:ln w="15875" algn="ctr">
            <a:solidFill>
              <a:srgbClr val="000000"/>
            </a:solidFill>
            <a:miter lim="800000"/>
            <a:headEnd/>
            <a:tailEnd/>
          </a:ln>
        </p:spPr>
        <p:txBody>
          <a:bodyPr anchor="ctr">
            <a:spAutoFit/>
          </a:bodyPr>
          <a:lstStyle/>
          <a:p>
            <a:pPr algn="just" eaLnBrk="0" hangingPunct="0"/>
            <a:r>
              <a:rPr lang="en-US" sz="1700" b="1" i="1">
                <a:latin typeface="Arial" charset="0"/>
              </a:rPr>
              <a:t>Repolarization is slower than depolarization so the peak value is less than during depolarization and the duration of the wave is longer.</a:t>
            </a:r>
          </a:p>
          <a:p>
            <a:pPr algn="just" eaLnBrk="0" hangingPunct="0"/>
            <a:r>
              <a:rPr lang="en-US" sz="1700">
                <a:latin typeface="Arial" charset="0"/>
              </a:rPr>
              <a:t>With the return to the resting state the recorded potential returns to baseline.</a:t>
            </a:r>
          </a:p>
        </p:txBody>
      </p:sp>
      <p:grpSp>
        <p:nvGrpSpPr>
          <p:cNvPr id="11268" name="Group 1112"/>
          <p:cNvGrpSpPr>
            <a:grpSpLocks/>
          </p:cNvGrpSpPr>
          <p:nvPr/>
        </p:nvGrpSpPr>
        <p:grpSpPr bwMode="auto">
          <a:xfrm>
            <a:off x="457200" y="1295400"/>
            <a:ext cx="8359775" cy="2743200"/>
            <a:chOff x="288" y="816"/>
            <a:chExt cx="5266" cy="1728"/>
          </a:xfrm>
        </p:grpSpPr>
        <p:sp>
          <p:nvSpPr>
            <p:cNvPr id="11269" name="Oval 5"/>
            <p:cNvSpPr>
              <a:spLocks noChangeArrowheads="1"/>
            </p:cNvSpPr>
            <p:nvPr/>
          </p:nvSpPr>
          <p:spPr bwMode="auto">
            <a:xfrm>
              <a:off x="1667" y="1220"/>
              <a:ext cx="2234" cy="969"/>
            </a:xfrm>
            <a:prstGeom prst="ellipse">
              <a:avLst/>
            </a:prstGeom>
            <a:solidFill>
              <a:srgbClr val="FFCC99"/>
            </a:solidFill>
            <a:ln w="12700">
              <a:solidFill>
                <a:srgbClr val="000000"/>
              </a:solidFill>
              <a:round/>
              <a:headEnd/>
              <a:tailEnd/>
            </a:ln>
          </p:spPr>
          <p:txBody>
            <a:bodyPr/>
            <a:lstStyle/>
            <a:p>
              <a:endParaRPr lang="en-US"/>
            </a:p>
          </p:txBody>
        </p:sp>
        <p:grpSp>
          <p:nvGrpSpPr>
            <p:cNvPr id="11270" name="Group 7"/>
            <p:cNvGrpSpPr>
              <a:grpSpLocks/>
            </p:cNvGrpSpPr>
            <p:nvPr/>
          </p:nvGrpSpPr>
          <p:grpSpPr bwMode="auto">
            <a:xfrm>
              <a:off x="1488" y="1104"/>
              <a:ext cx="2592" cy="1202"/>
              <a:chOff x="2448" y="1152"/>
              <a:chExt cx="2592" cy="1202"/>
            </a:xfrm>
          </p:grpSpPr>
          <p:sp>
            <p:nvSpPr>
              <p:cNvPr id="11316" name="Line 8"/>
              <p:cNvSpPr>
                <a:spLocks noChangeShapeType="1"/>
              </p:cNvSpPr>
              <p:nvPr/>
            </p:nvSpPr>
            <p:spPr bwMode="auto">
              <a:xfrm>
                <a:off x="3843" y="2159"/>
                <a:ext cx="80" cy="1"/>
              </a:xfrm>
              <a:prstGeom prst="line">
                <a:avLst/>
              </a:prstGeom>
              <a:noFill/>
              <a:ln w="12700">
                <a:solidFill>
                  <a:srgbClr val="000000"/>
                </a:solidFill>
                <a:round/>
                <a:headEnd type="none" w="lg" len="lg"/>
                <a:tailEnd type="none" w="lg" len="lg"/>
              </a:ln>
            </p:spPr>
            <p:txBody>
              <a:bodyPr/>
              <a:lstStyle/>
              <a:p>
                <a:endParaRPr lang="en-US"/>
              </a:p>
            </p:txBody>
          </p:sp>
          <p:sp>
            <p:nvSpPr>
              <p:cNvPr id="11317" name="Line 9"/>
              <p:cNvSpPr>
                <a:spLocks noChangeShapeType="1"/>
              </p:cNvSpPr>
              <p:nvPr/>
            </p:nvSpPr>
            <p:spPr bwMode="auto">
              <a:xfrm>
                <a:off x="4002" y="2159"/>
                <a:ext cx="80" cy="1"/>
              </a:xfrm>
              <a:prstGeom prst="line">
                <a:avLst/>
              </a:prstGeom>
              <a:noFill/>
              <a:ln w="12700">
                <a:solidFill>
                  <a:srgbClr val="000000"/>
                </a:solidFill>
                <a:round/>
                <a:headEnd type="none" w="lg" len="lg"/>
                <a:tailEnd type="none" w="lg" len="lg"/>
              </a:ln>
            </p:spPr>
            <p:txBody>
              <a:bodyPr/>
              <a:lstStyle/>
              <a:p>
                <a:endParaRPr lang="en-US"/>
              </a:p>
            </p:txBody>
          </p:sp>
          <p:sp>
            <p:nvSpPr>
              <p:cNvPr id="11318" name="Line 10"/>
              <p:cNvSpPr>
                <a:spLocks noChangeShapeType="1"/>
              </p:cNvSpPr>
              <p:nvPr/>
            </p:nvSpPr>
            <p:spPr bwMode="auto">
              <a:xfrm>
                <a:off x="4162" y="2121"/>
                <a:ext cx="80" cy="0"/>
              </a:xfrm>
              <a:prstGeom prst="line">
                <a:avLst/>
              </a:prstGeom>
              <a:noFill/>
              <a:ln w="12700">
                <a:solidFill>
                  <a:srgbClr val="000000"/>
                </a:solidFill>
                <a:round/>
                <a:headEnd type="none" w="lg" len="lg"/>
                <a:tailEnd type="none" w="lg" len="lg"/>
              </a:ln>
            </p:spPr>
            <p:txBody>
              <a:bodyPr/>
              <a:lstStyle/>
              <a:p>
                <a:endParaRPr lang="en-US"/>
              </a:p>
            </p:txBody>
          </p:sp>
          <p:sp>
            <p:nvSpPr>
              <p:cNvPr id="11319" name="Line 11"/>
              <p:cNvSpPr>
                <a:spLocks noChangeShapeType="1"/>
              </p:cNvSpPr>
              <p:nvPr/>
            </p:nvSpPr>
            <p:spPr bwMode="auto">
              <a:xfrm>
                <a:off x="4321" y="2082"/>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0" name="Line 12"/>
              <p:cNvSpPr>
                <a:spLocks noChangeShapeType="1"/>
              </p:cNvSpPr>
              <p:nvPr/>
            </p:nvSpPr>
            <p:spPr bwMode="auto">
              <a:xfrm>
                <a:off x="4481" y="2043"/>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1" name="Line 13"/>
              <p:cNvSpPr>
                <a:spLocks noChangeShapeType="1"/>
              </p:cNvSpPr>
              <p:nvPr/>
            </p:nvSpPr>
            <p:spPr bwMode="auto">
              <a:xfrm>
                <a:off x="4601" y="196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2" name="Line 14"/>
              <p:cNvSpPr>
                <a:spLocks noChangeShapeType="1"/>
              </p:cNvSpPr>
              <p:nvPr/>
            </p:nvSpPr>
            <p:spPr bwMode="auto">
              <a:xfrm>
                <a:off x="4720" y="1888"/>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3" name="Line 15"/>
              <p:cNvSpPr>
                <a:spLocks noChangeShapeType="1"/>
              </p:cNvSpPr>
              <p:nvPr/>
            </p:nvSpPr>
            <p:spPr bwMode="auto">
              <a:xfrm>
                <a:off x="4760" y="1772"/>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4" name="Line 16"/>
              <p:cNvSpPr>
                <a:spLocks noChangeShapeType="1"/>
              </p:cNvSpPr>
              <p:nvPr/>
            </p:nvSpPr>
            <p:spPr bwMode="auto">
              <a:xfrm>
                <a:off x="4760" y="165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5" name="Line 17"/>
              <p:cNvSpPr>
                <a:spLocks noChangeShapeType="1"/>
              </p:cNvSpPr>
              <p:nvPr/>
            </p:nvSpPr>
            <p:spPr bwMode="auto">
              <a:xfrm>
                <a:off x="4640" y="1539"/>
                <a:ext cx="81" cy="1"/>
              </a:xfrm>
              <a:prstGeom prst="line">
                <a:avLst/>
              </a:prstGeom>
              <a:noFill/>
              <a:ln w="12700">
                <a:solidFill>
                  <a:srgbClr val="000000"/>
                </a:solidFill>
                <a:round/>
                <a:headEnd type="none" w="lg" len="lg"/>
                <a:tailEnd type="none" w="lg" len="lg"/>
              </a:ln>
            </p:spPr>
            <p:txBody>
              <a:bodyPr/>
              <a:lstStyle/>
              <a:p>
                <a:endParaRPr lang="en-US"/>
              </a:p>
            </p:txBody>
          </p:sp>
          <p:sp>
            <p:nvSpPr>
              <p:cNvPr id="11326" name="Line 18"/>
              <p:cNvSpPr>
                <a:spLocks noChangeShapeType="1"/>
              </p:cNvSpPr>
              <p:nvPr/>
            </p:nvSpPr>
            <p:spPr bwMode="auto">
              <a:xfrm>
                <a:off x="4481" y="1462"/>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7" name="Line 19"/>
              <p:cNvSpPr>
                <a:spLocks noChangeShapeType="1"/>
              </p:cNvSpPr>
              <p:nvPr/>
            </p:nvSpPr>
            <p:spPr bwMode="auto">
              <a:xfrm>
                <a:off x="4321" y="1423"/>
                <a:ext cx="80" cy="0"/>
              </a:xfrm>
              <a:prstGeom prst="line">
                <a:avLst/>
              </a:prstGeom>
              <a:noFill/>
              <a:ln w="12700">
                <a:solidFill>
                  <a:srgbClr val="000000"/>
                </a:solidFill>
                <a:round/>
                <a:headEnd type="none" w="lg" len="lg"/>
                <a:tailEnd type="none" w="lg" len="lg"/>
              </a:ln>
            </p:spPr>
            <p:txBody>
              <a:bodyPr/>
              <a:lstStyle/>
              <a:p>
                <a:endParaRPr lang="en-US"/>
              </a:p>
            </p:txBody>
          </p:sp>
          <p:sp>
            <p:nvSpPr>
              <p:cNvPr id="11328" name="Line 20"/>
              <p:cNvSpPr>
                <a:spLocks noChangeShapeType="1"/>
              </p:cNvSpPr>
              <p:nvPr/>
            </p:nvSpPr>
            <p:spPr bwMode="auto">
              <a:xfrm>
                <a:off x="4202" y="1384"/>
                <a:ext cx="80" cy="1"/>
              </a:xfrm>
              <a:prstGeom prst="line">
                <a:avLst/>
              </a:prstGeom>
              <a:noFill/>
              <a:ln w="12700">
                <a:solidFill>
                  <a:srgbClr val="000000"/>
                </a:solidFill>
                <a:round/>
                <a:headEnd type="none" w="lg" len="lg"/>
                <a:tailEnd type="none" w="lg" len="lg"/>
              </a:ln>
            </p:spPr>
            <p:txBody>
              <a:bodyPr/>
              <a:lstStyle/>
              <a:p>
                <a:endParaRPr lang="en-US"/>
              </a:p>
            </p:txBody>
          </p:sp>
          <p:sp>
            <p:nvSpPr>
              <p:cNvPr id="11329" name="Line 21"/>
              <p:cNvSpPr>
                <a:spLocks noChangeShapeType="1"/>
              </p:cNvSpPr>
              <p:nvPr/>
            </p:nvSpPr>
            <p:spPr bwMode="auto">
              <a:xfrm>
                <a:off x="4042" y="134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30" name="Line 22"/>
              <p:cNvSpPr>
                <a:spLocks noChangeShapeType="1"/>
              </p:cNvSpPr>
              <p:nvPr/>
            </p:nvSpPr>
            <p:spPr bwMode="auto">
              <a:xfrm>
                <a:off x="3763" y="134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31" name="Line 23"/>
              <p:cNvSpPr>
                <a:spLocks noChangeShapeType="1"/>
              </p:cNvSpPr>
              <p:nvPr/>
            </p:nvSpPr>
            <p:spPr bwMode="auto">
              <a:xfrm>
                <a:off x="3923" y="134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32" name="Freeform 24"/>
              <p:cNvSpPr>
                <a:spLocks/>
              </p:cNvSpPr>
              <p:nvPr/>
            </p:nvSpPr>
            <p:spPr bwMode="auto">
              <a:xfrm>
                <a:off x="4002" y="2276"/>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3" name="Freeform 25"/>
              <p:cNvSpPr>
                <a:spLocks/>
              </p:cNvSpPr>
              <p:nvPr/>
            </p:nvSpPr>
            <p:spPr bwMode="auto">
              <a:xfrm>
                <a:off x="3843" y="2276"/>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4" name="Freeform 26"/>
              <p:cNvSpPr>
                <a:spLocks/>
              </p:cNvSpPr>
              <p:nvPr/>
            </p:nvSpPr>
            <p:spPr bwMode="auto">
              <a:xfrm>
                <a:off x="4242" y="1229"/>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5" name="Freeform 27"/>
              <p:cNvSpPr>
                <a:spLocks/>
              </p:cNvSpPr>
              <p:nvPr/>
            </p:nvSpPr>
            <p:spPr bwMode="auto">
              <a:xfrm>
                <a:off x="4202" y="223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6" name="Freeform 28"/>
              <p:cNvSpPr>
                <a:spLocks/>
              </p:cNvSpPr>
              <p:nvPr/>
            </p:nvSpPr>
            <p:spPr bwMode="auto">
              <a:xfrm>
                <a:off x="4880" y="157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7" name="Freeform 29"/>
              <p:cNvSpPr>
                <a:spLocks/>
              </p:cNvSpPr>
              <p:nvPr/>
            </p:nvSpPr>
            <p:spPr bwMode="auto">
              <a:xfrm>
                <a:off x="4760" y="142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8" name="Freeform 30"/>
              <p:cNvSpPr>
                <a:spLocks/>
              </p:cNvSpPr>
              <p:nvPr/>
            </p:nvSpPr>
            <p:spPr bwMode="auto">
              <a:xfrm>
                <a:off x="4361" y="219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39" name="Freeform 31"/>
              <p:cNvSpPr>
                <a:spLocks/>
              </p:cNvSpPr>
              <p:nvPr/>
            </p:nvSpPr>
            <p:spPr bwMode="auto">
              <a:xfrm>
                <a:off x="4082" y="119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0" name="Freeform 32"/>
              <p:cNvSpPr>
                <a:spLocks/>
              </p:cNvSpPr>
              <p:nvPr/>
            </p:nvSpPr>
            <p:spPr bwMode="auto">
              <a:xfrm>
                <a:off x="4960" y="173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1" name="Freeform 33"/>
              <p:cNvSpPr>
                <a:spLocks/>
              </p:cNvSpPr>
              <p:nvPr/>
            </p:nvSpPr>
            <p:spPr bwMode="auto">
              <a:xfrm>
                <a:off x="4601" y="1346"/>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2" name="Freeform 34"/>
              <p:cNvSpPr>
                <a:spLocks/>
              </p:cNvSpPr>
              <p:nvPr/>
            </p:nvSpPr>
            <p:spPr bwMode="auto">
              <a:xfrm>
                <a:off x="4401" y="126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3" name="Freeform 35"/>
              <p:cNvSpPr>
                <a:spLocks/>
              </p:cNvSpPr>
              <p:nvPr/>
            </p:nvSpPr>
            <p:spPr bwMode="auto">
              <a:xfrm>
                <a:off x="4640" y="2121"/>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4" name="Freeform 36"/>
              <p:cNvSpPr>
                <a:spLocks/>
              </p:cNvSpPr>
              <p:nvPr/>
            </p:nvSpPr>
            <p:spPr bwMode="auto">
              <a:xfrm>
                <a:off x="3923" y="115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5" name="Freeform 37"/>
              <p:cNvSpPr>
                <a:spLocks/>
              </p:cNvSpPr>
              <p:nvPr/>
            </p:nvSpPr>
            <p:spPr bwMode="auto">
              <a:xfrm>
                <a:off x="4760" y="2004"/>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6" name="Freeform 38"/>
              <p:cNvSpPr>
                <a:spLocks/>
              </p:cNvSpPr>
              <p:nvPr/>
            </p:nvSpPr>
            <p:spPr bwMode="auto">
              <a:xfrm>
                <a:off x="4880" y="188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47" name="Freeform 39"/>
              <p:cNvSpPr>
                <a:spLocks/>
              </p:cNvSpPr>
              <p:nvPr/>
            </p:nvSpPr>
            <p:spPr bwMode="auto">
              <a:xfrm>
                <a:off x="3763" y="115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nvGrpSpPr>
              <p:cNvPr id="11348" name="Group 40"/>
              <p:cNvGrpSpPr>
                <a:grpSpLocks/>
              </p:cNvGrpSpPr>
              <p:nvPr/>
            </p:nvGrpSpPr>
            <p:grpSpPr bwMode="auto">
              <a:xfrm flipH="1">
                <a:off x="2448" y="1152"/>
                <a:ext cx="1277" cy="1201"/>
                <a:chOff x="2812" y="1056"/>
                <a:chExt cx="1277" cy="1201"/>
              </a:xfrm>
            </p:grpSpPr>
            <p:sp>
              <p:nvSpPr>
                <p:cNvPr id="11351" name="Line 41"/>
                <p:cNvSpPr>
                  <a:spLocks noChangeShapeType="1"/>
                </p:cNvSpPr>
                <p:nvPr/>
              </p:nvSpPr>
              <p:spPr bwMode="auto">
                <a:xfrm>
                  <a:off x="2892" y="2063"/>
                  <a:ext cx="80" cy="1"/>
                </a:xfrm>
                <a:prstGeom prst="line">
                  <a:avLst/>
                </a:prstGeom>
                <a:noFill/>
                <a:ln w="12700">
                  <a:solidFill>
                    <a:srgbClr val="000000"/>
                  </a:solidFill>
                  <a:round/>
                  <a:headEnd type="none" w="lg" len="lg"/>
                  <a:tailEnd type="none" w="lg" len="lg"/>
                </a:ln>
              </p:spPr>
              <p:txBody>
                <a:bodyPr/>
                <a:lstStyle/>
                <a:p>
                  <a:endParaRPr lang="en-US"/>
                </a:p>
              </p:txBody>
            </p:sp>
            <p:sp>
              <p:nvSpPr>
                <p:cNvPr id="11352" name="Line 42"/>
                <p:cNvSpPr>
                  <a:spLocks noChangeShapeType="1"/>
                </p:cNvSpPr>
                <p:nvPr/>
              </p:nvSpPr>
              <p:spPr bwMode="auto">
                <a:xfrm>
                  <a:off x="3051" y="2063"/>
                  <a:ext cx="80" cy="1"/>
                </a:xfrm>
                <a:prstGeom prst="line">
                  <a:avLst/>
                </a:prstGeom>
                <a:noFill/>
                <a:ln w="12700">
                  <a:solidFill>
                    <a:srgbClr val="000000"/>
                  </a:solidFill>
                  <a:round/>
                  <a:headEnd type="none" w="lg" len="lg"/>
                  <a:tailEnd type="none" w="lg" len="lg"/>
                </a:ln>
              </p:spPr>
              <p:txBody>
                <a:bodyPr/>
                <a:lstStyle/>
                <a:p>
                  <a:endParaRPr lang="en-US"/>
                </a:p>
              </p:txBody>
            </p:sp>
            <p:sp>
              <p:nvSpPr>
                <p:cNvPr id="11353" name="Line 43"/>
                <p:cNvSpPr>
                  <a:spLocks noChangeShapeType="1"/>
                </p:cNvSpPr>
                <p:nvPr/>
              </p:nvSpPr>
              <p:spPr bwMode="auto">
                <a:xfrm>
                  <a:off x="3211" y="2025"/>
                  <a:ext cx="80" cy="0"/>
                </a:xfrm>
                <a:prstGeom prst="line">
                  <a:avLst/>
                </a:prstGeom>
                <a:noFill/>
                <a:ln w="12700">
                  <a:solidFill>
                    <a:srgbClr val="000000"/>
                  </a:solidFill>
                  <a:round/>
                  <a:headEnd type="none" w="lg" len="lg"/>
                  <a:tailEnd type="none" w="lg" len="lg"/>
                </a:ln>
              </p:spPr>
              <p:txBody>
                <a:bodyPr/>
                <a:lstStyle/>
                <a:p>
                  <a:endParaRPr lang="en-US"/>
                </a:p>
              </p:txBody>
            </p:sp>
            <p:sp>
              <p:nvSpPr>
                <p:cNvPr id="11354" name="Line 44"/>
                <p:cNvSpPr>
                  <a:spLocks noChangeShapeType="1"/>
                </p:cNvSpPr>
                <p:nvPr/>
              </p:nvSpPr>
              <p:spPr bwMode="auto">
                <a:xfrm>
                  <a:off x="3370" y="198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55" name="Line 45"/>
                <p:cNvSpPr>
                  <a:spLocks noChangeShapeType="1"/>
                </p:cNvSpPr>
                <p:nvPr/>
              </p:nvSpPr>
              <p:spPr bwMode="auto">
                <a:xfrm>
                  <a:off x="3530" y="1947"/>
                  <a:ext cx="80" cy="0"/>
                </a:xfrm>
                <a:prstGeom prst="line">
                  <a:avLst/>
                </a:prstGeom>
                <a:noFill/>
                <a:ln w="12700">
                  <a:solidFill>
                    <a:srgbClr val="000000"/>
                  </a:solidFill>
                  <a:round/>
                  <a:headEnd type="none" w="lg" len="lg"/>
                  <a:tailEnd type="none" w="lg" len="lg"/>
                </a:ln>
              </p:spPr>
              <p:txBody>
                <a:bodyPr/>
                <a:lstStyle/>
                <a:p>
                  <a:endParaRPr lang="en-US"/>
                </a:p>
              </p:txBody>
            </p:sp>
            <p:sp>
              <p:nvSpPr>
                <p:cNvPr id="11356" name="Line 46"/>
                <p:cNvSpPr>
                  <a:spLocks noChangeShapeType="1"/>
                </p:cNvSpPr>
                <p:nvPr/>
              </p:nvSpPr>
              <p:spPr bwMode="auto">
                <a:xfrm>
                  <a:off x="3650" y="1870"/>
                  <a:ext cx="80" cy="0"/>
                </a:xfrm>
                <a:prstGeom prst="line">
                  <a:avLst/>
                </a:prstGeom>
                <a:noFill/>
                <a:ln w="12700">
                  <a:solidFill>
                    <a:srgbClr val="000000"/>
                  </a:solidFill>
                  <a:round/>
                  <a:headEnd type="none" w="lg" len="lg"/>
                  <a:tailEnd type="none" w="lg" len="lg"/>
                </a:ln>
              </p:spPr>
              <p:txBody>
                <a:bodyPr/>
                <a:lstStyle/>
                <a:p>
                  <a:endParaRPr lang="en-US"/>
                </a:p>
              </p:txBody>
            </p:sp>
            <p:sp>
              <p:nvSpPr>
                <p:cNvPr id="11357" name="Line 47"/>
                <p:cNvSpPr>
                  <a:spLocks noChangeShapeType="1"/>
                </p:cNvSpPr>
                <p:nvPr/>
              </p:nvSpPr>
              <p:spPr bwMode="auto">
                <a:xfrm>
                  <a:off x="3769" y="1792"/>
                  <a:ext cx="80" cy="0"/>
                </a:xfrm>
                <a:prstGeom prst="line">
                  <a:avLst/>
                </a:prstGeom>
                <a:noFill/>
                <a:ln w="12700">
                  <a:solidFill>
                    <a:srgbClr val="000000"/>
                  </a:solidFill>
                  <a:round/>
                  <a:headEnd type="none" w="lg" len="lg"/>
                  <a:tailEnd type="none" w="lg" len="lg"/>
                </a:ln>
              </p:spPr>
              <p:txBody>
                <a:bodyPr/>
                <a:lstStyle/>
                <a:p>
                  <a:endParaRPr lang="en-US"/>
                </a:p>
              </p:txBody>
            </p:sp>
            <p:sp>
              <p:nvSpPr>
                <p:cNvPr id="11358" name="Line 48"/>
                <p:cNvSpPr>
                  <a:spLocks noChangeShapeType="1"/>
                </p:cNvSpPr>
                <p:nvPr/>
              </p:nvSpPr>
              <p:spPr bwMode="auto">
                <a:xfrm>
                  <a:off x="3809" y="167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59" name="Line 49"/>
                <p:cNvSpPr>
                  <a:spLocks noChangeShapeType="1"/>
                </p:cNvSpPr>
                <p:nvPr/>
              </p:nvSpPr>
              <p:spPr bwMode="auto">
                <a:xfrm>
                  <a:off x="3809" y="1560"/>
                  <a:ext cx="80" cy="0"/>
                </a:xfrm>
                <a:prstGeom prst="line">
                  <a:avLst/>
                </a:prstGeom>
                <a:noFill/>
                <a:ln w="12700">
                  <a:solidFill>
                    <a:srgbClr val="000000"/>
                  </a:solidFill>
                  <a:round/>
                  <a:headEnd type="none" w="lg" len="lg"/>
                  <a:tailEnd type="none" w="lg" len="lg"/>
                </a:ln>
              </p:spPr>
              <p:txBody>
                <a:bodyPr/>
                <a:lstStyle/>
                <a:p>
                  <a:endParaRPr lang="en-US"/>
                </a:p>
              </p:txBody>
            </p:sp>
            <p:sp>
              <p:nvSpPr>
                <p:cNvPr id="11360" name="Line 50"/>
                <p:cNvSpPr>
                  <a:spLocks noChangeShapeType="1"/>
                </p:cNvSpPr>
                <p:nvPr/>
              </p:nvSpPr>
              <p:spPr bwMode="auto">
                <a:xfrm>
                  <a:off x="3689" y="1443"/>
                  <a:ext cx="81" cy="1"/>
                </a:xfrm>
                <a:prstGeom prst="line">
                  <a:avLst/>
                </a:prstGeom>
                <a:noFill/>
                <a:ln w="12700">
                  <a:solidFill>
                    <a:srgbClr val="000000"/>
                  </a:solidFill>
                  <a:round/>
                  <a:headEnd type="none" w="lg" len="lg"/>
                  <a:tailEnd type="none" w="lg" len="lg"/>
                </a:ln>
              </p:spPr>
              <p:txBody>
                <a:bodyPr/>
                <a:lstStyle/>
                <a:p>
                  <a:endParaRPr lang="en-US"/>
                </a:p>
              </p:txBody>
            </p:sp>
            <p:sp>
              <p:nvSpPr>
                <p:cNvPr id="11361" name="Line 51"/>
                <p:cNvSpPr>
                  <a:spLocks noChangeShapeType="1"/>
                </p:cNvSpPr>
                <p:nvPr/>
              </p:nvSpPr>
              <p:spPr bwMode="auto">
                <a:xfrm>
                  <a:off x="3530" y="1366"/>
                  <a:ext cx="80" cy="0"/>
                </a:xfrm>
                <a:prstGeom prst="line">
                  <a:avLst/>
                </a:prstGeom>
                <a:noFill/>
                <a:ln w="12700">
                  <a:solidFill>
                    <a:srgbClr val="000000"/>
                  </a:solidFill>
                  <a:round/>
                  <a:headEnd type="none" w="lg" len="lg"/>
                  <a:tailEnd type="none" w="lg" len="lg"/>
                </a:ln>
              </p:spPr>
              <p:txBody>
                <a:bodyPr/>
                <a:lstStyle/>
                <a:p>
                  <a:endParaRPr lang="en-US"/>
                </a:p>
              </p:txBody>
            </p:sp>
            <p:sp>
              <p:nvSpPr>
                <p:cNvPr id="11362" name="Line 52"/>
                <p:cNvSpPr>
                  <a:spLocks noChangeShapeType="1"/>
                </p:cNvSpPr>
                <p:nvPr/>
              </p:nvSpPr>
              <p:spPr bwMode="auto">
                <a:xfrm>
                  <a:off x="3370" y="1327"/>
                  <a:ext cx="80" cy="0"/>
                </a:xfrm>
                <a:prstGeom prst="line">
                  <a:avLst/>
                </a:prstGeom>
                <a:noFill/>
                <a:ln w="12700">
                  <a:solidFill>
                    <a:srgbClr val="000000"/>
                  </a:solidFill>
                  <a:round/>
                  <a:headEnd type="none" w="lg" len="lg"/>
                  <a:tailEnd type="none" w="lg" len="lg"/>
                </a:ln>
              </p:spPr>
              <p:txBody>
                <a:bodyPr/>
                <a:lstStyle/>
                <a:p>
                  <a:endParaRPr lang="en-US"/>
                </a:p>
              </p:txBody>
            </p:sp>
            <p:sp>
              <p:nvSpPr>
                <p:cNvPr id="11363" name="Line 53"/>
                <p:cNvSpPr>
                  <a:spLocks noChangeShapeType="1"/>
                </p:cNvSpPr>
                <p:nvPr/>
              </p:nvSpPr>
              <p:spPr bwMode="auto">
                <a:xfrm>
                  <a:off x="3251" y="1288"/>
                  <a:ext cx="80" cy="1"/>
                </a:xfrm>
                <a:prstGeom prst="line">
                  <a:avLst/>
                </a:prstGeom>
                <a:noFill/>
                <a:ln w="12700">
                  <a:solidFill>
                    <a:srgbClr val="000000"/>
                  </a:solidFill>
                  <a:round/>
                  <a:headEnd type="none" w="lg" len="lg"/>
                  <a:tailEnd type="none" w="lg" len="lg"/>
                </a:ln>
              </p:spPr>
              <p:txBody>
                <a:bodyPr/>
                <a:lstStyle/>
                <a:p>
                  <a:endParaRPr lang="en-US"/>
                </a:p>
              </p:txBody>
            </p:sp>
            <p:sp>
              <p:nvSpPr>
                <p:cNvPr id="11364" name="Line 54"/>
                <p:cNvSpPr>
                  <a:spLocks noChangeShapeType="1"/>
                </p:cNvSpPr>
                <p:nvPr/>
              </p:nvSpPr>
              <p:spPr bwMode="auto">
                <a:xfrm>
                  <a:off x="3091" y="1250"/>
                  <a:ext cx="80" cy="0"/>
                </a:xfrm>
                <a:prstGeom prst="line">
                  <a:avLst/>
                </a:prstGeom>
                <a:noFill/>
                <a:ln w="12700">
                  <a:solidFill>
                    <a:srgbClr val="000000"/>
                  </a:solidFill>
                  <a:round/>
                  <a:headEnd type="none" w="lg" len="lg"/>
                  <a:tailEnd type="none" w="lg" len="lg"/>
                </a:ln>
              </p:spPr>
              <p:txBody>
                <a:bodyPr/>
                <a:lstStyle/>
                <a:p>
                  <a:endParaRPr lang="en-US"/>
                </a:p>
              </p:txBody>
            </p:sp>
            <p:sp>
              <p:nvSpPr>
                <p:cNvPr id="11365" name="Line 55"/>
                <p:cNvSpPr>
                  <a:spLocks noChangeShapeType="1"/>
                </p:cNvSpPr>
                <p:nvPr/>
              </p:nvSpPr>
              <p:spPr bwMode="auto">
                <a:xfrm>
                  <a:off x="2812" y="1250"/>
                  <a:ext cx="80" cy="0"/>
                </a:xfrm>
                <a:prstGeom prst="line">
                  <a:avLst/>
                </a:prstGeom>
                <a:noFill/>
                <a:ln w="12700">
                  <a:solidFill>
                    <a:srgbClr val="000000"/>
                  </a:solidFill>
                  <a:round/>
                  <a:headEnd type="none" w="lg" len="lg"/>
                  <a:tailEnd type="none" w="lg" len="lg"/>
                </a:ln>
              </p:spPr>
              <p:txBody>
                <a:bodyPr/>
                <a:lstStyle/>
                <a:p>
                  <a:endParaRPr lang="en-US"/>
                </a:p>
              </p:txBody>
            </p:sp>
            <p:sp>
              <p:nvSpPr>
                <p:cNvPr id="11366" name="Line 56"/>
                <p:cNvSpPr>
                  <a:spLocks noChangeShapeType="1"/>
                </p:cNvSpPr>
                <p:nvPr/>
              </p:nvSpPr>
              <p:spPr bwMode="auto">
                <a:xfrm>
                  <a:off x="2972" y="1250"/>
                  <a:ext cx="80" cy="0"/>
                </a:xfrm>
                <a:prstGeom prst="line">
                  <a:avLst/>
                </a:prstGeom>
                <a:noFill/>
                <a:ln w="12700">
                  <a:solidFill>
                    <a:srgbClr val="000000"/>
                  </a:solidFill>
                  <a:round/>
                  <a:headEnd type="none" w="lg" len="lg"/>
                  <a:tailEnd type="none" w="lg" len="lg"/>
                </a:ln>
              </p:spPr>
              <p:txBody>
                <a:bodyPr/>
                <a:lstStyle/>
                <a:p>
                  <a:endParaRPr lang="en-US"/>
                </a:p>
              </p:txBody>
            </p:sp>
            <p:sp>
              <p:nvSpPr>
                <p:cNvPr id="11367" name="Freeform 57"/>
                <p:cNvSpPr>
                  <a:spLocks/>
                </p:cNvSpPr>
                <p:nvPr/>
              </p:nvSpPr>
              <p:spPr bwMode="auto">
                <a:xfrm>
                  <a:off x="3051" y="2180"/>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68" name="Freeform 58"/>
                <p:cNvSpPr>
                  <a:spLocks/>
                </p:cNvSpPr>
                <p:nvPr/>
              </p:nvSpPr>
              <p:spPr bwMode="auto">
                <a:xfrm>
                  <a:off x="2892" y="2180"/>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69" name="Freeform 59"/>
                <p:cNvSpPr>
                  <a:spLocks/>
                </p:cNvSpPr>
                <p:nvPr/>
              </p:nvSpPr>
              <p:spPr bwMode="auto">
                <a:xfrm>
                  <a:off x="3291" y="1133"/>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0" name="Freeform 60"/>
                <p:cNvSpPr>
                  <a:spLocks/>
                </p:cNvSpPr>
                <p:nvPr/>
              </p:nvSpPr>
              <p:spPr bwMode="auto">
                <a:xfrm>
                  <a:off x="3251" y="2141"/>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1" name="Freeform 61"/>
                <p:cNvSpPr>
                  <a:spLocks/>
                </p:cNvSpPr>
                <p:nvPr/>
              </p:nvSpPr>
              <p:spPr bwMode="auto">
                <a:xfrm>
                  <a:off x="3929" y="148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2" name="Freeform 62"/>
                <p:cNvSpPr>
                  <a:spLocks/>
                </p:cNvSpPr>
                <p:nvPr/>
              </p:nvSpPr>
              <p:spPr bwMode="auto">
                <a:xfrm>
                  <a:off x="3809" y="132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3" name="Freeform 63"/>
                <p:cNvSpPr>
                  <a:spLocks/>
                </p:cNvSpPr>
                <p:nvPr/>
              </p:nvSpPr>
              <p:spPr bwMode="auto">
                <a:xfrm>
                  <a:off x="3410" y="210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4" name="Freeform 64"/>
                <p:cNvSpPr>
                  <a:spLocks/>
                </p:cNvSpPr>
                <p:nvPr/>
              </p:nvSpPr>
              <p:spPr bwMode="auto">
                <a:xfrm>
                  <a:off x="3131" y="1095"/>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5" name="Freeform 65"/>
                <p:cNvSpPr>
                  <a:spLocks/>
                </p:cNvSpPr>
                <p:nvPr/>
              </p:nvSpPr>
              <p:spPr bwMode="auto">
                <a:xfrm>
                  <a:off x="4009" y="1637"/>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6" name="Freeform 66"/>
                <p:cNvSpPr>
                  <a:spLocks/>
                </p:cNvSpPr>
                <p:nvPr/>
              </p:nvSpPr>
              <p:spPr bwMode="auto">
                <a:xfrm>
                  <a:off x="3650" y="1250"/>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7" name="Freeform 67"/>
                <p:cNvSpPr>
                  <a:spLocks/>
                </p:cNvSpPr>
                <p:nvPr/>
              </p:nvSpPr>
              <p:spPr bwMode="auto">
                <a:xfrm>
                  <a:off x="3450" y="117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8" name="Freeform 68"/>
                <p:cNvSpPr>
                  <a:spLocks/>
                </p:cNvSpPr>
                <p:nvPr/>
              </p:nvSpPr>
              <p:spPr bwMode="auto">
                <a:xfrm>
                  <a:off x="3689" y="2025"/>
                  <a:ext cx="81"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79" name="Freeform 69"/>
                <p:cNvSpPr>
                  <a:spLocks/>
                </p:cNvSpPr>
                <p:nvPr/>
              </p:nvSpPr>
              <p:spPr bwMode="auto">
                <a:xfrm>
                  <a:off x="2972" y="1056"/>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80" name="Freeform 70"/>
                <p:cNvSpPr>
                  <a:spLocks/>
                </p:cNvSpPr>
                <p:nvPr/>
              </p:nvSpPr>
              <p:spPr bwMode="auto">
                <a:xfrm>
                  <a:off x="3809" y="1908"/>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81" name="Freeform 71"/>
                <p:cNvSpPr>
                  <a:spLocks/>
                </p:cNvSpPr>
                <p:nvPr/>
              </p:nvSpPr>
              <p:spPr bwMode="auto">
                <a:xfrm>
                  <a:off x="3929" y="1792"/>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sp>
              <p:nvSpPr>
                <p:cNvPr id="11382" name="Freeform 72"/>
                <p:cNvSpPr>
                  <a:spLocks/>
                </p:cNvSpPr>
                <p:nvPr/>
              </p:nvSpPr>
              <p:spPr bwMode="auto">
                <a:xfrm>
                  <a:off x="2812" y="1056"/>
                  <a:ext cx="80" cy="78"/>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11349" name="Line 73"/>
              <p:cNvSpPr>
                <a:spLocks noChangeShapeType="1"/>
              </p:cNvSpPr>
              <p:nvPr/>
            </p:nvSpPr>
            <p:spPr bwMode="auto">
              <a:xfrm>
                <a:off x="3696" y="2160"/>
                <a:ext cx="80" cy="1"/>
              </a:xfrm>
              <a:prstGeom prst="line">
                <a:avLst/>
              </a:prstGeom>
              <a:noFill/>
              <a:ln w="12700">
                <a:solidFill>
                  <a:srgbClr val="000000"/>
                </a:solidFill>
                <a:round/>
                <a:headEnd type="none" w="lg" len="lg"/>
                <a:tailEnd type="none" w="lg" len="lg"/>
              </a:ln>
            </p:spPr>
            <p:txBody>
              <a:bodyPr/>
              <a:lstStyle/>
              <a:p>
                <a:endParaRPr lang="en-US"/>
              </a:p>
            </p:txBody>
          </p:sp>
          <p:sp>
            <p:nvSpPr>
              <p:cNvPr id="11350" name="Freeform 74"/>
              <p:cNvSpPr>
                <a:spLocks/>
              </p:cNvSpPr>
              <p:nvPr/>
            </p:nvSpPr>
            <p:spPr bwMode="auto">
              <a:xfrm>
                <a:off x="3696" y="2277"/>
                <a:ext cx="80" cy="77"/>
              </a:xfrm>
              <a:custGeom>
                <a:avLst/>
                <a:gdLst>
                  <a:gd name="T0" fmla="*/ 9965 w 20000"/>
                  <a:gd name="T1" fmla="*/ 0 h 20000"/>
                  <a:gd name="T2" fmla="*/ 9965 w 20000"/>
                  <a:gd name="T3" fmla="*/ 19931 h 20000"/>
                  <a:gd name="T4" fmla="*/ 9965 w 20000"/>
                  <a:gd name="T5" fmla="*/ 9965 h 20000"/>
                  <a:gd name="T6" fmla="*/ 19931 w 20000"/>
                  <a:gd name="T7" fmla="*/ 9965 h 20000"/>
                  <a:gd name="T8" fmla="*/ 0 w 20000"/>
                  <a:gd name="T9" fmla="*/ 9965 h 20000"/>
                  <a:gd name="T10" fmla="*/ 9965 w 20000"/>
                  <a:gd name="T11" fmla="*/ 9965 h 20000"/>
                  <a:gd name="T12" fmla="*/ 0 60000 65536"/>
                  <a:gd name="T13" fmla="*/ 0 60000 65536"/>
                  <a:gd name="T14" fmla="*/ 0 60000 65536"/>
                  <a:gd name="T15" fmla="*/ 0 60000 65536"/>
                  <a:gd name="T16" fmla="*/ 0 60000 65536"/>
                  <a:gd name="T17" fmla="*/ 0 60000 65536"/>
                  <a:gd name="T18" fmla="*/ 0 w 20000"/>
                  <a:gd name="T19" fmla="*/ 0 h 20000"/>
                  <a:gd name="T20" fmla="*/ 20000 w 20000"/>
                  <a:gd name="T21" fmla="*/ 20000 h 20000"/>
                </a:gdLst>
                <a:ahLst/>
                <a:cxnLst>
                  <a:cxn ang="T12">
                    <a:pos x="T0" y="T1"/>
                  </a:cxn>
                  <a:cxn ang="T13">
                    <a:pos x="T2" y="T3"/>
                  </a:cxn>
                  <a:cxn ang="T14">
                    <a:pos x="T4" y="T5"/>
                  </a:cxn>
                  <a:cxn ang="T15">
                    <a:pos x="T6" y="T7"/>
                  </a:cxn>
                  <a:cxn ang="T16">
                    <a:pos x="T8" y="T9"/>
                  </a:cxn>
                  <a:cxn ang="T17">
                    <a:pos x="T10" y="T11"/>
                  </a:cxn>
                </a:cxnLst>
                <a:rect l="T18" t="T19" r="T20" b="T21"/>
                <a:pathLst>
                  <a:path w="20000" h="20000">
                    <a:moveTo>
                      <a:pt x="9965" y="0"/>
                    </a:moveTo>
                    <a:lnTo>
                      <a:pt x="9965" y="19931"/>
                    </a:lnTo>
                    <a:lnTo>
                      <a:pt x="9965" y="9965"/>
                    </a:lnTo>
                    <a:lnTo>
                      <a:pt x="19931" y="9965"/>
                    </a:lnTo>
                    <a:lnTo>
                      <a:pt x="0" y="9965"/>
                    </a:lnTo>
                    <a:lnTo>
                      <a:pt x="9965" y="9965"/>
                    </a:lnTo>
                  </a:path>
                </a:pathLst>
              </a:custGeom>
              <a:noFill/>
              <a:ln w="12700" cap="flat">
                <a:solidFill>
                  <a:srgbClr val="000000"/>
                </a:solidFill>
                <a:prstDash val="solid"/>
                <a:round/>
                <a:headEnd type="none" w="lg" len="lg"/>
                <a:tailEnd type="none" w="lg" len="lg"/>
              </a:ln>
            </p:spPr>
            <p:txBody>
              <a:bodyPr/>
              <a:lstStyle/>
              <a:p>
                <a:endParaRPr lang="en-US"/>
              </a:p>
            </p:txBody>
          </p:sp>
        </p:grpSp>
        <p:sp>
          <p:nvSpPr>
            <p:cNvPr id="11271" name="Line 104"/>
            <p:cNvSpPr>
              <a:spLocks noChangeShapeType="1"/>
            </p:cNvSpPr>
            <p:nvPr/>
          </p:nvSpPr>
          <p:spPr bwMode="auto">
            <a:xfrm>
              <a:off x="816" y="1680"/>
              <a:ext cx="0" cy="864"/>
            </a:xfrm>
            <a:prstGeom prst="line">
              <a:avLst/>
            </a:prstGeom>
            <a:noFill/>
            <a:ln w="15875">
              <a:solidFill>
                <a:schemeClr val="tx1"/>
              </a:solidFill>
              <a:round/>
              <a:headEnd/>
              <a:tailEnd/>
            </a:ln>
          </p:spPr>
          <p:txBody>
            <a:bodyPr anchor="ctr">
              <a:spAutoFit/>
            </a:bodyPr>
            <a:lstStyle/>
            <a:p>
              <a:endParaRPr lang="en-US"/>
            </a:p>
          </p:txBody>
        </p:sp>
        <p:sp>
          <p:nvSpPr>
            <p:cNvPr id="11272" name="Line 105"/>
            <p:cNvSpPr>
              <a:spLocks noChangeShapeType="1"/>
            </p:cNvSpPr>
            <p:nvPr/>
          </p:nvSpPr>
          <p:spPr bwMode="auto">
            <a:xfrm>
              <a:off x="816" y="2544"/>
              <a:ext cx="4080" cy="0"/>
            </a:xfrm>
            <a:prstGeom prst="line">
              <a:avLst/>
            </a:prstGeom>
            <a:noFill/>
            <a:ln w="15875">
              <a:solidFill>
                <a:schemeClr val="tx1"/>
              </a:solidFill>
              <a:round/>
              <a:headEnd/>
              <a:tailEnd/>
            </a:ln>
          </p:spPr>
          <p:txBody>
            <a:bodyPr anchor="ctr">
              <a:spAutoFit/>
            </a:bodyPr>
            <a:lstStyle/>
            <a:p>
              <a:endParaRPr lang="en-US"/>
            </a:p>
          </p:txBody>
        </p:sp>
        <p:sp>
          <p:nvSpPr>
            <p:cNvPr id="11273" name="Line 106"/>
            <p:cNvSpPr>
              <a:spLocks noChangeShapeType="1"/>
            </p:cNvSpPr>
            <p:nvPr/>
          </p:nvSpPr>
          <p:spPr bwMode="auto">
            <a:xfrm>
              <a:off x="816" y="1680"/>
              <a:ext cx="541" cy="0"/>
            </a:xfrm>
            <a:prstGeom prst="line">
              <a:avLst/>
            </a:prstGeom>
            <a:noFill/>
            <a:ln w="15875">
              <a:solidFill>
                <a:schemeClr val="tx1"/>
              </a:solidFill>
              <a:round/>
              <a:headEnd/>
              <a:tailEnd type="oval" w="lg" len="lg"/>
            </a:ln>
          </p:spPr>
          <p:txBody>
            <a:bodyPr anchor="ctr">
              <a:spAutoFit/>
            </a:bodyPr>
            <a:lstStyle/>
            <a:p>
              <a:endParaRPr lang="en-US"/>
            </a:p>
          </p:txBody>
        </p:sp>
        <p:sp>
          <p:nvSpPr>
            <p:cNvPr id="11274" name="Line 107"/>
            <p:cNvSpPr>
              <a:spLocks noChangeShapeType="1"/>
            </p:cNvSpPr>
            <p:nvPr/>
          </p:nvSpPr>
          <p:spPr bwMode="auto">
            <a:xfrm flipV="1">
              <a:off x="4896" y="2112"/>
              <a:ext cx="0" cy="432"/>
            </a:xfrm>
            <a:prstGeom prst="line">
              <a:avLst/>
            </a:prstGeom>
            <a:noFill/>
            <a:ln w="15875">
              <a:solidFill>
                <a:schemeClr val="tx1"/>
              </a:solidFill>
              <a:round/>
              <a:headEnd/>
              <a:tailEnd type="stealth" w="lg" len="lg"/>
            </a:ln>
          </p:spPr>
          <p:txBody>
            <a:bodyPr anchor="ctr">
              <a:spAutoFit/>
            </a:bodyPr>
            <a:lstStyle/>
            <a:p>
              <a:endParaRPr lang="en-US"/>
            </a:p>
          </p:txBody>
        </p:sp>
        <p:sp>
          <p:nvSpPr>
            <p:cNvPr id="11275" name="Line 108"/>
            <p:cNvSpPr>
              <a:spLocks noChangeShapeType="1"/>
            </p:cNvSpPr>
            <p:nvPr/>
          </p:nvSpPr>
          <p:spPr bwMode="auto">
            <a:xfrm flipH="1">
              <a:off x="4176" y="1680"/>
              <a:ext cx="336" cy="0"/>
            </a:xfrm>
            <a:prstGeom prst="line">
              <a:avLst/>
            </a:prstGeom>
            <a:noFill/>
            <a:ln w="15875">
              <a:solidFill>
                <a:schemeClr val="tx1"/>
              </a:solidFill>
              <a:round/>
              <a:headEnd type="stealth" w="lg" len="lg"/>
              <a:tailEnd type="oval" w="lg" len="lg"/>
            </a:ln>
          </p:spPr>
          <p:txBody>
            <a:bodyPr anchor="ctr">
              <a:spAutoFit/>
            </a:bodyPr>
            <a:lstStyle/>
            <a:p>
              <a:endParaRPr lang="en-US"/>
            </a:p>
          </p:txBody>
        </p:sp>
        <p:sp>
          <p:nvSpPr>
            <p:cNvPr id="11276" name="Text Box 110"/>
            <p:cNvSpPr txBox="1">
              <a:spLocks noChangeArrowheads="1"/>
            </p:cNvSpPr>
            <p:nvPr/>
          </p:nvSpPr>
          <p:spPr bwMode="auto">
            <a:xfrm>
              <a:off x="288" y="1536"/>
              <a:ext cx="652" cy="376"/>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Negative</a:t>
              </a:r>
            </a:p>
            <a:p>
              <a:r>
                <a:rPr lang="en-US" sz="1600">
                  <a:latin typeface="Arial" charset="0"/>
                </a:rPr>
                <a:t>electrode</a:t>
              </a:r>
            </a:p>
          </p:txBody>
        </p:sp>
        <p:sp>
          <p:nvSpPr>
            <p:cNvPr id="11277" name="Text Box 111"/>
            <p:cNvSpPr txBox="1">
              <a:spLocks noChangeArrowheads="1"/>
            </p:cNvSpPr>
            <p:nvPr/>
          </p:nvSpPr>
          <p:spPr bwMode="auto">
            <a:xfrm>
              <a:off x="3609" y="816"/>
              <a:ext cx="1136" cy="222"/>
            </a:xfrm>
            <a:prstGeom prst="rect">
              <a:avLst/>
            </a:prstGeom>
            <a:solidFill>
              <a:schemeClr val="bg1"/>
            </a:solidFill>
            <a:ln w="15875">
              <a:solidFill>
                <a:srgbClr val="000000"/>
              </a:solidFill>
              <a:miter lim="800000"/>
              <a:headEnd/>
              <a:tailEnd/>
            </a:ln>
          </p:spPr>
          <p:txBody>
            <a:bodyPr>
              <a:spAutoFit/>
            </a:bodyPr>
            <a:lstStyle/>
            <a:p>
              <a:r>
                <a:rPr lang="en-US" sz="1600">
                  <a:latin typeface="Arial" charset="0"/>
                </a:rPr>
                <a:t>positive electrode</a:t>
              </a:r>
            </a:p>
          </p:txBody>
        </p:sp>
        <p:cxnSp>
          <p:nvCxnSpPr>
            <p:cNvPr id="11278" name="AutoShape 112"/>
            <p:cNvCxnSpPr>
              <a:cxnSpLocks noChangeShapeType="1"/>
              <a:stCxn id="11277" idx="2"/>
              <a:endCxn id="11275" idx="1"/>
            </p:cNvCxnSpPr>
            <p:nvPr/>
          </p:nvCxnSpPr>
          <p:spPr bwMode="auto">
            <a:xfrm flipH="1">
              <a:off x="4176" y="1043"/>
              <a:ext cx="1" cy="642"/>
            </a:xfrm>
            <a:prstGeom prst="straightConnector1">
              <a:avLst/>
            </a:prstGeom>
            <a:noFill/>
            <a:ln w="15875">
              <a:solidFill>
                <a:schemeClr val="tx1"/>
              </a:solidFill>
              <a:round/>
              <a:headEnd/>
              <a:tailEnd type="stealth" w="lg" len="lg"/>
            </a:ln>
          </p:spPr>
        </p:cxnSp>
        <p:grpSp>
          <p:nvGrpSpPr>
            <p:cNvPr id="11279" name="Group 1111"/>
            <p:cNvGrpSpPr>
              <a:grpSpLocks/>
            </p:cNvGrpSpPr>
            <p:nvPr/>
          </p:nvGrpSpPr>
          <p:grpSpPr bwMode="auto">
            <a:xfrm>
              <a:off x="4512" y="1350"/>
              <a:ext cx="724" cy="724"/>
              <a:chOff x="4512" y="1350"/>
              <a:chExt cx="724" cy="724"/>
            </a:xfrm>
          </p:grpSpPr>
          <p:grpSp>
            <p:nvGrpSpPr>
              <p:cNvPr id="11281" name="Group 1085"/>
              <p:cNvGrpSpPr>
                <a:grpSpLocks/>
              </p:cNvGrpSpPr>
              <p:nvPr/>
            </p:nvGrpSpPr>
            <p:grpSpPr bwMode="auto">
              <a:xfrm>
                <a:off x="4515" y="1350"/>
                <a:ext cx="721" cy="724"/>
                <a:chOff x="4463" y="1104"/>
                <a:chExt cx="721" cy="724"/>
              </a:xfrm>
            </p:grpSpPr>
            <p:sp>
              <p:nvSpPr>
                <p:cNvPr id="11291" name="Rectangle 1086"/>
                <p:cNvSpPr>
                  <a:spLocks noChangeArrowheads="1"/>
                </p:cNvSpPr>
                <p:nvPr/>
              </p:nvSpPr>
              <p:spPr bwMode="auto">
                <a:xfrm>
                  <a:off x="4464" y="1104"/>
                  <a:ext cx="720" cy="720"/>
                </a:xfrm>
                <a:prstGeom prst="rect">
                  <a:avLst/>
                </a:prstGeom>
                <a:solidFill>
                  <a:schemeClr val="bg1"/>
                </a:solidFill>
                <a:ln w="15875">
                  <a:solidFill>
                    <a:schemeClr val="tx1"/>
                  </a:solidFill>
                  <a:miter lim="800000"/>
                  <a:headEnd/>
                  <a:tailEnd type="none" w="lg" len="lg"/>
                </a:ln>
              </p:spPr>
              <p:txBody>
                <a:bodyPr anchor="ctr">
                  <a:spAutoFit/>
                </a:bodyPr>
                <a:lstStyle/>
                <a:p>
                  <a:endParaRPr lang="en-US"/>
                </a:p>
              </p:txBody>
            </p:sp>
            <p:sp>
              <p:nvSpPr>
                <p:cNvPr id="11292" name="Line 1087"/>
                <p:cNvSpPr>
                  <a:spLocks noChangeShapeType="1"/>
                </p:cNvSpPr>
                <p:nvPr/>
              </p:nvSpPr>
              <p:spPr bwMode="auto">
                <a:xfrm>
                  <a:off x="4472" y="1108"/>
                  <a:ext cx="0" cy="720"/>
                </a:xfrm>
                <a:prstGeom prst="line">
                  <a:avLst/>
                </a:prstGeom>
                <a:noFill/>
                <a:ln w="12700">
                  <a:solidFill>
                    <a:srgbClr val="FF0066"/>
                  </a:solidFill>
                  <a:round/>
                  <a:headEnd/>
                  <a:tailEnd/>
                </a:ln>
              </p:spPr>
              <p:txBody>
                <a:bodyPr anchor="ctr">
                  <a:spAutoFit/>
                </a:bodyPr>
                <a:lstStyle/>
                <a:p>
                  <a:endParaRPr lang="en-US"/>
                </a:p>
              </p:txBody>
            </p:sp>
            <p:sp>
              <p:nvSpPr>
                <p:cNvPr id="11293" name="Line 1088"/>
                <p:cNvSpPr>
                  <a:spLocks noChangeShapeType="1"/>
                </p:cNvSpPr>
                <p:nvPr/>
              </p:nvSpPr>
              <p:spPr bwMode="auto">
                <a:xfrm>
                  <a:off x="4536" y="1108"/>
                  <a:ext cx="0" cy="720"/>
                </a:xfrm>
                <a:prstGeom prst="line">
                  <a:avLst/>
                </a:prstGeom>
                <a:noFill/>
                <a:ln w="12700">
                  <a:solidFill>
                    <a:srgbClr val="FF0066"/>
                  </a:solidFill>
                  <a:round/>
                  <a:headEnd/>
                  <a:tailEnd/>
                </a:ln>
              </p:spPr>
              <p:txBody>
                <a:bodyPr anchor="ctr">
                  <a:spAutoFit/>
                </a:bodyPr>
                <a:lstStyle/>
                <a:p>
                  <a:endParaRPr lang="en-US"/>
                </a:p>
              </p:txBody>
            </p:sp>
            <p:sp>
              <p:nvSpPr>
                <p:cNvPr id="11294" name="Line 1089"/>
                <p:cNvSpPr>
                  <a:spLocks noChangeShapeType="1"/>
                </p:cNvSpPr>
                <p:nvPr/>
              </p:nvSpPr>
              <p:spPr bwMode="auto">
                <a:xfrm>
                  <a:off x="4664" y="1108"/>
                  <a:ext cx="0" cy="720"/>
                </a:xfrm>
                <a:prstGeom prst="line">
                  <a:avLst/>
                </a:prstGeom>
                <a:noFill/>
                <a:ln w="12700">
                  <a:solidFill>
                    <a:srgbClr val="FF0066"/>
                  </a:solidFill>
                  <a:round/>
                  <a:headEnd/>
                  <a:tailEnd/>
                </a:ln>
              </p:spPr>
              <p:txBody>
                <a:bodyPr anchor="ctr">
                  <a:spAutoFit/>
                </a:bodyPr>
                <a:lstStyle/>
                <a:p>
                  <a:endParaRPr lang="en-US"/>
                </a:p>
              </p:txBody>
            </p:sp>
            <p:sp>
              <p:nvSpPr>
                <p:cNvPr id="11295" name="Line 1090"/>
                <p:cNvSpPr>
                  <a:spLocks noChangeShapeType="1"/>
                </p:cNvSpPr>
                <p:nvPr/>
              </p:nvSpPr>
              <p:spPr bwMode="auto">
                <a:xfrm>
                  <a:off x="4792" y="1108"/>
                  <a:ext cx="0" cy="720"/>
                </a:xfrm>
                <a:prstGeom prst="line">
                  <a:avLst/>
                </a:prstGeom>
                <a:noFill/>
                <a:ln w="12700">
                  <a:solidFill>
                    <a:srgbClr val="FF0066"/>
                  </a:solidFill>
                  <a:round/>
                  <a:headEnd/>
                  <a:tailEnd/>
                </a:ln>
              </p:spPr>
              <p:txBody>
                <a:bodyPr anchor="ctr">
                  <a:spAutoFit/>
                </a:bodyPr>
                <a:lstStyle/>
                <a:p>
                  <a:endParaRPr lang="en-US"/>
                </a:p>
              </p:txBody>
            </p:sp>
            <p:sp>
              <p:nvSpPr>
                <p:cNvPr id="11296" name="Line 1091"/>
                <p:cNvSpPr>
                  <a:spLocks noChangeShapeType="1"/>
                </p:cNvSpPr>
                <p:nvPr/>
              </p:nvSpPr>
              <p:spPr bwMode="auto">
                <a:xfrm>
                  <a:off x="4920" y="1108"/>
                  <a:ext cx="0" cy="720"/>
                </a:xfrm>
                <a:prstGeom prst="line">
                  <a:avLst/>
                </a:prstGeom>
                <a:noFill/>
                <a:ln w="12700">
                  <a:solidFill>
                    <a:srgbClr val="FF0066"/>
                  </a:solidFill>
                  <a:round/>
                  <a:headEnd/>
                  <a:tailEnd/>
                </a:ln>
              </p:spPr>
              <p:txBody>
                <a:bodyPr anchor="ctr">
                  <a:spAutoFit/>
                </a:bodyPr>
                <a:lstStyle/>
                <a:p>
                  <a:endParaRPr lang="en-US"/>
                </a:p>
              </p:txBody>
            </p:sp>
            <p:sp>
              <p:nvSpPr>
                <p:cNvPr id="11297" name="Line 1092"/>
                <p:cNvSpPr>
                  <a:spLocks noChangeShapeType="1"/>
                </p:cNvSpPr>
                <p:nvPr/>
              </p:nvSpPr>
              <p:spPr bwMode="auto">
                <a:xfrm>
                  <a:off x="4600" y="1108"/>
                  <a:ext cx="0" cy="720"/>
                </a:xfrm>
                <a:prstGeom prst="line">
                  <a:avLst/>
                </a:prstGeom>
                <a:noFill/>
                <a:ln w="12700">
                  <a:solidFill>
                    <a:srgbClr val="FF0066"/>
                  </a:solidFill>
                  <a:round/>
                  <a:headEnd/>
                  <a:tailEnd/>
                </a:ln>
              </p:spPr>
              <p:txBody>
                <a:bodyPr anchor="ctr">
                  <a:spAutoFit/>
                </a:bodyPr>
                <a:lstStyle/>
                <a:p>
                  <a:endParaRPr lang="en-US"/>
                </a:p>
              </p:txBody>
            </p:sp>
            <p:sp>
              <p:nvSpPr>
                <p:cNvPr id="11298" name="Line 1093"/>
                <p:cNvSpPr>
                  <a:spLocks noChangeShapeType="1"/>
                </p:cNvSpPr>
                <p:nvPr/>
              </p:nvSpPr>
              <p:spPr bwMode="auto">
                <a:xfrm>
                  <a:off x="4728" y="1108"/>
                  <a:ext cx="0" cy="720"/>
                </a:xfrm>
                <a:prstGeom prst="line">
                  <a:avLst/>
                </a:prstGeom>
                <a:noFill/>
                <a:ln w="12700">
                  <a:solidFill>
                    <a:srgbClr val="FF0066"/>
                  </a:solidFill>
                  <a:round/>
                  <a:headEnd/>
                  <a:tailEnd/>
                </a:ln>
              </p:spPr>
              <p:txBody>
                <a:bodyPr anchor="ctr">
                  <a:spAutoFit/>
                </a:bodyPr>
                <a:lstStyle/>
                <a:p>
                  <a:endParaRPr lang="en-US"/>
                </a:p>
              </p:txBody>
            </p:sp>
            <p:sp>
              <p:nvSpPr>
                <p:cNvPr id="11299" name="Line 1094"/>
                <p:cNvSpPr>
                  <a:spLocks noChangeShapeType="1"/>
                </p:cNvSpPr>
                <p:nvPr/>
              </p:nvSpPr>
              <p:spPr bwMode="auto">
                <a:xfrm>
                  <a:off x="4856" y="1108"/>
                  <a:ext cx="0" cy="720"/>
                </a:xfrm>
                <a:prstGeom prst="line">
                  <a:avLst/>
                </a:prstGeom>
                <a:noFill/>
                <a:ln w="12700">
                  <a:solidFill>
                    <a:srgbClr val="FF0066"/>
                  </a:solidFill>
                  <a:round/>
                  <a:headEnd/>
                  <a:tailEnd/>
                </a:ln>
              </p:spPr>
              <p:txBody>
                <a:bodyPr anchor="ctr">
                  <a:spAutoFit/>
                </a:bodyPr>
                <a:lstStyle/>
                <a:p>
                  <a:endParaRPr lang="en-US"/>
                </a:p>
              </p:txBody>
            </p:sp>
            <p:sp>
              <p:nvSpPr>
                <p:cNvPr id="11300" name="Line 1095"/>
                <p:cNvSpPr>
                  <a:spLocks noChangeShapeType="1"/>
                </p:cNvSpPr>
                <p:nvPr/>
              </p:nvSpPr>
              <p:spPr bwMode="auto">
                <a:xfrm>
                  <a:off x="4984" y="1108"/>
                  <a:ext cx="0" cy="720"/>
                </a:xfrm>
                <a:prstGeom prst="line">
                  <a:avLst/>
                </a:prstGeom>
                <a:noFill/>
                <a:ln w="12700">
                  <a:solidFill>
                    <a:srgbClr val="FF0066"/>
                  </a:solidFill>
                  <a:round/>
                  <a:headEnd/>
                  <a:tailEnd/>
                </a:ln>
              </p:spPr>
              <p:txBody>
                <a:bodyPr anchor="ctr">
                  <a:spAutoFit/>
                </a:bodyPr>
                <a:lstStyle/>
                <a:p>
                  <a:endParaRPr lang="en-US"/>
                </a:p>
              </p:txBody>
            </p:sp>
            <p:sp>
              <p:nvSpPr>
                <p:cNvPr id="11301" name="Line 1096"/>
                <p:cNvSpPr>
                  <a:spLocks noChangeShapeType="1"/>
                </p:cNvSpPr>
                <p:nvPr/>
              </p:nvSpPr>
              <p:spPr bwMode="auto">
                <a:xfrm>
                  <a:off x="5048" y="1108"/>
                  <a:ext cx="0" cy="720"/>
                </a:xfrm>
                <a:prstGeom prst="line">
                  <a:avLst/>
                </a:prstGeom>
                <a:noFill/>
                <a:ln w="12700">
                  <a:solidFill>
                    <a:srgbClr val="FF0066"/>
                  </a:solidFill>
                  <a:round/>
                  <a:headEnd/>
                  <a:tailEnd/>
                </a:ln>
              </p:spPr>
              <p:txBody>
                <a:bodyPr anchor="ctr">
                  <a:spAutoFit/>
                </a:bodyPr>
                <a:lstStyle/>
                <a:p>
                  <a:endParaRPr lang="en-US"/>
                </a:p>
              </p:txBody>
            </p:sp>
            <p:sp>
              <p:nvSpPr>
                <p:cNvPr id="11302" name="Line 1097"/>
                <p:cNvSpPr>
                  <a:spLocks noChangeShapeType="1"/>
                </p:cNvSpPr>
                <p:nvPr/>
              </p:nvSpPr>
              <p:spPr bwMode="auto">
                <a:xfrm>
                  <a:off x="5112" y="1108"/>
                  <a:ext cx="0" cy="720"/>
                </a:xfrm>
                <a:prstGeom prst="line">
                  <a:avLst/>
                </a:prstGeom>
                <a:noFill/>
                <a:ln w="12700">
                  <a:solidFill>
                    <a:srgbClr val="FF0066"/>
                  </a:solidFill>
                  <a:round/>
                  <a:headEnd/>
                  <a:tailEnd/>
                </a:ln>
              </p:spPr>
              <p:txBody>
                <a:bodyPr anchor="ctr">
                  <a:spAutoFit/>
                </a:bodyPr>
                <a:lstStyle/>
                <a:p>
                  <a:endParaRPr lang="en-US"/>
                </a:p>
              </p:txBody>
            </p:sp>
            <p:sp>
              <p:nvSpPr>
                <p:cNvPr id="11303" name="Line 1098"/>
                <p:cNvSpPr>
                  <a:spLocks noChangeShapeType="1"/>
                </p:cNvSpPr>
                <p:nvPr/>
              </p:nvSpPr>
              <p:spPr bwMode="auto">
                <a:xfrm>
                  <a:off x="5176" y="1108"/>
                  <a:ext cx="0" cy="720"/>
                </a:xfrm>
                <a:prstGeom prst="line">
                  <a:avLst/>
                </a:prstGeom>
                <a:noFill/>
                <a:ln w="12700">
                  <a:solidFill>
                    <a:srgbClr val="FF0066"/>
                  </a:solidFill>
                  <a:round/>
                  <a:headEnd/>
                  <a:tailEnd/>
                </a:ln>
              </p:spPr>
              <p:txBody>
                <a:bodyPr anchor="ctr">
                  <a:spAutoFit/>
                </a:bodyPr>
                <a:lstStyle/>
                <a:p>
                  <a:endParaRPr lang="en-US"/>
                </a:p>
              </p:txBody>
            </p:sp>
            <p:sp>
              <p:nvSpPr>
                <p:cNvPr id="11304" name="Freeform 1099"/>
                <p:cNvSpPr>
                  <a:spLocks/>
                </p:cNvSpPr>
                <p:nvPr/>
              </p:nvSpPr>
              <p:spPr bwMode="auto">
                <a:xfrm>
                  <a:off x="4463" y="1819"/>
                  <a:ext cx="720" cy="2"/>
                </a:xfrm>
                <a:custGeom>
                  <a:avLst/>
                  <a:gdLst>
                    <a:gd name="T0" fmla="*/ 0 w 720"/>
                    <a:gd name="T1" fmla="*/ 0 h 2"/>
                    <a:gd name="T2" fmla="*/ 397 w 720"/>
                    <a:gd name="T3" fmla="*/ 2 h 2"/>
                    <a:gd name="T4" fmla="*/ 720 w 720"/>
                    <a:gd name="T5" fmla="*/ 0 h 2"/>
                    <a:gd name="T6" fmla="*/ 0 60000 65536"/>
                    <a:gd name="T7" fmla="*/ 0 60000 65536"/>
                    <a:gd name="T8" fmla="*/ 0 60000 65536"/>
                    <a:gd name="T9" fmla="*/ 0 w 720"/>
                    <a:gd name="T10" fmla="*/ 0 h 2"/>
                    <a:gd name="T11" fmla="*/ 720 w 720"/>
                    <a:gd name="T12" fmla="*/ 2 h 2"/>
                  </a:gdLst>
                  <a:ahLst/>
                  <a:cxnLst>
                    <a:cxn ang="T6">
                      <a:pos x="T0" y="T1"/>
                    </a:cxn>
                    <a:cxn ang="T7">
                      <a:pos x="T2" y="T3"/>
                    </a:cxn>
                    <a:cxn ang="T8">
                      <a:pos x="T4" y="T5"/>
                    </a:cxn>
                  </a:cxnLst>
                  <a:rect l="T9" t="T10" r="T11" b="T12"/>
                  <a:pathLst>
                    <a:path w="720" h="2">
                      <a:moveTo>
                        <a:pt x="0" y="0"/>
                      </a:moveTo>
                      <a:lnTo>
                        <a:pt x="397" y="2"/>
                      </a:lnTo>
                      <a:lnTo>
                        <a:pt x="720" y="0"/>
                      </a:lnTo>
                    </a:path>
                  </a:pathLst>
                </a:custGeom>
                <a:solidFill>
                  <a:srgbClr val="FF0000"/>
                </a:solidFill>
                <a:ln w="12700">
                  <a:solidFill>
                    <a:srgbClr val="FF0066"/>
                  </a:solidFill>
                  <a:round/>
                  <a:headEnd/>
                  <a:tailEnd/>
                </a:ln>
              </p:spPr>
              <p:txBody>
                <a:bodyPr anchor="ctr">
                  <a:spAutoFit/>
                </a:bodyPr>
                <a:lstStyle/>
                <a:p>
                  <a:endParaRPr lang="en-US"/>
                </a:p>
              </p:txBody>
            </p:sp>
            <p:sp>
              <p:nvSpPr>
                <p:cNvPr id="11305" name="Line 1100"/>
                <p:cNvSpPr>
                  <a:spLocks noChangeShapeType="1"/>
                </p:cNvSpPr>
                <p:nvPr/>
              </p:nvSpPr>
              <p:spPr bwMode="auto">
                <a:xfrm rot="-5400000">
                  <a:off x="4823" y="1395"/>
                  <a:ext cx="0" cy="720"/>
                </a:xfrm>
                <a:prstGeom prst="line">
                  <a:avLst/>
                </a:prstGeom>
                <a:noFill/>
                <a:ln w="12700">
                  <a:solidFill>
                    <a:srgbClr val="FF0066"/>
                  </a:solidFill>
                  <a:round/>
                  <a:headEnd/>
                  <a:tailEnd/>
                </a:ln>
              </p:spPr>
              <p:txBody>
                <a:bodyPr anchor="ctr">
                  <a:spAutoFit/>
                </a:bodyPr>
                <a:lstStyle/>
                <a:p>
                  <a:endParaRPr lang="en-US"/>
                </a:p>
              </p:txBody>
            </p:sp>
            <p:sp>
              <p:nvSpPr>
                <p:cNvPr id="11306" name="Line 1101"/>
                <p:cNvSpPr>
                  <a:spLocks noChangeShapeType="1"/>
                </p:cNvSpPr>
                <p:nvPr/>
              </p:nvSpPr>
              <p:spPr bwMode="auto">
                <a:xfrm rot="-5400000">
                  <a:off x="4823" y="1267"/>
                  <a:ext cx="0" cy="720"/>
                </a:xfrm>
                <a:prstGeom prst="line">
                  <a:avLst/>
                </a:prstGeom>
                <a:noFill/>
                <a:ln w="12700">
                  <a:solidFill>
                    <a:srgbClr val="FF0066"/>
                  </a:solidFill>
                  <a:round/>
                  <a:headEnd/>
                  <a:tailEnd/>
                </a:ln>
              </p:spPr>
              <p:txBody>
                <a:bodyPr anchor="ctr">
                  <a:spAutoFit/>
                </a:bodyPr>
                <a:lstStyle/>
                <a:p>
                  <a:endParaRPr lang="en-US"/>
                </a:p>
              </p:txBody>
            </p:sp>
            <p:sp>
              <p:nvSpPr>
                <p:cNvPr id="11307" name="Line 1102"/>
                <p:cNvSpPr>
                  <a:spLocks noChangeShapeType="1"/>
                </p:cNvSpPr>
                <p:nvPr/>
              </p:nvSpPr>
              <p:spPr bwMode="auto">
                <a:xfrm rot="-5400000">
                  <a:off x="4823" y="1139"/>
                  <a:ext cx="0" cy="720"/>
                </a:xfrm>
                <a:prstGeom prst="line">
                  <a:avLst/>
                </a:prstGeom>
                <a:noFill/>
                <a:ln w="12700">
                  <a:solidFill>
                    <a:srgbClr val="FF0066"/>
                  </a:solidFill>
                  <a:round/>
                  <a:headEnd/>
                  <a:tailEnd/>
                </a:ln>
              </p:spPr>
              <p:txBody>
                <a:bodyPr anchor="ctr">
                  <a:spAutoFit/>
                </a:bodyPr>
                <a:lstStyle/>
                <a:p>
                  <a:endParaRPr lang="en-US"/>
                </a:p>
              </p:txBody>
            </p:sp>
            <p:sp>
              <p:nvSpPr>
                <p:cNvPr id="11308" name="Line 1103"/>
                <p:cNvSpPr>
                  <a:spLocks noChangeShapeType="1"/>
                </p:cNvSpPr>
                <p:nvPr/>
              </p:nvSpPr>
              <p:spPr bwMode="auto">
                <a:xfrm rot="-5400000">
                  <a:off x="4823" y="1011"/>
                  <a:ext cx="0" cy="720"/>
                </a:xfrm>
                <a:prstGeom prst="line">
                  <a:avLst/>
                </a:prstGeom>
                <a:noFill/>
                <a:ln w="12700">
                  <a:solidFill>
                    <a:srgbClr val="FF0066"/>
                  </a:solidFill>
                  <a:round/>
                  <a:headEnd/>
                  <a:tailEnd/>
                </a:ln>
              </p:spPr>
              <p:txBody>
                <a:bodyPr anchor="ctr">
                  <a:spAutoFit/>
                </a:bodyPr>
                <a:lstStyle/>
                <a:p>
                  <a:endParaRPr lang="en-US"/>
                </a:p>
              </p:txBody>
            </p:sp>
            <p:sp>
              <p:nvSpPr>
                <p:cNvPr id="11309" name="Line 1104"/>
                <p:cNvSpPr>
                  <a:spLocks noChangeShapeType="1"/>
                </p:cNvSpPr>
                <p:nvPr/>
              </p:nvSpPr>
              <p:spPr bwMode="auto">
                <a:xfrm rot="-5400000">
                  <a:off x="4823" y="1331"/>
                  <a:ext cx="0" cy="720"/>
                </a:xfrm>
                <a:prstGeom prst="line">
                  <a:avLst/>
                </a:prstGeom>
                <a:noFill/>
                <a:ln w="12700">
                  <a:solidFill>
                    <a:srgbClr val="FF0066"/>
                  </a:solidFill>
                  <a:round/>
                  <a:headEnd/>
                  <a:tailEnd/>
                </a:ln>
              </p:spPr>
              <p:txBody>
                <a:bodyPr anchor="ctr">
                  <a:spAutoFit/>
                </a:bodyPr>
                <a:lstStyle/>
                <a:p>
                  <a:endParaRPr lang="en-US"/>
                </a:p>
              </p:txBody>
            </p:sp>
            <p:sp>
              <p:nvSpPr>
                <p:cNvPr id="11310" name="Line 1105"/>
                <p:cNvSpPr>
                  <a:spLocks noChangeShapeType="1"/>
                </p:cNvSpPr>
                <p:nvPr/>
              </p:nvSpPr>
              <p:spPr bwMode="auto">
                <a:xfrm rot="-5400000">
                  <a:off x="4823" y="1203"/>
                  <a:ext cx="0" cy="720"/>
                </a:xfrm>
                <a:prstGeom prst="line">
                  <a:avLst/>
                </a:prstGeom>
                <a:noFill/>
                <a:ln w="12700">
                  <a:solidFill>
                    <a:srgbClr val="FF0066"/>
                  </a:solidFill>
                  <a:round/>
                  <a:headEnd/>
                  <a:tailEnd/>
                </a:ln>
              </p:spPr>
              <p:txBody>
                <a:bodyPr anchor="ctr">
                  <a:spAutoFit/>
                </a:bodyPr>
                <a:lstStyle/>
                <a:p>
                  <a:endParaRPr lang="en-US"/>
                </a:p>
              </p:txBody>
            </p:sp>
            <p:sp>
              <p:nvSpPr>
                <p:cNvPr id="11311" name="Line 1106"/>
                <p:cNvSpPr>
                  <a:spLocks noChangeShapeType="1"/>
                </p:cNvSpPr>
                <p:nvPr/>
              </p:nvSpPr>
              <p:spPr bwMode="auto">
                <a:xfrm rot="-5400000">
                  <a:off x="4823" y="1075"/>
                  <a:ext cx="0" cy="720"/>
                </a:xfrm>
                <a:prstGeom prst="line">
                  <a:avLst/>
                </a:prstGeom>
                <a:noFill/>
                <a:ln w="12700">
                  <a:solidFill>
                    <a:srgbClr val="FF0066"/>
                  </a:solidFill>
                  <a:round/>
                  <a:headEnd/>
                  <a:tailEnd/>
                </a:ln>
              </p:spPr>
              <p:txBody>
                <a:bodyPr anchor="ctr">
                  <a:spAutoFit/>
                </a:bodyPr>
                <a:lstStyle/>
                <a:p>
                  <a:endParaRPr lang="en-US"/>
                </a:p>
              </p:txBody>
            </p:sp>
            <p:sp>
              <p:nvSpPr>
                <p:cNvPr id="11312" name="Line 1107"/>
                <p:cNvSpPr>
                  <a:spLocks noChangeShapeType="1"/>
                </p:cNvSpPr>
                <p:nvPr/>
              </p:nvSpPr>
              <p:spPr bwMode="auto">
                <a:xfrm rot="-5400000">
                  <a:off x="4823" y="947"/>
                  <a:ext cx="0" cy="720"/>
                </a:xfrm>
                <a:prstGeom prst="line">
                  <a:avLst/>
                </a:prstGeom>
                <a:noFill/>
                <a:ln w="12700">
                  <a:solidFill>
                    <a:srgbClr val="FF0066"/>
                  </a:solidFill>
                  <a:round/>
                  <a:headEnd/>
                  <a:tailEnd/>
                </a:ln>
              </p:spPr>
              <p:txBody>
                <a:bodyPr anchor="ctr">
                  <a:spAutoFit/>
                </a:bodyPr>
                <a:lstStyle/>
                <a:p>
                  <a:endParaRPr lang="en-US"/>
                </a:p>
              </p:txBody>
            </p:sp>
            <p:sp>
              <p:nvSpPr>
                <p:cNvPr id="11313" name="Line 1108"/>
                <p:cNvSpPr>
                  <a:spLocks noChangeShapeType="1"/>
                </p:cNvSpPr>
                <p:nvPr/>
              </p:nvSpPr>
              <p:spPr bwMode="auto">
                <a:xfrm rot="-5400000">
                  <a:off x="4823" y="883"/>
                  <a:ext cx="0" cy="720"/>
                </a:xfrm>
                <a:prstGeom prst="line">
                  <a:avLst/>
                </a:prstGeom>
                <a:noFill/>
                <a:ln w="12700">
                  <a:solidFill>
                    <a:srgbClr val="FF0066"/>
                  </a:solidFill>
                  <a:round/>
                  <a:headEnd/>
                  <a:tailEnd/>
                </a:ln>
              </p:spPr>
              <p:txBody>
                <a:bodyPr anchor="ctr">
                  <a:spAutoFit/>
                </a:bodyPr>
                <a:lstStyle/>
                <a:p>
                  <a:endParaRPr lang="en-US"/>
                </a:p>
              </p:txBody>
            </p:sp>
            <p:sp>
              <p:nvSpPr>
                <p:cNvPr id="11314" name="Line 1109"/>
                <p:cNvSpPr>
                  <a:spLocks noChangeShapeType="1"/>
                </p:cNvSpPr>
                <p:nvPr/>
              </p:nvSpPr>
              <p:spPr bwMode="auto">
                <a:xfrm rot="-5400000">
                  <a:off x="4823" y="819"/>
                  <a:ext cx="0" cy="720"/>
                </a:xfrm>
                <a:prstGeom prst="line">
                  <a:avLst/>
                </a:prstGeom>
                <a:noFill/>
                <a:ln w="12700">
                  <a:solidFill>
                    <a:srgbClr val="FF0066"/>
                  </a:solidFill>
                  <a:round/>
                  <a:headEnd/>
                  <a:tailEnd/>
                </a:ln>
              </p:spPr>
              <p:txBody>
                <a:bodyPr anchor="ctr">
                  <a:spAutoFit/>
                </a:bodyPr>
                <a:lstStyle/>
                <a:p>
                  <a:endParaRPr lang="en-US"/>
                </a:p>
              </p:txBody>
            </p:sp>
            <p:sp>
              <p:nvSpPr>
                <p:cNvPr id="11315" name="Line 1110"/>
                <p:cNvSpPr>
                  <a:spLocks noChangeShapeType="1"/>
                </p:cNvSpPr>
                <p:nvPr/>
              </p:nvSpPr>
              <p:spPr bwMode="auto">
                <a:xfrm rot="-5400000">
                  <a:off x="4823" y="755"/>
                  <a:ext cx="0" cy="720"/>
                </a:xfrm>
                <a:prstGeom prst="line">
                  <a:avLst/>
                </a:prstGeom>
                <a:noFill/>
                <a:ln w="12700">
                  <a:solidFill>
                    <a:srgbClr val="FF0066"/>
                  </a:solidFill>
                  <a:round/>
                  <a:headEnd/>
                  <a:tailEnd/>
                </a:ln>
              </p:spPr>
              <p:txBody>
                <a:bodyPr anchor="ctr">
                  <a:spAutoFit/>
                </a:bodyPr>
                <a:lstStyle/>
                <a:p>
                  <a:endParaRPr lang="en-US"/>
                </a:p>
              </p:txBody>
            </p:sp>
          </p:grpSp>
          <p:grpSp>
            <p:nvGrpSpPr>
              <p:cNvPr id="11282" name="Group 184"/>
              <p:cNvGrpSpPr>
                <a:grpSpLocks/>
              </p:cNvGrpSpPr>
              <p:nvPr/>
            </p:nvGrpSpPr>
            <p:grpSpPr bwMode="auto">
              <a:xfrm>
                <a:off x="4512" y="1530"/>
                <a:ext cx="720" cy="229"/>
                <a:chOff x="4512" y="1529"/>
                <a:chExt cx="895" cy="229"/>
              </a:xfrm>
            </p:grpSpPr>
            <p:sp>
              <p:nvSpPr>
                <p:cNvPr id="11283" name="Line 145"/>
                <p:cNvSpPr>
                  <a:spLocks noChangeShapeType="1"/>
                </p:cNvSpPr>
                <p:nvPr/>
              </p:nvSpPr>
              <p:spPr bwMode="auto">
                <a:xfrm flipV="1">
                  <a:off x="4512" y="1680"/>
                  <a:ext cx="96" cy="0"/>
                </a:xfrm>
                <a:prstGeom prst="line">
                  <a:avLst/>
                </a:prstGeom>
                <a:noFill/>
                <a:ln w="38100">
                  <a:solidFill>
                    <a:srgbClr val="006600"/>
                  </a:solidFill>
                  <a:round/>
                  <a:headEnd/>
                  <a:tailEnd/>
                </a:ln>
              </p:spPr>
              <p:txBody>
                <a:bodyPr anchor="ctr">
                  <a:spAutoFit/>
                </a:bodyPr>
                <a:lstStyle/>
                <a:p>
                  <a:endParaRPr lang="en-US"/>
                </a:p>
              </p:txBody>
            </p:sp>
            <p:sp>
              <p:nvSpPr>
                <p:cNvPr id="11284" name="Line 146"/>
                <p:cNvSpPr>
                  <a:spLocks noChangeShapeType="1"/>
                </p:cNvSpPr>
                <p:nvPr/>
              </p:nvSpPr>
              <p:spPr bwMode="auto">
                <a:xfrm flipV="1">
                  <a:off x="4605" y="1529"/>
                  <a:ext cx="87" cy="152"/>
                </a:xfrm>
                <a:prstGeom prst="line">
                  <a:avLst/>
                </a:prstGeom>
                <a:noFill/>
                <a:ln w="38100">
                  <a:solidFill>
                    <a:srgbClr val="006600"/>
                  </a:solidFill>
                  <a:round/>
                  <a:headEnd/>
                  <a:tailEnd/>
                </a:ln>
              </p:spPr>
              <p:txBody>
                <a:bodyPr anchor="ctr">
                  <a:spAutoFit/>
                </a:bodyPr>
                <a:lstStyle/>
                <a:p>
                  <a:endParaRPr lang="en-US"/>
                </a:p>
              </p:txBody>
            </p:sp>
            <p:grpSp>
              <p:nvGrpSpPr>
                <p:cNvPr id="11285" name="Group 147"/>
                <p:cNvGrpSpPr>
                  <a:grpSpLocks/>
                </p:cNvGrpSpPr>
                <p:nvPr/>
              </p:nvGrpSpPr>
              <p:grpSpPr bwMode="auto">
                <a:xfrm flipH="1">
                  <a:off x="4698" y="1529"/>
                  <a:ext cx="180" cy="152"/>
                  <a:chOff x="4611" y="1719"/>
                  <a:chExt cx="180" cy="152"/>
                </a:xfrm>
              </p:grpSpPr>
              <p:sp>
                <p:nvSpPr>
                  <p:cNvPr id="11289" name="Line 148"/>
                  <p:cNvSpPr>
                    <a:spLocks noChangeShapeType="1"/>
                  </p:cNvSpPr>
                  <p:nvPr/>
                </p:nvSpPr>
                <p:spPr bwMode="auto">
                  <a:xfrm flipV="1">
                    <a:off x="4611" y="1870"/>
                    <a:ext cx="96" cy="0"/>
                  </a:xfrm>
                  <a:prstGeom prst="line">
                    <a:avLst/>
                  </a:prstGeom>
                  <a:noFill/>
                  <a:ln w="38100">
                    <a:solidFill>
                      <a:srgbClr val="006600"/>
                    </a:solidFill>
                    <a:round/>
                    <a:headEnd/>
                    <a:tailEnd/>
                  </a:ln>
                </p:spPr>
                <p:txBody>
                  <a:bodyPr anchor="ctr">
                    <a:spAutoFit/>
                  </a:bodyPr>
                  <a:lstStyle/>
                  <a:p>
                    <a:endParaRPr lang="en-US"/>
                  </a:p>
                </p:txBody>
              </p:sp>
              <p:sp>
                <p:nvSpPr>
                  <p:cNvPr id="11290" name="Line 149"/>
                  <p:cNvSpPr>
                    <a:spLocks noChangeShapeType="1"/>
                  </p:cNvSpPr>
                  <p:nvPr/>
                </p:nvSpPr>
                <p:spPr bwMode="auto">
                  <a:xfrm flipV="1">
                    <a:off x="4704" y="1719"/>
                    <a:ext cx="87" cy="152"/>
                  </a:xfrm>
                  <a:prstGeom prst="line">
                    <a:avLst/>
                  </a:prstGeom>
                  <a:noFill/>
                  <a:ln w="38100">
                    <a:solidFill>
                      <a:srgbClr val="006600"/>
                    </a:solidFill>
                    <a:round/>
                    <a:headEnd/>
                    <a:tailEnd/>
                  </a:ln>
                </p:spPr>
                <p:txBody>
                  <a:bodyPr anchor="ctr">
                    <a:spAutoFit/>
                  </a:bodyPr>
                  <a:lstStyle/>
                  <a:p>
                    <a:endParaRPr lang="en-US"/>
                  </a:p>
                </p:txBody>
              </p:sp>
            </p:grpSp>
            <p:sp>
              <p:nvSpPr>
                <p:cNvPr id="11286" name="Line 151"/>
                <p:cNvSpPr>
                  <a:spLocks noChangeShapeType="1"/>
                </p:cNvSpPr>
                <p:nvPr/>
              </p:nvSpPr>
              <p:spPr bwMode="auto">
                <a:xfrm>
                  <a:off x="4877" y="1679"/>
                  <a:ext cx="220" cy="76"/>
                </a:xfrm>
                <a:prstGeom prst="line">
                  <a:avLst/>
                </a:prstGeom>
                <a:noFill/>
                <a:ln w="38100">
                  <a:solidFill>
                    <a:srgbClr val="006600"/>
                  </a:solidFill>
                  <a:round/>
                  <a:headEnd/>
                  <a:tailEnd/>
                </a:ln>
              </p:spPr>
              <p:txBody>
                <a:bodyPr anchor="ctr">
                  <a:spAutoFit/>
                </a:bodyPr>
                <a:lstStyle/>
                <a:p>
                  <a:endParaRPr lang="en-US"/>
                </a:p>
              </p:txBody>
            </p:sp>
            <p:sp>
              <p:nvSpPr>
                <p:cNvPr id="11287" name="Line 156"/>
                <p:cNvSpPr>
                  <a:spLocks noChangeShapeType="1"/>
                </p:cNvSpPr>
                <p:nvPr/>
              </p:nvSpPr>
              <p:spPr bwMode="auto">
                <a:xfrm flipV="1">
                  <a:off x="5098" y="1682"/>
                  <a:ext cx="220" cy="76"/>
                </a:xfrm>
                <a:prstGeom prst="line">
                  <a:avLst/>
                </a:prstGeom>
                <a:noFill/>
                <a:ln w="38100">
                  <a:solidFill>
                    <a:srgbClr val="006600"/>
                  </a:solidFill>
                  <a:round/>
                  <a:headEnd/>
                  <a:tailEnd/>
                </a:ln>
              </p:spPr>
              <p:txBody>
                <a:bodyPr anchor="ctr">
                  <a:spAutoFit/>
                </a:bodyPr>
                <a:lstStyle/>
                <a:p>
                  <a:endParaRPr lang="en-US"/>
                </a:p>
              </p:txBody>
            </p:sp>
            <p:sp>
              <p:nvSpPr>
                <p:cNvPr id="11288" name="Line 157"/>
                <p:cNvSpPr>
                  <a:spLocks noChangeShapeType="1"/>
                </p:cNvSpPr>
                <p:nvPr/>
              </p:nvSpPr>
              <p:spPr bwMode="auto">
                <a:xfrm flipV="1">
                  <a:off x="5311" y="1680"/>
                  <a:ext cx="96" cy="0"/>
                </a:xfrm>
                <a:prstGeom prst="line">
                  <a:avLst/>
                </a:prstGeom>
                <a:noFill/>
                <a:ln w="38100">
                  <a:solidFill>
                    <a:srgbClr val="006600"/>
                  </a:solidFill>
                  <a:round/>
                  <a:headEnd/>
                  <a:tailEnd/>
                </a:ln>
              </p:spPr>
              <p:txBody>
                <a:bodyPr anchor="ctr">
                  <a:spAutoFit/>
                </a:bodyPr>
                <a:lstStyle/>
                <a:p>
                  <a:endParaRPr lang="en-US"/>
                </a:p>
              </p:txBody>
            </p:sp>
          </p:grpSp>
        </p:grpSp>
        <p:sp>
          <p:nvSpPr>
            <p:cNvPr id="11280" name="Text Box 113"/>
            <p:cNvSpPr txBox="1">
              <a:spLocks noChangeArrowheads="1"/>
            </p:cNvSpPr>
            <p:nvPr/>
          </p:nvSpPr>
          <p:spPr bwMode="auto">
            <a:xfrm>
              <a:off x="4752" y="1152"/>
              <a:ext cx="802" cy="222"/>
            </a:xfrm>
            <a:prstGeom prst="rect">
              <a:avLst/>
            </a:prstGeom>
            <a:solidFill>
              <a:schemeClr val="bg1"/>
            </a:solidFill>
            <a:ln w="15875">
              <a:solidFill>
                <a:srgbClr val="000000"/>
              </a:solidFill>
              <a:miter lim="800000"/>
              <a:headEnd/>
              <a:tailEnd/>
            </a:ln>
          </p:spPr>
          <p:txBody>
            <a:bodyPr wrap="none">
              <a:spAutoFit/>
            </a:bodyPr>
            <a:lstStyle/>
            <a:p>
              <a:r>
                <a:rPr lang="en-US" sz="1600">
                  <a:latin typeface="Arial" charset="0"/>
                </a:rPr>
                <a:t>ECG record</a:t>
              </a:r>
            </a:p>
          </p:txBody>
        </p:sp>
      </p:gr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752600" y="159028"/>
            <a:ext cx="5562600" cy="374372"/>
          </a:xfrm>
          <a:solidFill>
            <a:schemeClr val="bg1"/>
          </a:solidFill>
          <a:ln cap="flat" algn="ctr"/>
        </p:spPr>
        <p:txBody>
          <a:bodyPr wrap="square">
            <a:spAutoFit/>
          </a:bodyPr>
          <a:lstStyle/>
          <a:p>
            <a:pPr eaLnBrk="1" hangingPunct="1"/>
            <a:r>
              <a:rPr lang="en-US" sz="1800" dirty="0" smtClean="0"/>
              <a:t>Standard labeling of an ECG waveform in lead 1</a:t>
            </a:r>
          </a:p>
        </p:txBody>
      </p:sp>
      <p:sp>
        <p:nvSpPr>
          <p:cNvPr id="12291" name="Text Box 29"/>
          <p:cNvSpPr txBox="1">
            <a:spLocks noChangeArrowheads="1"/>
          </p:cNvSpPr>
          <p:nvPr/>
        </p:nvSpPr>
        <p:spPr bwMode="auto">
          <a:xfrm>
            <a:off x="1422400" y="5478463"/>
            <a:ext cx="2184400" cy="884237"/>
          </a:xfrm>
          <a:prstGeom prst="rect">
            <a:avLst/>
          </a:prstGeom>
          <a:solidFill>
            <a:schemeClr val="bg1"/>
          </a:solidFill>
          <a:ln w="15875" algn="ctr">
            <a:solidFill>
              <a:schemeClr val="tx1"/>
            </a:solidFill>
            <a:miter lim="800000"/>
            <a:headEnd/>
            <a:tailEnd/>
          </a:ln>
        </p:spPr>
        <p:txBody>
          <a:bodyPr anchor="ctr">
            <a:spAutoFit/>
          </a:bodyPr>
          <a:lstStyle/>
          <a:p>
            <a:pPr>
              <a:spcBef>
                <a:spcPct val="50000"/>
              </a:spcBef>
            </a:pPr>
            <a:r>
              <a:rPr lang="en-US" sz="1700">
                <a:latin typeface="Arial" charset="0"/>
              </a:rPr>
              <a:t>Atrial depolarization &amp; conduction through AV node</a:t>
            </a:r>
          </a:p>
        </p:txBody>
      </p:sp>
      <p:sp>
        <p:nvSpPr>
          <p:cNvPr id="12292" name="Text Box 31"/>
          <p:cNvSpPr txBox="1">
            <a:spLocks noChangeArrowheads="1"/>
          </p:cNvSpPr>
          <p:nvPr/>
        </p:nvSpPr>
        <p:spPr bwMode="auto">
          <a:xfrm>
            <a:off x="457200" y="2811463"/>
            <a:ext cx="1590675" cy="625475"/>
          </a:xfrm>
          <a:prstGeom prst="rect">
            <a:avLst/>
          </a:prstGeom>
          <a:solidFill>
            <a:schemeClr val="bg1"/>
          </a:solidFill>
          <a:ln w="15875" algn="ctr">
            <a:solidFill>
              <a:schemeClr val="tx1"/>
            </a:solidFill>
            <a:miter lim="800000"/>
            <a:headEnd/>
            <a:tailEnd/>
          </a:ln>
        </p:spPr>
        <p:txBody>
          <a:bodyPr anchor="ctr">
            <a:spAutoFit/>
          </a:bodyPr>
          <a:lstStyle/>
          <a:p>
            <a:pPr>
              <a:spcBef>
                <a:spcPct val="50000"/>
              </a:spcBef>
            </a:pPr>
            <a:r>
              <a:rPr lang="en-US" sz="1700">
                <a:latin typeface="Arial" charset="0"/>
              </a:rPr>
              <a:t>Atrial depolarization</a:t>
            </a:r>
          </a:p>
        </p:txBody>
      </p:sp>
      <p:sp>
        <p:nvSpPr>
          <p:cNvPr id="12293" name="Text Box 33"/>
          <p:cNvSpPr txBox="1">
            <a:spLocks noChangeArrowheads="1"/>
          </p:cNvSpPr>
          <p:nvPr/>
        </p:nvSpPr>
        <p:spPr bwMode="auto">
          <a:xfrm>
            <a:off x="3844925" y="5875338"/>
            <a:ext cx="2682875" cy="625475"/>
          </a:xfrm>
          <a:prstGeom prst="rect">
            <a:avLst/>
          </a:prstGeom>
          <a:solidFill>
            <a:schemeClr val="bg1"/>
          </a:solidFill>
          <a:ln w="15875" algn="ctr">
            <a:solidFill>
              <a:schemeClr val="tx1"/>
            </a:solidFill>
            <a:miter lim="800000"/>
            <a:headEnd/>
            <a:tailEnd type="none" w="lg" len="lg"/>
          </a:ln>
        </p:spPr>
        <p:txBody>
          <a:bodyPr anchor="ctr">
            <a:spAutoFit/>
          </a:bodyPr>
          <a:lstStyle/>
          <a:p>
            <a:pPr>
              <a:spcBef>
                <a:spcPct val="50000"/>
              </a:spcBef>
            </a:pPr>
            <a:r>
              <a:rPr lang="en-US" sz="1700">
                <a:latin typeface="Arial" charset="0"/>
              </a:rPr>
              <a:t>Ventricular depolarization &amp; atrial repolarization</a:t>
            </a:r>
          </a:p>
        </p:txBody>
      </p:sp>
      <p:sp>
        <p:nvSpPr>
          <p:cNvPr id="12294" name="Text Box 35"/>
          <p:cNvSpPr txBox="1">
            <a:spLocks noChangeArrowheads="1"/>
          </p:cNvSpPr>
          <p:nvPr/>
        </p:nvSpPr>
        <p:spPr bwMode="auto">
          <a:xfrm>
            <a:off x="7213600" y="2659063"/>
            <a:ext cx="1539875" cy="625475"/>
          </a:xfrm>
          <a:prstGeom prst="rect">
            <a:avLst/>
          </a:prstGeom>
          <a:solidFill>
            <a:schemeClr val="bg1"/>
          </a:solidFill>
          <a:ln w="15875" algn="ctr">
            <a:solidFill>
              <a:schemeClr val="tx1"/>
            </a:solidFill>
            <a:miter lim="800000"/>
            <a:headEnd/>
            <a:tailEnd type="none" w="lg" len="lg"/>
          </a:ln>
        </p:spPr>
        <p:txBody>
          <a:bodyPr anchor="ctr">
            <a:spAutoFit/>
          </a:bodyPr>
          <a:lstStyle/>
          <a:p>
            <a:pPr>
              <a:spcBef>
                <a:spcPct val="50000"/>
              </a:spcBef>
            </a:pPr>
            <a:r>
              <a:rPr lang="en-US" sz="1700">
                <a:latin typeface="Arial" charset="0"/>
              </a:rPr>
              <a:t>Ventricular repolarization</a:t>
            </a:r>
          </a:p>
        </p:txBody>
      </p:sp>
      <p:grpSp>
        <p:nvGrpSpPr>
          <p:cNvPr id="12295" name="Group 4"/>
          <p:cNvGrpSpPr>
            <a:grpSpLocks/>
          </p:cNvGrpSpPr>
          <p:nvPr/>
        </p:nvGrpSpPr>
        <p:grpSpPr bwMode="auto">
          <a:xfrm>
            <a:off x="1895475" y="1155700"/>
            <a:ext cx="5392738" cy="2925763"/>
            <a:chOff x="1056" y="2168"/>
            <a:chExt cx="1668" cy="1533"/>
          </a:xfrm>
        </p:grpSpPr>
        <p:cxnSp>
          <p:nvCxnSpPr>
            <p:cNvPr id="12318" name="AutoShape 5"/>
            <p:cNvCxnSpPr>
              <a:cxnSpLocks noChangeShapeType="1"/>
            </p:cNvCxnSpPr>
            <p:nvPr/>
          </p:nvCxnSpPr>
          <p:spPr bwMode="auto">
            <a:xfrm>
              <a:off x="1056" y="3498"/>
              <a:ext cx="192" cy="1"/>
            </a:xfrm>
            <a:prstGeom prst="straightConnector1">
              <a:avLst/>
            </a:prstGeom>
            <a:noFill/>
            <a:ln w="38100">
              <a:solidFill>
                <a:srgbClr val="006600"/>
              </a:solidFill>
              <a:round/>
              <a:headEnd/>
              <a:tailEnd/>
            </a:ln>
          </p:spPr>
        </p:cxnSp>
        <p:sp>
          <p:nvSpPr>
            <p:cNvPr id="12319" name="Freeform 6"/>
            <p:cNvSpPr>
              <a:spLocks/>
            </p:cNvSpPr>
            <p:nvPr/>
          </p:nvSpPr>
          <p:spPr bwMode="auto">
            <a:xfrm>
              <a:off x="1248" y="3408"/>
              <a:ext cx="240" cy="96"/>
            </a:xfrm>
            <a:custGeom>
              <a:avLst/>
              <a:gdLst>
                <a:gd name="T0" fmla="*/ 0 w 768"/>
                <a:gd name="T1" fmla="*/ 440 h 440"/>
                <a:gd name="T2" fmla="*/ 96 w 768"/>
                <a:gd name="T3" fmla="*/ 152 h 440"/>
                <a:gd name="T4" fmla="*/ 384 w 768"/>
                <a:gd name="T5" fmla="*/ 8 h 440"/>
                <a:gd name="T6" fmla="*/ 672 w 768"/>
                <a:gd name="T7" fmla="*/ 104 h 440"/>
                <a:gd name="T8" fmla="*/ 768 w 768"/>
                <a:gd name="T9" fmla="*/ 440 h 440"/>
                <a:gd name="T10" fmla="*/ 0 60000 65536"/>
                <a:gd name="T11" fmla="*/ 0 60000 65536"/>
                <a:gd name="T12" fmla="*/ 0 60000 65536"/>
                <a:gd name="T13" fmla="*/ 0 60000 65536"/>
                <a:gd name="T14" fmla="*/ 0 60000 65536"/>
                <a:gd name="T15" fmla="*/ 0 w 768"/>
                <a:gd name="T16" fmla="*/ 0 h 440"/>
                <a:gd name="T17" fmla="*/ 768 w 768"/>
                <a:gd name="T18" fmla="*/ 440 h 440"/>
              </a:gdLst>
              <a:ahLst/>
              <a:cxnLst>
                <a:cxn ang="T10">
                  <a:pos x="T0" y="T1"/>
                </a:cxn>
                <a:cxn ang="T11">
                  <a:pos x="T2" y="T3"/>
                </a:cxn>
                <a:cxn ang="T12">
                  <a:pos x="T4" y="T5"/>
                </a:cxn>
                <a:cxn ang="T13">
                  <a:pos x="T6" y="T7"/>
                </a:cxn>
                <a:cxn ang="T14">
                  <a:pos x="T8" y="T9"/>
                </a:cxn>
              </a:cxnLst>
              <a:rect l="T15" t="T16" r="T17" b="T18"/>
              <a:pathLst>
                <a:path w="768" h="440">
                  <a:moveTo>
                    <a:pt x="0" y="440"/>
                  </a:moveTo>
                  <a:cubicBezTo>
                    <a:pt x="16" y="332"/>
                    <a:pt x="32" y="224"/>
                    <a:pt x="96" y="152"/>
                  </a:cubicBezTo>
                  <a:cubicBezTo>
                    <a:pt x="160" y="80"/>
                    <a:pt x="288" y="16"/>
                    <a:pt x="384" y="8"/>
                  </a:cubicBezTo>
                  <a:cubicBezTo>
                    <a:pt x="480" y="0"/>
                    <a:pt x="608" y="32"/>
                    <a:pt x="672" y="104"/>
                  </a:cubicBezTo>
                  <a:cubicBezTo>
                    <a:pt x="736" y="176"/>
                    <a:pt x="752" y="384"/>
                    <a:pt x="768" y="440"/>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2320" name="Freeform 7"/>
            <p:cNvSpPr>
              <a:spLocks/>
            </p:cNvSpPr>
            <p:nvPr/>
          </p:nvSpPr>
          <p:spPr bwMode="auto">
            <a:xfrm>
              <a:off x="1678" y="2168"/>
              <a:ext cx="386" cy="1533"/>
            </a:xfrm>
            <a:custGeom>
              <a:avLst/>
              <a:gdLst>
                <a:gd name="T0" fmla="*/ 0 w 482"/>
                <a:gd name="T1" fmla="*/ 1338 h 1533"/>
                <a:gd name="T2" fmla="*/ 64 w 482"/>
                <a:gd name="T3" fmla="*/ 1258 h 1533"/>
                <a:gd name="T4" fmla="*/ 237 w 482"/>
                <a:gd name="T5" fmla="*/ 0 h 1533"/>
                <a:gd name="T6" fmla="*/ 410 w 482"/>
                <a:gd name="T7" fmla="*/ 1312 h 1533"/>
                <a:gd name="T8" fmla="*/ 482 w 482"/>
                <a:gd name="T9" fmla="*/ 1324 h 1533"/>
                <a:gd name="T10" fmla="*/ 0 60000 65536"/>
                <a:gd name="T11" fmla="*/ 0 60000 65536"/>
                <a:gd name="T12" fmla="*/ 0 60000 65536"/>
                <a:gd name="T13" fmla="*/ 0 60000 65536"/>
                <a:gd name="T14" fmla="*/ 0 60000 65536"/>
                <a:gd name="T15" fmla="*/ 0 w 482"/>
                <a:gd name="T16" fmla="*/ 0 h 1533"/>
                <a:gd name="T17" fmla="*/ 482 w 482"/>
                <a:gd name="T18" fmla="*/ 1533 h 1533"/>
              </a:gdLst>
              <a:ahLst/>
              <a:cxnLst>
                <a:cxn ang="T10">
                  <a:pos x="T0" y="T1"/>
                </a:cxn>
                <a:cxn ang="T11">
                  <a:pos x="T2" y="T3"/>
                </a:cxn>
                <a:cxn ang="T12">
                  <a:pos x="T4" y="T5"/>
                </a:cxn>
                <a:cxn ang="T13">
                  <a:pos x="T6" y="T7"/>
                </a:cxn>
                <a:cxn ang="T14">
                  <a:pos x="T8" y="T9"/>
                </a:cxn>
              </a:cxnLst>
              <a:rect l="T15" t="T16" r="T17" b="T18"/>
              <a:pathLst>
                <a:path w="482" h="1533">
                  <a:moveTo>
                    <a:pt x="0" y="1338"/>
                  </a:moveTo>
                  <a:cubicBezTo>
                    <a:pt x="11" y="1325"/>
                    <a:pt x="25" y="1481"/>
                    <a:pt x="64" y="1258"/>
                  </a:cubicBezTo>
                  <a:lnTo>
                    <a:pt x="237" y="0"/>
                  </a:lnTo>
                  <a:lnTo>
                    <a:pt x="410" y="1312"/>
                  </a:lnTo>
                  <a:cubicBezTo>
                    <a:pt x="451" y="1533"/>
                    <a:pt x="467" y="1322"/>
                    <a:pt x="482" y="1324"/>
                  </a:cubicBezTo>
                </a:path>
              </a:pathLst>
            </a:custGeom>
            <a:noFill/>
            <a:ln w="38100" cap="flat" cmpd="sng">
              <a:solidFill>
                <a:srgbClr val="006600"/>
              </a:solidFill>
              <a:prstDash val="solid"/>
              <a:round/>
              <a:headEnd/>
              <a:tailEnd/>
            </a:ln>
          </p:spPr>
          <p:txBody>
            <a:bodyPr anchor="ctr">
              <a:spAutoFit/>
            </a:bodyPr>
            <a:lstStyle/>
            <a:p>
              <a:endParaRPr lang="en-US"/>
            </a:p>
          </p:txBody>
        </p:sp>
        <p:sp>
          <p:nvSpPr>
            <p:cNvPr id="12321" name="Freeform 8"/>
            <p:cNvSpPr>
              <a:spLocks/>
            </p:cNvSpPr>
            <p:nvPr/>
          </p:nvSpPr>
          <p:spPr bwMode="auto">
            <a:xfrm>
              <a:off x="2340" y="3354"/>
              <a:ext cx="384" cy="144"/>
            </a:xfrm>
            <a:custGeom>
              <a:avLst/>
              <a:gdLst>
                <a:gd name="T0" fmla="*/ 0 w 768"/>
                <a:gd name="T1" fmla="*/ 405 h 405"/>
                <a:gd name="T2" fmla="*/ 369 w 768"/>
                <a:gd name="T3" fmla="*/ 8 h 405"/>
                <a:gd name="T4" fmla="*/ 768 w 768"/>
                <a:gd name="T5" fmla="*/ 357 h 405"/>
                <a:gd name="T6" fmla="*/ 0 60000 65536"/>
                <a:gd name="T7" fmla="*/ 0 60000 65536"/>
                <a:gd name="T8" fmla="*/ 0 60000 65536"/>
                <a:gd name="T9" fmla="*/ 0 w 768"/>
                <a:gd name="T10" fmla="*/ 0 h 405"/>
                <a:gd name="T11" fmla="*/ 768 w 768"/>
                <a:gd name="T12" fmla="*/ 405 h 405"/>
              </a:gdLst>
              <a:ahLst/>
              <a:cxnLst>
                <a:cxn ang="T6">
                  <a:pos x="T0" y="T1"/>
                </a:cxn>
                <a:cxn ang="T7">
                  <a:pos x="T2" y="T3"/>
                </a:cxn>
                <a:cxn ang="T8">
                  <a:pos x="T4" y="T5"/>
                </a:cxn>
              </a:cxnLst>
              <a:rect l="T9" t="T10" r="T11" b="T12"/>
              <a:pathLst>
                <a:path w="768" h="405">
                  <a:moveTo>
                    <a:pt x="0" y="405"/>
                  </a:moveTo>
                  <a:cubicBezTo>
                    <a:pt x="62" y="339"/>
                    <a:pt x="241" y="16"/>
                    <a:pt x="369" y="8"/>
                  </a:cubicBezTo>
                  <a:cubicBezTo>
                    <a:pt x="497" y="0"/>
                    <a:pt x="685" y="284"/>
                    <a:pt x="768" y="357"/>
                  </a:cubicBezTo>
                </a:path>
              </a:pathLst>
            </a:custGeom>
            <a:noFill/>
            <a:ln w="38100" cap="flat" cmpd="sng">
              <a:solidFill>
                <a:srgbClr val="006600"/>
              </a:solidFill>
              <a:prstDash val="solid"/>
              <a:round/>
              <a:headEnd/>
              <a:tailEnd/>
            </a:ln>
          </p:spPr>
          <p:txBody>
            <a:bodyPr anchor="ctr">
              <a:spAutoFit/>
            </a:bodyPr>
            <a:lstStyle/>
            <a:p>
              <a:endParaRPr lang="en-US"/>
            </a:p>
          </p:txBody>
        </p:sp>
        <p:cxnSp>
          <p:nvCxnSpPr>
            <p:cNvPr id="12322" name="AutoShape 9"/>
            <p:cNvCxnSpPr>
              <a:cxnSpLocks noChangeShapeType="1"/>
            </p:cNvCxnSpPr>
            <p:nvPr/>
          </p:nvCxnSpPr>
          <p:spPr bwMode="auto">
            <a:xfrm>
              <a:off x="1488" y="3498"/>
              <a:ext cx="192" cy="1"/>
            </a:xfrm>
            <a:prstGeom prst="straightConnector1">
              <a:avLst/>
            </a:prstGeom>
            <a:noFill/>
            <a:ln w="38100">
              <a:solidFill>
                <a:srgbClr val="006600"/>
              </a:solidFill>
              <a:round/>
              <a:headEnd/>
              <a:tailEnd/>
            </a:ln>
          </p:spPr>
        </p:cxnSp>
        <p:cxnSp>
          <p:nvCxnSpPr>
            <p:cNvPr id="12323" name="AutoShape 10"/>
            <p:cNvCxnSpPr>
              <a:cxnSpLocks noChangeShapeType="1"/>
            </p:cNvCxnSpPr>
            <p:nvPr/>
          </p:nvCxnSpPr>
          <p:spPr bwMode="auto">
            <a:xfrm>
              <a:off x="2064" y="3498"/>
              <a:ext cx="288" cy="0"/>
            </a:xfrm>
            <a:prstGeom prst="straightConnector1">
              <a:avLst/>
            </a:prstGeom>
            <a:noFill/>
            <a:ln w="38100">
              <a:solidFill>
                <a:srgbClr val="006600"/>
              </a:solidFill>
              <a:round/>
              <a:headEnd/>
              <a:tailEnd/>
            </a:ln>
          </p:spPr>
        </p:cxnSp>
      </p:grpSp>
      <p:sp>
        <p:nvSpPr>
          <p:cNvPr id="12296" name="Freeform 11"/>
          <p:cNvSpPr>
            <a:spLocks/>
          </p:cNvSpPr>
          <p:nvPr/>
        </p:nvSpPr>
        <p:spPr bwMode="auto">
          <a:xfrm>
            <a:off x="3846513" y="3681413"/>
            <a:ext cx="47625" cy="1862137"/>
          </a:xfrm>
          <a:custGeom>
            <a:avLst/>
            <a:gdLst>
              <a:gd name="T0" fmla="*/ 20 w 20"/>
              <a:gd name="T1" fmla="*/ 0 h 1100"/>
              <a:gd name="T2" fmla="*/ 9 w 20"/>
              <a:gd name="T3" fmla="*/ 536 h 1100"/>
              <a:gd name="T4" fmla="*/ 0 w 20"/>
              <a:gd name="T5" fmla="*/ 1100 h 1100"/>
              <a:gd name="T6" fmla="*/ 0 60000 65536"/>
              <a:gd name="T7" fmla="*/ 0 60000 65536"/>
              <a:gd name="T8" fmla="*/ 0 60000 65536"/>
              <a:gd name="T9" fmla="*/ 0 w 20"/>
              <a:gd name="T10" fmla="*/ 0 h 1100"/>
              <a:gd name="T11" fmla="*/ 20 w 20"/>
              <a:gd name="T12" fmla="*/ 1100 h 1100"/>
            </a:gdLst>
            <a:ahLst/>
            <a:cxnLst>
              <a:cxn ang="T6">
                <a:pos x="T0" y="T1"/>
              </a:cxn>
              <a:cxn ang="T7">
                <a:pos x="T2" y="T3"/>
              </a:cxn>
              <a:cxn ang="T8">
                <a:pos x="T4" y="T5"/>
              </a:cxn>
            </a:cxnLst>
            <a:rect l="T9" t="T10" r="T11" b="T12"/>
            <a:pathLst>
              <a:path w="20" h="1100">
                <a:moveTo>
                  <a:pt x="20" y="0"/>
                </a:moveTo>
                <a:lnTo>
                  <a:pt x="9" y="536"/>
                </a:lnTo>
                <a:lnTo>
                  <a:pt x="0" y="1100"/>
                </a:lnTo>
              </a:path>
            </a:pathLst>
          </a:custGeom>
          <a:noFill/>
          <a:ln w="15875" cap="flat" cmpd="sng">
            <a:solidFill>
              <a:schemeClr val="tx1"/>
            </a:solidFill>
            <a:prstDash val="solid"/>
            <a:round/>
            <a:headEnd type="none" w="med" len="med"/>
            <a:tailEnd type="none" w="med" len="med"/>
          </a:ln>
        </p:spPr>
        <p:txBody>
          <a:bodyPr anchor="ctr">
            <a:spAutoFit/>
          </a:bodyPr>
          <a:lstStyle/>
          <a:p>
            <a:endParaRPr lang="en-US"/>
          </a:p>
        </p:txBody>
      </p:sp>
      <p:sp>
        <p:nvSpPr>
          <p:cNvPr id="12297" name="Freeform 12"/>
          <p:cNvSpPr>
            <a:spLocks/>
          </p:cNvSpPr>
          <p:nvPr/>
        </p:nvSpPr>
        <p:spPr bwMode="auto">
          <a:xfrm>
            <a:off x="2517775" y="3681413"/>
            <a:ext cx="6350" cy="1185862"/>
          </a:xfrm>
          <a:custGeom>
            <a:avLst/>
            <a:gdLst>
              <a:gd name="T0" fmla="*/ 0 w 4"/>
              <a:gd name="T1" fmla="*/ 0 h 747"/>
              <a:gd name="T2" fmla="*/ 2 w 4"/>
              <a:gd name="T3" fmla="*/ 560 h 747"/>
              <a:gd name="T4" fmla="*/ 4 w 4"/>
              <a:gd name="T5" fmla="*/ 747 h 747"/>
              <a:gd name="T6" fmla="*/ 0 60000 65536"/>
              <a:gd name="T7" fmla="*/ 0 60000 65536"/>
              <a:gd name="T8" fmla="*/ 0 60000 65536"/>
              <a:gd name="T9" fmla="*/ 0 w 4"/>
              <a:gd name="T10" fmla="*/ 0 h 747"/>
              <a:gd name="T11" fmla="*/ 4 w 4"/>
              <a:gd name="T12" fmla="*/ 747 h 747"/>
            </a:gdLst>
            <a:ahLst/>
            <a:cxnLst>
              <a:cxn ang="T6">
                <a:pos x="T0" y="T1"/>
              </a:cxn>
              <a:cxn ang="T7">
                <a:pos x="T2" y="T3"/>
              </a:cxn>
              <a:cxn ang="T8">
                <a:pos x="T4" y="T5"/>
              </a:cxn>
            </a:cxnLst>
            <a:rect l="T9" t="T10" r="T11" b="T12"/>
            <a:pathLst>
              <a:path w="4" h="747">
                <a:moveTo>
                  <a:pt x="0" y="0"/>
                </a:moveTo>
                <a:lnTo>
                  <a:pt x="2" y="560"/>
                </a:lnTo>
                <a:lnTo>
                  <a:pt x="4" y="747"/>
                </a:lnTo>
              </a:path>
            </a:pathLst>
          </a:custGeom>
          <a:noFill/>
          <a:ln w="15875" cap="flat" cmpd="sng">
            <a:solidFill>
              <a:schemeClr val="tx1"/>
            </a:solidFill>
            <a:prstDash val="solid"/>
            <a:round/>
            <a:headEnd type="none" w="med" len="med"/>
            <a:tailEnd type="none" w="med" len="med"/>
          </a:ln>
        </p:spPr>
        <p:txBody>
          <a:bodyPr anchor="ctr">
            <a:spAutoFit/>
          </a:bodyPr>
          <a:lstStyle/>
          <a:p>
            <a:endParaRPr lang="en-US"/>
          </a:p>
        </p:txBody>
      </p:sp>
      <p:sp>
        <p:nvSpPr>
          <p:cNvPr id="12298" name="Freeform 13"/>
          <p:cNvSpPr>
            <a:spLocks/>
          </p:cNvSpPr>
          <p:nvPr/>
        </p:nvSpPr>
        <p:spPr bwMode="auto">
          <a:xfrm>
            <a:off x="5118100" y="3681413"/>
            <a:ext cx="19050" cy="1312862"/>
          </a:xfrm>
          <a:custGeom>
            <a:avLst/>
            <a:gdLst>
              <a:gd name="T0" fmla="*/ 12 w 12"/>
              <a:gd name="T1" fmla="*/ 0 h 827"/>
              <a:gd name="T2" fmla="*/ 10 w 12"/>
              <a:gd name="T3" fmla="*/ 362 h 827"/>
              <a:gd name="T4" fmla="*/ 3 w 12"/>
              <a:gd name="T5" fmla="*/ 556 h 827"/>
              <a:gd name="T6" fmla="*/ 0 w 12"/>
              <a:gd name="T7" fmla="*/ 827 h 827"/>
              <a:gd name="T8" fmla="*/ 0 60000 65536"/>
              <a:gd name="T9" fmla="*/ 0 60000 65536"/>
              <a:gd name="T10" fmla="*/ 0 60000 65536"/>
              <a:gd name="T11" fmla="*/ 0 60000 65536"/>
              <a:gd name="T12" fmla="*/ 0 w 12"/>
              <a:gd name="T13" fmla="*/ 0 h 827"/>
              <a:gd name="T14" fmla="*/ 12 w 12"/>
              <a:gd name="T15" fmla="*/ 827 h 827"/>
            </a:gdLst>
            <a:ahLst/>
            <a:cxnLst>
              <a:cxn ang="T8">
                <a:pos x="T0" y="T1"/>
              </a:cxn>
              <a:cxn ang="T9">
                <a:pos x="T2" y="T3"/>
              </a:cxn>
              <a:cxn ang="T10">
                <a:pos x="T4" y="T5"/>
              </a:cxn>
              <a:cxn ang="T11">
                <a:pos x="T6" y="T7"/>
              </a:cxn>
            </a:cxnLst>
            <a:rect l="T12" t="T13" r="T14" b="T15"/>
            <a:pathLst>
              <a:path w="12" h="827">
                <a:moveTo>
                  <a:pt x="12" y="0"/>
                </a:moveTo>
                <a:lnTo>
                  <a:pt x="10" y="362"/>
                </a:lnTo>
                <a:lnTo>
                  <a:pt x="3" y="556"/>
                </a:lnTo>
                <a:lnTo>
                  <a:pt x="0" y="827"/>
                </a:lnTo>
              </a:path>
            </a:pathLst>
          </a:custGeom>
          <a:noFill/>
          <a:ln w="15875" cap="flat" cmpd="sng">
            <a:solidFill>
              <a:schemeClr val="tx1"/>
            </a:solidFill>
            <a:prstDash val="solid"/>
            <a:round/>
            <a:headEnd type="none" w="med" len="med"/>
            <a:tailEnd type="none" w="med" len="med"/>
          </a:ln>
        </p:spPr>
        <p:txBody>
          <a:bodyPr anchor="ctr">
            <a:spAutoFit/>
          </a:bodyPr>
          <a:lstStyle/>
          <a:p>
            <a:endParaRPr lang="en-US"/>
          </a:p>
        </p:txBody>
      </p:sp>
      <p:sp>
        <p:nvSpPr>
          <p:cNvPr id="12299" name="Freeform 14"/>
          <p:cNvSpPr>
            <a:spLocks/>
          </p:cNvSpPr>
          <p:nvPr/>
        </p:nvSpPr>
        <p:spPr bwMode="auto">
          <a:xfrm>
            <a:off x="6105525" y="3681413"/>
            <a:ext cx="19050" cy="1312862"/>
          </a:xfrm>
          <a:custGeom>
            <a:avLst/>
            <a:gdLst>
              <a:gd name="T0" fmla="*/ 12 w 12"/>
              <a:gd name="T1" fmla="*/ 0 h 827"/>
              <a:gd name="T2" fmla="*/ 8 w 12"/>
              <a:gd name="T3" fmla="*/ 356 h 827"/>
              <a:gd name="T4" fmla="*/ 0 w 12"/>
              <a:gd name="T5" fmla="*/ 827 h 827"/>
              <a:gd name="T6" fmla="*/ 0 60000 65536"/>
              <a:gd name="T7" fmla="*/ 0 60000 65536"/>
              <a:gd name="T8" fmla="*/ 0 60000 65536"/>
              <a:gd name="T9" fmla="*/ 0 w 12"/>
              <a:gd name="T10" fmla="*/ 0 h 827"/>
              <a:gd name="T11" fmla="*/ 12 w 12"/>
              <a:gd name="T12" fmla="*/ 827 h 827"/>
            </a:gdLst>
            <a:ahLst/>
            <a:cxnLst>
              <a:cxn ang="T6">
                <a:pos x="T0" y="T1"/>
              </a:cxn>
              <a:cxn ang="T7">
                <a:pos x="T2" y="T3"/>
              </a:cxn>
              <a:cxn ang="T8">
                <a:pos x="T4" y="T5"/>
              </a:cxn>
            </a:cxnLst>
            <a:rect l="T9" t="T10" r="T11" b="T12"/>
            <a:pathLst>
              <a:path w="12" h="827">
                <a:moveTo>
                  <a:pt x="12" y="0"/>
                </a:moveTo>
                <a:lnTo>
                  <a:pt x="8" y="356"/>
                </a:lnTo>
                <a:lnTo>
                  <a:pt x="0" y="827"/>
                </a:lnTo>
              </a:path>
            </a:pathLst>
          </a:custGeom>
          <a:noFill/>
          <a:ln w="15875" cap="flat" cmpd="sng">
            <a:solidFill>
              <a:schemeClr val="tx1"/>
            </a:solidFill>
            <a:prstDash val="solid"/>
            <a:round/>
            <a:headEnd type="none" w="med" len="med"/>
            <a:tailEnd type="none" w="med" len="med"/>
          </a:ln>
        </p:spPr>
        <p:txBody>
          <a:bodyPr anchor="ctr">
            <a:spAutoFit/>
          </a:bodyPr>
          <a:lstStyle/>
          <a:p>
            <a:endParaRPr lang="en-US"/>
          </a:p>
        </p:txBody>
      </p:sp>
      <p:sp>
        <p:nvSpPr>
          <p:cNvPr id="12300" name="Line 15"/>
          <p:cNvSpPr>
            <a:spLocks noChangeShapeType="1"/>
          </p:cNvSpPr>
          <p:nvPr/>
        </p:nvSpPr>
        <p:spPr bwMode="auto">
          <a:xfrm>
            <a:off x="7305675" y="3681413"/>
            <a:ext cx="0" cy="1873250"/>
          </a:xfrm>
          <a:prstGeom prst="line">
            <a:avLst/>
          </a:prstGeom>
          <a:noFill/>
          <a:ln w="15875">
            <a:solidFill>
              <a:schemeClr val="tx1"/>
            </a:solidFill>
            <a:round/>
            <a:headEnd/>
            <a:tailEnd/>
          </a:ln>
        </p:spPr>
        <p:txBody>
          <a:bodyPr anchor="ctr">
            <a:spAutoFit/>
          </a:bodyPr>
          <a:lstStyle/>
          <a:p>
            <a:endParaRPr lang="en-US"/>
          </a:p>
        </p:txBody>
      </p:sp>
      <p:sp>
        <p:nvSpPr>
          <p:cNvPr id="12301" name="Text Box 16"/>
          <p:cNvSpPr txBox="1">
            <a:spLocks noChangeArrowheads="1"/>
          </p:cNvSpPr>
          <p:nvPr/>
        </p:nvSpPr>
        <p:spPr bwMode="auto">
          <a:xfrm>
            <a:off x="4038600" y="3803650"/>
            <a:ext cx="354013" cy="379413"/>
          </a:xfrm>
          <a:prstGeom prst="rect">
            <a:avLst/>
          </a:prstGeom>
          <a:solidFill>
            <a:schemeClr val="bg1"/>
          </a:solidFill>
          <a:ln w="28575" algn="ctr">
            <a:solidFill>
              <a:srgbClr val="FF0000"/>
            </a:solidFill>
            <a:miter lim="800000"/>
            <a:headEnd/>
            <a:tailEnd/>
          </a:ln>
        </p:spPr>
        <p:txBody>
          <a:bodyPr anchor="ctr">
            <a:spAutoFit/>
          </a:bodyPr>
          <a:lstStyle/>
          <a:p>
            <a:pPr algn="ctr">
              <a:spcBef>
                <a:spcPct val="50000"/>
              </a:spcBef>
            </a:pPr>
            <a:r>
              <a:rPr lang="en-US" sz="1700">
                <a:latin typeface="Arial" charset="0"/>
              </a:rPr>
              <a:t>Q</a:t>
            </a:r>
          </a:p>
        </p:txBody>
      </p:sp>
      <p:sp>
        <p:nvSpPr>
          <p:cNvPr id="12302" name="Text Box 17"/>
          <p:cNvSpPr txBox="1">
            <a:spLocks noChangeArrowheads="1"/>
          </p:cNvSpPr>
          <p:nvPr/>
        </p:nvSpPr>
        <p:spPr bwMode="auto">
          <a:xfrm>
            <a:off x="2754313" y="3128963"/>
            <a:ext cx="328612" cy="366712"/>
          </a:xfrm>
          <a:prstGeom prst="rect">
            <a:avLst/>
          </a:prstGeom>
          <a:solidFill>
            <a:schemeClr val="bg1"/>
          </a:solidFill>
          <a:ln w="15875" algn="ctr">
            <a:solidFill>
              <a:schemeClr val="tx1"/>
            </a:solidFill>
            <a:miter lim="800000"/>
            <a:headEnd/>
            <a:tailEnd/>
          </a:ln>
        </p:spPr>
        <p:txBody>
          <a:bodyPr anchor="ctr">
            <a:spAutoFit/>
          </a:bodyPr>
          <a:lstStyle/>
          <a:p>
            <a:pPr algn="ctr">
              <a:spcBef>
                <a:spcPct val="50000"/>
              </a:spcBef>
            </a:pPr>
            <a:r>
              <a:rPr lang="en-US" sz="1700">
                <a:latin typeface="Arial" charset="0"/>
              </a:rPr>
              <a:t>P</a:t>
            </a:r>
          </a:p>
        </p:txBody>
      </p:sp>
      <p:sp>
        <p:nvSpPr>
          <p:cNvPr id="12303" name="Text Box 18"/>
          <p:cNvSpPr txBox="1">
            <a:spLocks noChangeArrowheads="1"/>
          </p:cNvSpPr>
          <p:nvPr/>
        </p:nvSpPr>
        <p:spPr bwMode="auto">
          <a:xfrm>
            <a:off x="4333875" y="685800"/>
            <a:ext cx="339725" cy="366713"/>
          </a:xfrm>
          <a:prstGeom prst="rect">
            <a:avLst/>
          </a:prstGeom>
          <a:solidFill>
            <a:schemeClr val="bg1"/>
          </a:solidFill>
          <a:ln w="15875" algn="ctr">
            <a:solidFill>
              <a:schemeClr val="tx1"/>
            </a:solidFill>
            <a:miter lim="800000"/>
            <a:headEnd/>
            <a:tailEnd/>
          </a:ln>
        </p:spPr>
        <p:txBody>
          <a:bodyPr anchor="ctr">
            <a:spAutoFit/>
          </a:bodyPr>
          <a:lstStyle/>
          <a:p>
            <a:pPr>
              <a:spcBef>
                <a:spcPct val="50000"/>
              </a:spcBef>
            </a:pPr>
            <a:r>
              <a:rPr lang="en-US" sz="1700">
                <a:latin typeface="Arial" charset="0"/>
              </a:rPr>
              <a:t>R</a:t>
            </a:r>
          </a:p>
        </p:txBody>
      </p:sp>
      <p:sp>
        <p:nvSpPr>
          <p:cNvPr id="12304" name="Text Box 19"/>
          <p:cNvSpPr txBox="1">
            <a:spLocks noChangeArrowheads="1"/>
          </p:cNvSpPr>
          <p:nvPr/>
        </p:nvSpPr>
        <p:spPr bwMode="auto">
          <a:xfrm>
            <a:off x="5105400" y="3117850"/>
            <a:ext cx="363538" cy="379413"/>
          </a:xfrm>
          <a:prstGeom prst="rect">
            <a:avLst/>
          </a:prstGeom>
          <a:solidFill>
            <a:schemeClr val="bg1"/>
          </a:solidFill>
          <a:ln w="28575" algn="ctr">
            <a:solidFill>
              <a:srgbClr val="FF0000"/>
            </a:solidFill>
            <a:miter lim="800000"/>
            <a:headEnd/>
            <a:tailEnd/>
          </a:ln>
        </p:spPr>
        <p:txBody>
          <a:bodyPr anchor="ctr">
            <a:spAutoFit/>
          </a:bodyPr>
          <a:lstStyle/>
          <a:p>
            <a:pPr algn="ctr">
              <a:spcBef>
                <a:spcPct val="50000"/>
              </a:spcBef>
            </a:pPr>
            <a:r>
              <a:rPr lang="en-US" sz="1700">
                <a:latin typeface="Arial" charset="0"/>
              </a:rPr>
              <a:t>S</a:t>
            </a:r>
          </a:p>
        </p:txBody>
      </p:sp>
      <p:sp>
        <p:nvSpPr>
          <p:cNvPr id="12305" name="Text Box 20"/>
          <p:cNvSpPr txBox="1">
            <a:spLocks noChangeArrowheads="1"/>
          </p:cNvSpPr>
          <p:nvPr/>
        </p:nvSpPr>
        <p:spPr bwMode="auto">
          <a:xfrm>
            <a:off x="6518275" y="3048000"/>
            <a:ext cx="315913" cy="366713"/>
          </a:xfrm>
          <a:prstGeom prst="rect">
            <a:avLst/>
          </a:prstGeom>
          <a:solidFill>
            <a:schemeClr val="bg1"/>
          </a:solidFill>
          <a:ln w="15875" algn="ctr">
            <a:solidFill>
              <a:schemeClr val="tx1"/>
            </a:solidFill>
            <a:miter lim="800000"/>
            <a:headEnd/>
            <a:tailEnd/>
          </a:ln>
        </p:spPr>
        <p:txBody>
          <a:bodyPr anchor="ctr">
            <a:spAutoFit/>
          </a:bodyPr>
          <a:lstStyle/>
          <a:p>
            <a:pPr algn="ctr">
              <a:spcBef>
                <a:spcPct val="50000"/>
              </a:spcBef>
            </a:pPr>
            <a:r>
              <a:rPr lang="en-US" sz="1700">
                <a:latin typeface="Arial" charset="0"/>
              </a:rPr>
              <a:t>T</a:t>
            </a:r>
          </a:p>
        </p:txBody>
      </p:sp>
      <p:cxnSp>
        <p:nvCxnSpPr>
          <p:cNvPr id="12306" name="AutoShape 21"/>
          <p:cNvCxnSpPr>
            <a:cxnSpLocks noChangeShapeType="1"/>
            <a:stCxn id="12296" idx="2"/>
            <a:endCxn id="12300" idx="1"/>
          </p:cNvCxnSpPr>
          <p:nvPr/>
        </p:nvCxnSpPr>
        <p:spPr bwMode="auto">
          <a:xfrm>
            <a:off x="3846513" y="5551488"/>
            <a:ext cx="3459162" cy="11112"/>
          </a:xfrm>
          <a:prstGeom prst="straightConnector1">
            <a:avLst/>
          </a:prstGeom>
          <a:noFill/>
          <a:ln w="15875">
            <a:solidFill>
              <a:schemeClr val="tx1"/>
            </a:solidFill>
            <a:round/>
            <a:headEnd type="stealth" w="lg" len="lg"/>
            <a:tailEnd type="stealth" w="lg" len="lg"/>
          </a:ln>
        </p:spPr>
      </p:cxnSp>
      <p:sp>
        <p:nvSpPr>
          <p:cNvPr id="12307" name="Text Box 22"/>
          <p:cNvSpPr txBox="1">
            <a:spLocks noChangeArrowheads="1"/>
          </p:cNvSpPr>
          <p:nvPr/>
        </p:nvSpPr>
        <p:spPr bwMode="auto">
          <a:xfrm>
            <a:off x="5453063" y="5332413"/>
            <a:ext cx="633412" cy="366712"/>
          </a:xfrm>
          <a:prstGeom prst="rect">
            <a:avLst/>
          </a:prstGeom>
          <a:solidFill>
            <a:schemeClr val="bg1"/>
          </a:solidFill>
          <a:ln w="15875" algn="ctr">
            <a:solidFill>
              <a:schemeClr val="tx1"/>
            </a:solidFill>
            <a:miter lim="800000"/>
            <a:headEnd/>
            <a:tailEnd/>
          </a:ln>
        </p:spPr>
        <p:txBody>
          <a:bodyPr anchor="ctr">
            <a:spAutoFit/>
          </a:bodyPr>
          <a:lstStyle/>
          <a:p>
            <a:pPr algn="ctr">
              <a:spcBef>
                <a:spcPct val="50000"/>
              </a:spcBef>
            </a:pPr>
            <a:r>
              <a:rPr lang="en-US" sz="1700">
                <a:latin typeface="Arial" charset="0"/>
              </a:rPr>
              <a:t>QT</a:t>
            </a:r>
          </a:p>
        </p:txBody>
      </p:sp>
      <p:cxnSp>
        <p:nvCxnSpPr>
          <p:cNvPr id="12308" name="AutoShape 23"/>
          <p:cNvCxnSpPr>
            <a:cxnSpLocks noChangeShapeType="1"/>
            <a:stCxn id="12296" idx="1"/>
            <a:endCxn id="12298" idx="2"/>
          </p:cNvCxnSpPr>
          <p:nvPr/>
        </p:nvCxnSpPr>
        <p:spPr bwMode="auto">
          <a:xfrm flipV="1">
            <a:off x="3868738" y="4572000"/>
            <a:ext cx="1254125" cy="9525"/>
          </a:xfrm>
          <a:prstGeom prst="straightConnector1">
            <a:avLst/>
          </a:prstGeom>
          <a:noFill/>
          <a:ln w="15875">
            <a:solidFill>
              <a:schemeClr val="tx1"/>
            </a:solidFill>
            <a:round/>
            <a:headEnd type="stealth" w="lg" len="lg"/>
            <a:tailEnd type="stealth" w="lg" len="lg"/>
          </a:ln>
        </p:spPr>
      </p:cxnSp>
      <p:sp>
        <p:nvSpPr>
          <p:cNvPr id="12309" name="Text Box 24"/>
          <p:cNvSpPr txBox="1">
            <a:spLocks noChangeArrowheads="1"/>
          </p:cNvSpPr>
          <p:nvPr/>
        </p:nvSpPr>
        <p:spPr bwMode="auto">
          <a:xfrm>
            <a:off x="4167188" y="4414838"/>
            <a:ext cx="776287" cy="366712"/>
          </a:xfrm>
          <a:prstGeom prst="rect">
            <a:avLst/>
          </a:prstGeom>
          <a:solidFill>
            <a:schemeClr val="bg1"/>
          </a:solidFill>
          <a:ln w="15875" algn="ctr">
            <a:solidFill>
              <a:schemeClr val="tx1"/>
            </a:solidFill>
            <a:miter lim="800000"/>
            <a:headEnd/>
            <a:tailEnd/>
          </a:ln>
        </p:spPr>
        <p:txBody>
          <a:bodyPr anchor="ctr">
            <a:spAutoFit/>
          </a:bodyPr>
          <a:lstStyle/>
          <a:p>
            <a:pPr algn="ctr">
              <a:spcBef>
                <a:spcPct val="50000"/>
              </a:spcBef>
            </a:pPr>
            <a:r>
              <a:rPr lang="en-US" sz="1700">
                <a:latin typeface="Arial" charset="0"/>
              </a:rPr>
              <a:t>QRS</a:t>
            </a:r>
          </a:p>
        </p:txBody>
      </p:sp>
      <p:cxnSp>
        <p:nvCxnSpPr>
          <p:cNvPr id="12310" name="AutoShape 25"/>
          <p:cNvCxnSpPr>
            <a:cxnSpLocks noChangeShapeType="1"/>
            <a:stCxn id="12297" idx="1"/>
            <a:endCxn id="12296" idx="1"/>
          </p:cNvCxnSpPr>
          <p:nvPr/>
        </p:nvCxnSpPr>
        <p:spPr bwMode="auto">
          <a:xfrm>
            <a:off x="2520950" y="4578350"/>
            <a:ext cx="1347788" cy="3175"/>
          </a:xfrm>
          <a:prstGeom prst="straightConnector1">
            <a:avLst/>
          </a:prstGeom>
          <a:noFill/>
          <a:ln w="15875">
            <a:solidFill>
              <a:schemeClr val="tx1"/>
            </a:solidFill>
            <a:round/>
            <a:headEnd type="stealth" w="lg" len="lg"/>
            <a:tailEnd type="stealth" w="lg" len="lg"/>
          </a:ln>
        </p:spPr>
      </p:cxnSp>
      <p:sp>
        <p:nvSpPr>
          <p:cNvPr id="12311" name="Text Box 26"/>
          <p:cNvSpPr txBox="1">
            <a:spLocks noChangeArrowheads="1"/>
          </p:cNvSpPr>
          <p:nvPr/>
        </p:nvSpPr>
        <p:spPr bwMode="auto">
          <a:xfrm>
            <a:off x="2809875" y="4398963"/>
            <a:ext cx="609600" cy="366712"/>
          </a:xfrm>
          <a:prstGeom prst="rect">
            <a:avLst/>
          </a:prstGeom>
          <a:solidFill>
            <a:schemeClr val="bg1"/>
          </a:solidFill>
          <a:ln w="15875" algn="ctr">
            <a:solidFill>
              <a:schemeClr val="tx1"/>
            </a:solidFill>
            <a:miter lim="800000"/>
            <a:headEnd/>
            <a:tailEnd/>
          </a:ln>
        </p:spPr>
        <p:txBody>
          <a:bodyPr anchor="ctr">
            <a:spAutoFit/>
          </a:bodyPr>
          <a:lstStyle/>
          <a:p>
            <a:pPr algn="ctr">
              <a:spcBef>
                <a:spcPct val="50000"/>
              </a:spcBef>
            </a:pPr>
            <a:r>
              <a:rPr lang="en-US" sz="1700">
                <a:latin typeface="Arial" charset="0"/>
              </a:rPr>
              <a:t>PR</a:t>
            </a:r>
          </a:p>
        </p:txBody>
      </p:sp>
      <p:cxnSp>
        <p:nvCxnSpPr>
          <p:cNvPr id="12312" name="AutoShape 27"/>
          <p:cNvCxnSpPr>
            <a:cxnSpLocks noChangeShapeType="1"/>
            <a:stCxn id="12298" idx="1"/>
            <a:endCxn id="12299" idx="1"/>
          </p:cNvCxnSpPr>
          <p:nvPr/>
        </p:nvCxnSpPr>
        <p:spPr bwMode="auto">
          <a:xfrm flipV="1">
            <a:off x="5133975" y="4238625"/>
            <a:ext cx="984250" cy="9525"/>
          </a:xfrm>
          <a:prstGeom prst="straightConnector1">
            <a:avLst/>
          </a:prstGeom>
          <a:noFill/>
          <a:ln w="15875">
            <a:solidFill>
              <a:schemeClr val="tx1"/>
            </a:solidFill>
            <a:round/>
            <a:headEnd type="stealth" w="lg" len="lg"/>
            <a:tailEnd type="stealth" w="lg" len="lg"/>
          </a:ln>
        </p:spPr>
      </p:cxnSp>
      <p:sp>
        <p:nvSpPr>
          <p:cNvPr id="12313" name="Text Box 28"/>
          <p:cNvSpPr txBox="1">
            <a:spLocks noChangeArrowheads="1"/>
          </p:cNvSpPr>
          <p:nvPr/>
        </p:nvSpPr>
        <p:spPr bwMode="auto">
          <a:xfrm>
            <a:off x="5324475" y="4022725"/>
            <a:ext cx="533400" cy="366713"/>
          </a:xfrm>
          <a:prstGeom prst="rect">
            <a:avLst/>
          </a:prstGeom>
          <a:solidFill>
            <a:schemeClr val="bg1"/>
          </a:solidFill>
          <a:ln w="15875" algn="ctr">
            <a:solidFill>
              <a:schemeClr val="tx1"/>
            </a:solidFill>
            <a:miter lim="800000"/>
            <a:headEnd/>
            <a:tailEnd/>
          </a:ln>
        </p:spPr>
        <p:txBody>
          <a:bodyPr anchor="ctr">
            <a:spAutoFit/>
          </a:bodyPr>
          <a:lstStyle/>
          <a:p>
            <a:pPr algn="ctr">
              <a:spcBef>
                <a:spcPct val="50000"/>
              </a:spcBef>
            </a:pPr>
            <a:r>
              <a:rPr lang="en-US" sz="1700">
                <a:latin typeface="Arial" charset="0"/>
              </a:rPr>
              <a:t>ST</a:t>
            </a:r>
          </a:p>
        </p:txBody>
      </p:sp>
      <p:cxnSp>
        <p:nvCxnSpPr>
          <p:cNvPr id="12314" name="AutoShape 30"/>
          <p:cNvCxnSpPr>
            <a:cxnSpLocks noChangeShapeType="1"/>
            <a:stCxn id="12291" idx="0"/>
            <a:endCxn id="12311" idx="2"/>
          </p:cNvCxnSpPr>
          <p:nvPr/>
        </p:nvCxnSpPr>
        <p:spPr bwMode="auto">
          <a:xfrm flipV="1">
            <a:off x="2514600" y="4773613"/>
            <a:ext cx="600075" cy="696912"/>
          </a:xfrm>
          <a:prstGeom prst="straightConnector1">
            <a:avLst/>
          </a:prstGeom>
          <a:noFill/>
          <a:ln w="15875">
            <a:solidFill>
              <a:schemeClr val="tx1"/>
            </a:solidFill>
            <a:round/>
            <a:headEnd/>
            <a:tailEnd type="stealth" w="lg" len="lg"/>
          </a:ln>
        </p:spPr>
      </p:cxnSp>
      <p:cxnSp>
        <p:nvCxnSpPr>
          <p:cNvPr id="12315" name="AutoShape 32"/>
          <p:cNvCxnSpPr>
            <a:cxnSpLocks noChangeShapeType="1"/>
            <a:stCxn id="12292" idx="3"/>
            <a:endCxn id="12302" idx="1"/>
          </p:cNvCxnSpPr>
          <p:nvPr/>
        </p:nvCxnSpPr>
        <p:spPr bwMode="auto">
          <a:xfrm>
            <a:off x="2055813" y="3124200"/>
            <a:ext cx="690562" cy="188913"/>
          </a:xfrm>
          <a:prstGeom prst="straightConnector1">
            <a:avLst/>
          </a:prstGeom>
          <a:noFill/>
          <a:ln w="15875">
            <a:solidFill>
              <a:schemeClr val="tx1"/>
            </a:solidFill>
            <a:round/>
            <a:headEnd/>
            <a:tailEnd type="stealth" w="lg" len="lg"/>
          </a:ln>
        </p:spPr>
      </p:cxnSp>
      <p:cxnSp>
        <p:nvCxnSpPr>
          <p:cNvPr id="12316" name="AutoShape 34"/>
          <p:cNvCxnSpPr>
            <a:cxnSpLocks noChangeShapeType="1"/>
            <a:stCxn id="12293" idx="0"/>
            <a:endCxn id="12309" idx="2"/>
          </p:cNvCxnSpPr>
          <p:nvPr/>
        </p:nvCxnSpPr>
        <p:spPr bwMode="auto">
          <a:xfrm flipH="1" flipV="1">
            <a:off x="4556125" y="4789488"/>
            <a:ext cx="630238" cy="1077912"/>
          </a:xfrm>
          <a:prstGeom prst="straightConnector1">
            <a:avLst/>
          </a:prstGeom>
          <a:noFill/>
          <a:ln w="15875">
            <a:solidFill>
              <a:schemeClr val="tx1"/>
            </a:solidFill>
            <a:round/>
            <a:headEnd/>
            <a:tailEnd type="stealth" w="lg" len="lg"/>
          </a:ln>
        </p:spPr>
      </p:cxnSp>
      <p:cxnSp>
        <p:nvCxnSpPr>
          <p:cNvPr id="12317" name="AutoShape 36"/>
          <p:cNvCxnSpPr>
            <a:cxnSpLocks noChangeShapeType="1"/>
            <a:stCxn id="12294" idx="1"/>
            <a:endCxn id="12305" idx="3"/>
          </p:cNvCxnSpPr>
          <p:nvPr/>
        </p:nvCxnSpPr>
        <p:spPr bwMode="auto">
          <a:xfrm flipH="1">
            <a:off x="6842125" y="2971800"/>
            <a:ext cx="363538" cy="260350"/>
          </a:xfrm>
          <a:prstGeom prst="straightConnector1">
            <a:avLst/>
          </a:prstGeom>
          <a:noFill/>
          <a:ln w="15875">
            <a:solidFill>
              <a:schemeClr val="tx1"/>
            </a:solidFill>
            <a:round/>
            <a:headEnd/>
            <a:tailEnd type="stealth" w="lg" len="lg"/>
          </a:ln>
        </p:spPr>
      </p:cxn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a:xfrm>
            <a:off x="1903413" y="265113"/>
            <a:ext cx="5259387" cy="382587"/>
          </a:xfrm>
          <a:solidFill>
            <a:schemeClr val="bg1"/>
          </a:solidFill>
          <a:ln cap="flat" algn="ctr"/>
        </p:spPr>
        <p:txBody>
          <a:bodyPr>
            <a:spAutoFit/>
          </a:bodyPr>
          <a:lstStyle/>
          <a:p>
            <a:pPr eaLnBrk="1" hangingPunct="1"/>
            <a:r>
              <a:rPr lang="en-US" sz="1800" smtClean="0"/>
              <a:t>Factors affecting the amplitude of the ECG signal</a:t>
            </a:r>
          </a:p>
        </p:txBody>
      </p:sp>
      <p:sp>
        <p:nvSpPr>
          <p:cNvPr id="13315" name="Freeform 8"/>
          <p:cNvSpPr>
            <a:spLocks/>
          </p:cNvSpPr>
          <p:nvPr/>
        </p:nvSpPr>
        <p:spPr bwMode="auto">
          <a:xfrm>
            <a:off x="762000" y="1447800"/>
            <a:ext cx="1376363" cy="596900"/>
          </a:xfrm>
          <a:custGeom>
            <a:avLst/>
            <a:gdLst>
              <a:gd name="T0" fmla="*/ 0 w 867"/>
              <a:gd name="T1" fmla="*/ 331 h 376"/>
              <a:gd name="T2" fmla="*/ 96 w 867"/>
              <a:gd name="T3" fmla="*/ 319 h 376"/>
              <a:gd name="T4" fmla="*/ 249 w 867"/>
              <a:gd name="T5" fmla="*/ 319 h 376"/>
              <a:gd name="T6" fmla="*/ 276 w 867"/>
              <a:gd name="T7" fmla="*/ 1 h 376"/>
              <a:gd name="T8" fmla="*/ 303 w 867"/>
              <a:gd name="T9" fmla="*/ 325 h 376"/>
              <a:gd name="T10" fmla="*/ 378 w 867"/>
              <a:gd name="T11" fmla="*/ 307 h 376"/>
              <a:gd name="T12" fmla="*/ 498 w 867"/>
              <a:gd name="T13" fmla="*/ 304 h 376"/>
              <a:gd name="T14" fmla="*/ 657 w 867"/>
              <a:gd name="T15" fmla="*/ 202 h 376"/>
              <a:gd name="T16" fmla="*/ 777 w 867"/>
              <a:gd name="T17" fmla="*/ 319 h 376"/>
              <a:gd name="T18" fmla="*/ 867 w 867"/>
              <a:gd name="T19" fmla="*/ 331 h 3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7"/>
              <a:gd name="T31" fmla="*/ 0 h 376"/>
              <a:gd name="T32" fmla="*/ 867 w 867"/>
              <a:gd name="T33" fmla="*/ 376 h 3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7" h="376">
                <a:moveTo>
                  <a:pt x="0" y="331"/>
                </a:moveTo>
                <a:cubicBezTo>
                  <a:pt x="16" y="329"/>
                  <a:pt x="55" y="321"/>
                  <a:pt x="96" y="319"/>
                </a:cubicBezTo>
                <a:cubicBezTo>
                  <a:pt x="137" y="317"/>
                  <a:pt x="219" y="372"/>
                  <a:pt x="249" y="319"/>
                </a:cubicBezTo>
                <a:cubicBezTo>
                  <a:pt x="279" y="266"/>
                  <a:pt x="267" y="0"/>
                  <a:pt x="276" y="1"/>
                </a:cubicBezTo>
                <a:cubicBezTo>
                  <a:pt x="285" y="2"/>
                  <a:pt x="286" y="274"/>
                  <a:pt x="303" y="325"/>
                </a:cubicBezTo>
                <a:cubicBezTo>
                  <a:pt x="320" y="376"/>
                  <a:pt x="346" y="310"/>
                  <a:pt x="378" y="307"/>
                </a:cubicBezTo>
                <a:cubicBezTo>
                  <a:pt x="410" y="304"/>
                  <a:pt x="452" y="321"/>
                  <a:pt x="498" y="304"/>
                </a:cubicBezTo>
                <a:cubicBezTo>
                  <a:pt x="544" y="287"/>
                  <a:pt x="611" y="200"/>
                  <a:pt x="657" y="202"/>
                </a:cubicBezTo>
                <a:cubicBezTo>
                  <a:pt x="703" y="204"/>
                  <a:pt x="742" y="298"/>
                  <a:pt x="777" y="319"/>
                </a:cubicBezTo>
                <a:cubicBezTo>
                  <a:pt x="812" y="340"/>
                  <a:pt x="848" y="329"/>
                  <a:pt x="867" y="331"/>
                </a:cubicBezTo>
              </a:path>
            </a:pathLst>
          </a:custGeom>
          <a:noFill/>
          <a:ln w="38100" cap="flat" cmpd="sng">
            <a:solidFill>
              <a:srgbClr val="006600"/>
            </a:solidFill>
            <a:prstDash val="solid"/>
            <a:round/>
            <a:headEnd type="none" w="med" len="med"/>
            <a:tailEnd type="none" w="lg" len="lg"/>
          </a:ln>
        </p:spPr>
        <p:txBody>
          <a:bodyPr anchor="ctr">
            <a:spAutoFit/>
          </a:bodyPr>
          <a:lstStyle/>
          <a:p>
            <a:endParaRPr lang="en-US"/>
          </a:p>
        </p:txBody>
      </p:sp>
      <p:sp>
        <p:nvSpPr>
          <p:cNvPr id="13316" name="Freeform 10"/>
          <p:cNvSpPr>
            <a:spLocks/>
          </p:cNvSpPr>
          <p:nvPr/>
        </p:nvSpPr>
        <p:spPr bwMode="auto">
          <a:xfrm>
            <a:off x="4725988" y="1066800"/>
            <a:ext cx="838200" cy="2659063"/>
          </a:xfrm>
          <a:custGeom>
            <a:avLst/>
            <a:gdLst>
              <a:gd name="T0" fmla="*/ 0 w 528"/>
              <a:gd name="T1" fmla="*/ 1304 h 1675"/>
              <a:gd name="T2" fmla="*/ 48 w 528"/>
              <a:gd name="T3" fmla="*/ 1304 h 1675"/>
              <a:gd name="T4" fmla="*/ 144 w 528"/>
              <a:gd name="T5" fmla="*/ 1352 h 1675"/>
              <a:gd name="T6" fmla="*/ 192 w 528"/>
              <a:gd name="T7" fmla="*/ 1400 h 1675"/>
              <a:gd name="T8" fmla="*/ 224 w 528"/>
              <a:gd name="T9" fmla="*/ 8 h 1675"/>
              <a:gd name="T10" fmla="*/ 240 w 528"/>
              <a:gd name="T11" fmla="*/ 1448 h 1675"/>
              <a:gd name="T12" fmla="*/ 280 w 528"/>
              <a:gd name="T13" fmla="*/ 1372 h 1675"/>
              <a:gd name="T14" fmla="*/ 356 w 528"/>
              <a:gd name="T15" fmla="*/ 1408 h 1675"/>
              <a:gd name="T16" fmla="*/ 392 w 528"/>
              <a:gd name="T17" fmla="*/ 1460 h 1675"/>
              <a:gd name="T18" fmla="*/ 480 w 528"/>
              <a:gd name="T19" fmla="*/ 1352 h 1675"/>
              <a:gd name="T20" fmla="*/ 528 w 528"/>
              <a:gd name="T21" fmla="*/ 1352 h 167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8"/>
              <a:gd name="T34" fmla="*/ 0 h 1675"/>
              <a:gd name="T35" fmla="*/ 528 w 528"/>
              <a:gd name="T36" fmla="*/ 1675 h 167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8" h="1675">
                <a:moveTo>
                  <a:pt x="0" y="1304"/>
                </a:moveTo>
                <a:cubicBezTo>
                  <a:pt x="12" y="1300"/>
                  <a:pt x="24" y="1296"/>
                  <a:pt x="48" y="1304"/>
                </a:cubicBezTo>
                <a:cubicBezTo>
                  <a:pt x="72" y="1312"/>
                  <a:pt x="120" y="1336"/>
                  <a:pt x="144" y="1352"/>
                </a:cubicBezTo>
                <a:cubicBezTo>
                  <a:pt x="168" y="1368"/>
                  <a:pt x="179" y="1624"/>
                  <a:pt x="192" y="1400"/>
                </a:cubicBezTo>
                <a:cubicBezTo>
                  <a:pt x="205" y="1176"/>
                  <a:pt x="216" y="0"/>
                  <a:pt x="224" y="8"/>
                </a:cubicBezTo>
                <a:cubicBezTo>
                  <a:pt x="232" y="16"/>
                  <a:pt x="231" y="1221"/>
                  <a:pt x="240" y="1448"/>
                </a:cubicBezTo>
                <a:cubicBezTo>
                  <a:pt x="249" y="1675"/>
                  <a:pt x="261" y="1379"/>
                  <a:pt x="280" y="1372"/>
                </a:cubicBezTo>
                <a:cubicBezTo>
                  <a:pt x="299" y="1365"/>
                  <a:pt x="337" y="1393"/>
                  <a:pt x="356" y="1408"/>
                </a:cubicBezTo>
                <a:cubicBezTo>
                  <a:pt x="375" y="1423"/>
                  <a:pt x="371" y="1469"/>
                  <a:pt x="392" y="1460"/>
                </a:cubicBezTo>
                <a:cubicBezTo>
                  <a:pt x="413" y="1451"/>
                  <a:pt x="458" y="1370"/>
                  <a:pt x="480" y="1352"/>
                </a:cubicBezTo>
                <a:cubicBezTo>
                  <a:pt x="502" y="1334"/>
                  <a:pt x="520" y="1352"/>
                  <a:pt x="528" y="1352"/>
                </a:cubicBezTo>
              </a:path>
            </a:pathLst>
          </a:custGeom>
          <a:noFill/>
          <a:ln w="38100" cap="flat" cmpd="sng">
            <a:solidFill>
              <a:srgbClr val="006600"/>
            </a:solidFill>
            <a:prstDash val="solid"/>
            <a:round/>
            <a:headEnd type="none" w="med" len="med"/>
            <a:tailEnd type="none" w="lg" len="lg"/>
          </a:ln>
        </p:spPr>
        <p:txBody>
          <a:bodyPr anchor="ctr">
            <a:spAutoFit/>
          </a:bodyPr>
          <a:lstStyle/>
          <a:p>
            <a:endParaRPr lang="en-US"/>
          </a:p>
        </p:txBody>
      </p:sp>
      <p:sp>
        <p:nvSpPr>
          <p:cNvPr id="13317" name="Text Box 11"/>
          <p:cNvSpPr txBox="1">
            <a:spLocks noChangeArrowheads="1"/>
          </p:cNvSpPr>
          <p:nvPr/>
        </p:nvSpPr>
        <p:spPr bwMode="auto">
          <a:xfrm>
            <a:off x="2441575" y="1554163"/>
            <a:ext cx="2057400" cy="625475"/>
          </a:xfrm>
          <a:prstGeom prst="rect">
            <a:avLst/>
          </a:prstGeom>
          <a:solidFill>
            <a:srgbClr val="FFFFFF"/>
          </a:solidFill>
          <a:ln w="15875" algn="ctr">
            <a:solidFill>
              <a:srgbClr val="000000"/>
            </a:solidFill>
            <a:miter lim="800000"/>
            <a:headEnd/>
            <a:tailEnd/>
          </a:ln>
        </p:spPr>
        <p:txBody>
          <a:bodyPr anchor="ctr">
            <a:spAutoFit/>
          </a:bodyPr>
          <a:lstStyle/>
          <a:p>
            <a:pPr eaLnBrk="0" hangingPunct="0"/>
            <a:r>
              <a:rPr lang="en-US" sz="1700">
                <a:latin typeface="Arial" charset="0"/>
              </a:rPr>
              <a:t>Obese subject with hypothyroidism</a:t>
            </a:r>
          </a:p>
        </p:txBody>
      </p:sp>
      <p:sp>
        <p:nvSpPr>
          <p:cNvPr id="13318" name="Text Box 12"/>
          <p:cNvSpPr txBox="1">
            <a:spLocks noChangeArrowheads="1"/>
          </p:cNvSpPr>
          <p:nvPr/>
        </p:nvSpPr>
        <p:spPr bwMode="auto">
          <a:xfrm>
            <a:off x="5791200" y="1428318"/>
            <a:ext cx="2895600" cy="877163"/>
          </a:xfrm>
          <a:prstGeom prst="rect">
            <a:avLst/>
          </a:prstGeom>
          <a:solidFill>
            <a:srgbClr val="FFFFFF"/>
          </a:solidFill>
          <a:ln w="15875" algn="ctr">
            <a:solidFill>
              <a:srgbClr val="000000"/>
            </a:solidFill>
            <a:miter lim="800000"/>
            <a:headEnd/>
            <a:tailEnd/>
          </a:ln>
        </p:spPr>
        <p:txBody>
          <a:bodyPr wrap="square" anchor="ctr">
            <a:spAutoFit/>
          </a:bodyPr>
          <a:lstStyle/>
          <a:p>
            <a:pPr eaLnBrk="0" hangingPunct="0"/>
            <a:r>
              <a:rPr lang="en-US" sz="1700" dirty="0">
                <a:latin typeface="Arial" charset="0"/>
              </a:rPr>
              <a:t>Hypertensive subject with cardiac </a:t>
            </a:r>
            <a:r>
              <a:rPr lang="en-US" sz="1700" dirty="0" smtClean="0">
                <a:latin typeface="Arial" charset="0"/>
              </a:rPr>
              <a:t>hypertrophy (Signals are drawn to scale)</a:t>
            </a:r>
            <a:endParaRPr lang="en-US" sz="1700" dirty="0">
              <a:latin typeface="Arial" charset="0"/>
            </a:endParaRPr>
          </a:p>
        </p:txBody>
      </p:sp>
      <p:sp>
        <p:nvSpPr>
          <p:cNvPr id="13319" name="Text Box 13"/>
          <p:cNvSpPr txBox="1">
            <a:spLocks noChangeArrowheads="1"/>
          </p:cNvSpPr>
          <p:nvPr/>
        </p:nvSpPr>
        <p:spPr bwMode="auto">
          <a:xfrm>
            <a:off x="914400" y="3984625"/>
            <a:ext cx="7543800" cy="2286000"/>
          </a:xfrm>
          <a:prstGeom prst="rect">
            <a:avLst/>
          </a:prstGeom>
          <a:solidFill>
            <a:srgbClr val="FFFFFF"/>
          </a:solidFill>
          <a:ln w="15875" algn="ctr">
            <a:solidFill>
              <a:srgbClr val="000000"/>
            </a:solidFill>
            <a:miter lim="800000"/>
            <a:headEnd/>
            <a:tailEnd/>
          </a:ln>
        </p:spPr>
        <p:txBody>
          <a:bodyPr anchor="ctr">
            <a:spAutoFit/>
          </a:bodyPr>
          <a:lstStyle/>
          <a:p>
            <a:pPr eaLnBrk="0" hangingPunct="0">
              <a:lnSpc>
                <a:spcPct val="120000"/>
              </a:lnSpc>
            </a:pPr>
            <a:r>
              <a:rPr lang="en-US" sz="1700" u="sng">
                <a:latin typeface="Arial" charset="0"/>
              </a:rPr>
              <a:t>The amplitude of the ECG signal is affected by</a:t>
            </a:r>
          </a:p>
          <a:p>
            <a:pPr lvl="1" eaLnBrk="0" hangingPunct="0">
              <a:lnSpc>
                <a:spcPct val="120000"/>
              </a:lnSpc>
            </a:pPr>
            <a:r>
              <a:rPr lang="en-US" sz="1700">
                <a:latin typeface="Arial" charset="0"/>
              </a:rPr>
              <a:t>the amount of myocardial tissue</a:t>
            </a:r>
          </a:p>
          <a:p>
            <a:pPr lvl="1" eaLnBrk="0" hangingPunct="0">
              <a:lnSpc>
                <a:spcPct val="120000"/>
              </a:lnSpc>
            </a:pPr>
            <a:r>
              <a:rPr lang="en-US" sz="1700">
                <a:latin typeface="Arial" charset="0"/>
              </a:rPr>
              <a:t>the orientation of the heart in the chest</a:t>
            </a:r>
          </a:p>
          <a:p>
            <a:pPr lvl="1" eaLnBrk="0" hangingPunct="0">
              <a:lnSpc>
                <a:spcPct val="120000"/>
              </a:lnSpc>
            </a:pPr>
            <a:r>
              <a:rPr lang="en-US" sz="1700">
                <a:latin typeface="Arial" charset="0"/>
              </a:rPr>
              <a:t>the thickness and type of tissue between the heart and the electrode.</a:t>
            </a:r>
          </a:p>
          <a:p>
            <a:pPr eaLnBrk="0" hangingPunct="0">
              <a:lnSpc>
                <a:spcPct val="120000"/>
              </a:lnSpc>
            </a:pPr>
            <a:r>
              <a:rPr lang="en-US" sz="1700">
                <a:latin typeface="Arial" charset="0"/>
              </a:rPr>
              <a:t>For example, pericardial fluid, emphysematous lung tissue or obesity increase electrical resistance between the heart and the electrodes, reducing the amplitude of the ECG signal.</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BULLETTYPE" val="3"/>
  <p:tag name="COUNTDOWNSECONDS" val="10"/>
  <p:tag name="CHARTVALUEFORMAT" val="0%"/>
  <p:tag name="MAXRESPONDERS" val="5"/>
  <p:tag name="CUSTOMCELLFORECOLOR" val="-16777216"/>
  <p:tag name="DISPLAYDEVICENUMBER" val="True"/>
  <p:tag name="CHARTCOLORS" val="0"/>
  <p:tag name="INCLUDEPPT" val="True"/>
  <p:tag name="AUTOADJUSTPARTRANGE" val="True"/>
  <p:tag name="ANSWERNOWSTYLE" val="-1"/>
  <p:tag name="BACKUPSESSIONS" val="True"/>
  <p:tag name="PARTICIPANTSINLEADERBOARD" val="5"/>
  <p:tag name="CUSTOMCELLBACKCOLOR1" val="-657956"/>
  <p:tag name="AUTOSIZEGRID" val="True"/>
  <p:tag name="PARTLISTDEFAULT" val="0"/>
  <p:tag name="TPVERSION" val="2006"/>
  <p:tag name="RESPCOUNTERFORMAT" val="0"/>
  <p:tag name="AUTOUPDATEALIASES" val="True"/>
  <p:tag name="CUSTOMCELLBACKCOLOR4" val="-8355712"/>
  <p:tag name="CHARTLABELS" val="0"/>
  <p:tag name="ZEROBASED" val="False"/>
  <p:tag name="INPUTSOURCE" val="1"/>
  <p:tag name="BUBBLEVALUEFORMAT" val="0.0"/>
  <p:tag name="GRIDSIZE" val="{Width=800, Height=600}"/>
  <p:tag name="POWERPOINTVERSION" val="10.0"/>
  <p:tag name="ROTATIONINTERVAL" val="2"/>
  <p:tag name="GRIDOPACITY" val="90"/>
  <p:tag name="SHOWBARVISIBLE" val="True"/>
  <p:tag name="CUSTOMGRIDBACKCOLOR" val="-2830136"/>
  <p:tag name="REALTIMEBACKUP" val="False"/>
  <p:tag name="USESCHEMECOLORS" val="True"/>
  <p:tag name="BACKUPMAINTENANCE" val="7"/>
  <p:tag name="COUNTDOWNSTYLE" val="-1"/>
  <p:tag name="BUBBLESIZEVISIBLE" val="True"/>
  <p:tag name="CORRECTPOINTVALUE" val="100"/>
  <p:tag name="RESETCHARTS" val="Tru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stealth" w="lg" len="lg"/>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stealth" w="lg" len="lg"/>
        </a:ln>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5510</TotalTime>
  <Words>2455</Words>
  <Application>Microsoft Office PowerPoint</Application>
  <PresentationFormat>On-screen Show (4:3)</PresentationFormat>
  <Paragraphs>521</Paragraphs>
  <Slides>30</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Default Design</vt:lpstr>
      <vt:lpstr>Equation</vt:lpstr>
      <vt:lpstr>Introduction to Electrocardiography</vt:lpstr>
      <vt:lpstr> Interpretation of electrical activity of the heart</vt:lpstr>
      <vt:lpstr>Cell model to show origin of electrocardiogram record: resting cell</vt:lpstr>
      <vt:lpstr>Cell model to show origin of electrocardiogram record: partial depolarization creates a potential difference between two points on the cell surface</vt:lpstr>
      <vt:lpstr>Cell model to show origin of electrocardiogram record: complete depolarization returns the ECG signal to baseline</vt:lpstr>
      <vt:lpstr>Cell model to show origin of electrocardiogram record: repolarization produces an ECG signal below baseline</vt:lpstr>
      <vt:lpstr>Cell model to show origin of electrocardiogram record: repolarization completed: ECG signal returns to baseline</vt:lpstr>
      <vt:lpstr>Standard labeling of an ECG waveform in lead 1</vt:lpstr>
      <vt:lpstr>Factors affecting the amplitude of the ECG signal</vt:lpstr>
      <vt:lpstr>Correspondence between a ventricular action potential &amp; the ECG</vt:lpstr>
      <vt:lpstr>Normal ECG intervals: calculating the intervals in an ECG helps determine if the recording is normal or what kinds of abnormalities may exist.</vt:lpstr>
      <vt:lpstr>Path of excitation in the heart</vt:lpstr>
      <vt:lpstr>Path of repolarization</vt:lpstr>
      <vt:lpstr>Einthoven’s triangle: placement of electrodes</vt:lpstr>
      <vt:lpstr>ECG Leads measure potential differences (voltages) between electrodes.</vt:lpstr>
      <vt:lpstr>Size &amp; polarity of the potentials are related to the path of depolarization or repolarization </vt:lpstr>
      <vt:lpstr>Example of a shift in the mean electrical axis</vt:lpstr>
      <vt:lpstr>Einthoven’s  triangle and the axial reference system for the ECG</vt:lpstr>
      <vt:lpstr>The unipolar limb leads AVR, AVL, &amp; AVF are measured as the PD between one limb and the electrical average of the other two limbs. </vt:lpstr>
      <vt:lpstr>Axial reference system: six leads measuring the ECG in the frontal plane</vt:lpstr>
      <vt:lpstr>Six standard precordial leads</vt:lpstr>
      <vt:lpstr>There are 12 leads in a standard ECG</vt:lpstr>
      <vt:lpstr>12 Lead ECG: Normal sinus rhythm at a rate of 71 beats/min, a P wave axis of 45°, and a PR interval of 0.15 sec.</vt:lpstr>
      <vt:lpstr>Example: Ventricular depolarization recorded by precordial leads V1 &amp; V6</vt:lpstr>
      <vt:lpstr>Depolarization is complete</vt:lpstr>
      <vt:lpstr>Calibration of the ECG</vt:lpstr>
      <vt:lpstr>Slide 27</vt:lpstr>
      <vt:lpstr>Heart Block</vt:lpstr>
      <vt:lpstr>Reentry and arrythmias</vt:lpstr>
      <vt:lpstr>Reentry can occur where there is a branching path of myocardial tissue</vt:lpstr>
    </vt:vector>
  </TitlesOfParts>
  <Company>Medical College of Ohio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Electrocardiography</dc:title>
  <dc:creator>Information Systems</dc:creator>
  <cp:lastModifiedBy>spayne</cp:lastModifiedBy>
  <cp:revision>346</cp:revision>
  <dcterms:created xsi:type="dcterms:W3CDTF">2004-08-23T14:36:51Z</dcterms:created>
  <dcterms:modified xsi:type="dcterms:W3CDTF">2011-11-04T13:26:53Z</dcterms:modified>
</cp:coreProperties>
</file>